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7" r:id="rId2"/>
    <p:sldId id="279" r:id="rId3"/>
    <p:sldId id="305" r:id="rId4"/>
    <p:sldId id="322" r:id="rId5"/>
    <p:sldId id="295" r:id="rId6"/>
    <p:sldId id="318" r:id="rId7"/>
    <p:sldId id="326" r:id="rId8"/>
    <p:sldId id="323" r:id="rId9"/>
    <p:sldId id="327" r:id="rId10"/>
    <p:sldId id="324" r:id="rId11"/>
    <p:sldId id="328" r:id="rId12"/>
    <p:sldId id="32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19FB4244-9703-45A1-9818-3B67266AB77E}">
          <p14:sldIdLst>
            <p14:sldId id="287"/>
          </p14:sldIdLst>
        </p14:section>
        <p14:section name="Day 1" id="{BF9B5FD9-4B6E-4075-8795-942794469D6A}">
          <p14:sldIdLst>
            <p14:sldId id="279"/>
            <p14:sldId id="305"/>
            <p14:sldId id="322"/>
          </p14:sldIdLst>
        </p14:section>
        <p14:section name="Day 2" id="{AB7D7BDA-1A3D-428D-8722-2922C8A622B5}">
          <p14:sldIdLst>
            <p14:sldId id="295"/>
            <p14:sldId id="318"/>
            <p14:sldId id="326"/>
          </p14:sldIdLst>
        </p14:section>
        <p14:section name="Day 3" id="{5C97A2B6-9899-41B5-B1DE-5F87758D15CF}">
          <p14:sldIdLst>
            <p14:sldId id="323"/>
            <p14:sldId id="327"/>
          </p14:sldIdLst>
        </p14:section>
        <p14:section name="Day 4" id="{CC5FD747-758F-4C68-B64D-8233F4CA97AC}">
          <p14:sldIdLst>
            <p14:sldId id="324"/>
            <p14:sldId id="328"/>
          </p14:sldIdLst>
        </p14:section>
        <p14:section name="Day 5" id="{649D53D5-2C7B-41BD-8C06-F60F6D9876DE}">
          <p14:sldIdLst>
            <p14:sldId id="32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F7E3FD"/>
    <a:srgbClr val="DEDEDE"/>
    <a:srgbClr val="004A76"/>
    <a:srgbClr val="F6B350"/>
    <a:srgbClr val="E75919"/>
    <a:srgbClr val="3F9DA7"/>
    <a:srgbClr val="6EBFC8"/>
    <a:srgbClr val="AED2BC"/>
    <a:srgbClr val="87B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5" autoAdjust="0"/>
    <p:restoredTop sz="88317" autoAdjust="0"/>
  </p:normalViewPr>
  <p:slideViewPr>
    <p:cSldViewPr snapToGrid="0">
      <p:cViewPr varScale="1">
        <p:scale>
          <a:sx n="72" d="100"/>
          <a:sy n="72" d="100"/>
        </p:scale>
        <p:origin x="1901" y="67"/>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12/02/2021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Movement number cards (</a:t>
            </a:r>
            <a:r>
              <a:rPr kumimoji="0" lang="en-GB" sz="1200" b="0" i="1" u="none" strike="noStrike" kern="1200" cap="none" spc="0" normalizeH="0" baseline="0" noProof="0" dirty="0">
                <a:ln>
                  <a:noFill/>
                </a:ln>
                <a:solidFill>
                  <a:srgbClr val="253746"/>
                </a:solidFill>
                <a:effectLst/>
                <a:uLnTx/>
                <a:uFillTx/>
                <a:latin typeface="+mn-lt"/>
                <a:ea typeface="+mn-ea"/>
                <a:cs typeface="+mn-cs"/>
              </a:rPr>
              <a:t>resources</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lang="en-GB" sz="1800" dirty="0">
                <a:solidFill>
                  <a:srgbClr val="000000"/>
                </a:solidFill>
                <a:effectLst/>
                <a:latin typeface="Calibri" panose="020F0502020204030204" pitchFamily="34" charset="0"/>
                <a:ea typeface="Calibri" panose="020F0502020204030204" pitchFamily="34" charset="0"/>
              </a:rPr>
              <a:t>Pairs to 10 colouring (</a:t>
            </a:r>
            <a:r>
              <a:rPr lang="en-GB" sz="1800" i="1" dirty="0">
                <a:solidFill>
                  <a:srgbClr val="000000"/>
                </a:solidFill>
                <a:effectLst/>
                <a:latin typeface="Calibri" panose="020F0502020204030204" pitchFamily="34" charset="0"/>
                <a:ea typeface="Calibri" panose="020F0502020204030204" pitchFamily="34" charset="0"/>
              </a:rPr>
              <a:t>resources</a:t>
            </a:r>
            <a:r>
              <a:rPr lang="en-GB" sz="1800" dirty="0">
                <a:solidFill>
                  <a:srgbClr val="000000"/>
                </a:solidFill>
                <a:effectLst/>
                <a:latin typeface="Calibri" panose="020F0502020204030204" pitchFamily="34" charset="0"/>
                <a:ea typeface="Calibri" panose="020F0502020204030204" pitchFamily="34" charset="0"/>
              </a:rPr>
              <a:t>).</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lang="en-GB" sz="1200" kern="1200" dirty="0">
                <a:solidFill>
                  <a:schemeClr val="tx1"/>
                </a:solidFill>
                <a:effectLst/>
                <a:latin typeface="+mn-lt"/>
                <a:ea typeface="+mn-ea"/>
                <a:cs typeface="+mn-cs"/>
              </a:rPr>
              <a:t>Paints, paintbrushes, paper, </a:t>
            </a:r>
            <a:r>
              <a:rPr lang="en-GB" sz="1800" dirty="0">
                <a:effectLst/>
                <a:latin typeface="Calibri" panose="020F0502020204030204" pitchFamily="34" charset="0"/>
                <a:ea typeface="Calibri" panose="020F0502020204030204" pitchFamily="34" charset="0"/>
              </a:rPr>
              <a:t>Kandinsky circles colouring sheet (</a:t>
            </a:r>
            <a:r>
              <a:rPr lang="en-GB" sz="1800" i="1" dirty="0">
                <a:effectLst/>
                <a:latin typeface="Calibri" panose="020F0502020204030204" pitchFamily="34" charset="0"/>
                <a:ea typeface="Calibri" panose="020F0502020204030204" pitchFamily="34" charset="0"/>
              </a:rPr>
              <a:t>resources</a:t>
            </a:r>
            <a:r>
              <a:rPr lang="en-GB" sz="1800" dirty="0">
                <a:effectLst/>
                <a:latin typeface="Calibri" panose="020F0502020204030204" pitchFamily="34" charset="0"/>
                <a:ea typeface="Calibri" panose="020F0502020204030204" pitchFamily="34" charset="0"/>
              </a:rPr>
              <a:t>).</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lang="en-GB" sz="1800" dirty="0">
                <a:solidFill>
                  <a:srgbClr val="000000"/>
                </a:solidFill>
                <a:effectLst/>
                <a:latin typeface="Calibri" panose="020F0502020204030204" pitchFamily="34" charset="0"/>
                <a:ea typeface="Times New Roman" panose="02020603050405020304" pitchFamily="18" charset="0"/>
              </a:rPr>
              <a:t>Pre-made spiral number snake with a counting in 2s pattern (</a:t>
            </a:r>
            <a:r>
              <a:rPr lang="en-GB" sz="1800" i="1" dirty="0">
                <a:solidFill>
                  <a:srgbClr val="FF0000"/>
                </a:solidFill>
                <a:effectLst/>
                <a:latin typeface="Calibri" panose="020F0502020204030204" pitchFamily="34" charset="0"/>
                <a:ea typeface="Times New Roman" panose="02020603050405020304" pitchFamily="18" charset="0"/>
              </a:rPr>
              <a:t>you will need to make this prior to the lesson</a:t>
            </a:r>
            <a:r>
              <a:rPr lang="en-GB" sz="1800" dirty="0">
                <a:solidFill>
                  <a:srgbClr val="000000"/>
                </a:solidFill>
                <a:effectLst/>
                <a:latin typeface="Calibri" panose="020F0502020204030204" pitchFamily="34" charset="0"/>
                <a:ea typeface="Times New Roman" panose="02020603050405020304" pitchFamily="18" charset="0"/>
              </a:rPr>
              <a:t>), sheets of A4 paper, watercolour paints, paintbrushes, colouring pens, Plenty of copies Spiral number snake templates (</a:t>
            </a:r>
            <a:r>
              <a:rPr lang="en-GB" sz="1800" i="1" dirty="0">
                <a:solidFill>
                  <a:srgbClr val="000000"/>
                </a:solidFill>
                <a:effectLst/>
                <a:latin typeface="Calibri" panose="020F0502020204030204" pitchFamily="34" charset="0"/>
                <a:ea typeface="Times New Roman" panose="02020603050405020304" pitchFamily="18" charset="0"/>
              </a:rPr>
              <a:t>resources</a:t>
            </a:r>
            <a:r>
              <a:rPr lang="en-GB" sz="1800" dirty="0">
                <a:solidFill>
                  <a:srgbClr val="000000"/>
                </a:solidFill>
                <a:effectLst/>
                <a:latin typeface="Calibri" panose="020F0502020204030204" pitchFamily="34" charset="0"/>
                <a:ea typeface="Times New Roman" panose="02020603050405020304" pitchFamily="18" charset="0"/>
              </a:rPr>
              <a:t>), Mindfulness snake colouring sheets (</a:t>
            </a:r>
            <a:r>
              <a:rPr lang="en-GB" sz="1800" i="1" dirty="0">
                <a:solidFill>
                  <a:srgbClr val="000000"/>
                </a:solidFill>
                <a:effectLst/>
                <a:latin typeface="Calibri" panose="020F0502020204030204" pitchFamily="34" charset="0"/>
                <a:ea typeface="Times New Roman" panose="02020603050405020304" pitchFamily="18" charset="0"/>
              </a:rPr>
              <a:t>resources</a:t>
            </a:r>
            <a:r>
              <a:rPr lang="en-GB" sz="1800" dirty="0">
                <a:solidFill>
                  <a:srgbClr val="000000"/>
                </a:solidFill>
                <a:effectLst/>
                <a:latin typeface="Calibri" panose="020F0502020204030204" pitchFamily="34" charset="0"/>
                <a:ea typeface="Times New Roman" panose="02020603050405020304" pitchFamily="18" charset="0"/>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4</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lang="en-GB" sz="1200" kern="1200" dirty="0">
                <a:solidFill>
                  <a:schemeClr val="tx1"/>
                </a:solidFill>
                <a:effectLst/>
                <a:latin typeface="+mn-lt"/>
                <a:ea typeface="+mn-ea"/>
                <a:cs typeface="+mn-cs"/>
              </a:rPr>
              <a:t>Percussion instruments, e.g. triangles and tambourines.</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5</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lang="en-GB" sz="1800" dirty="0">
                <a:effectLst/>
                <a:latin typeface="Calibri" panose="020F0502020204030204" pitchFamily="34" charset="0"/>
                <a:ea typeface="Calibri" panose="020F0502020204030204" pitchFamily="34" charset="0"/>
              </a:rPr>
              <a:t>Dice, chalk, whiteboards and pens; Rainbow addition (</a:t>
            </a:r>
            <a:r>
              <a:rPr lang="en-GB" sz="1800" i="1" dirty="0">
                <a:effectLst/>
                <a:latin typeface="Calibri" panose="020F0502020204030204" pitchFamily="34" charset="0"/>
                <a:ea typeface="Calibri" panose="020F0502020204030204" pitchFamily="34" charset="0"/>
              </a:rPr>
              <a:t>resources</a:t>
            </a:r>
            <a:r>
              <a:rPr lang="en-GB" sz="1800" dirty="0">
                <a:effectLst/>
                <a:latin typeface="Calibri" panose="020F0502020204030204" pitchFamily="34" charset="0"/>
                <a:ea typeface="Calibri" panose="020F0502020204030204" pitchFamily="34" charset="0"/>
              </a:rPr>
              <a:t>).</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Font typeface="Symbol" panose="05050102010706020507" pitchFamily="18" charset="2"/>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a:p>
        </p:txBody>
      </p:sp>
    </p:spTree>
    <p:extLst>
      <p:ext uri="{BB962C8B-B14F-4D97-AF65-F5344CB8AC3E}">
        <p14:creationId xmlns:p14="http://schemas.microsoft.com/office/powerpoint/2010/main" val="129877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buFont typeface="Symbol" panose="05050102010706020507" pitchFamily="18" charset="2"/>
              <a:buNone/>
            </a:pPr>
            <a:r>
              <a:rPr lang="en-GB" sz="1800" dirty="0">
                <a:solidFill>
                  <a:srgbClr val="26282A"/>
                </a:solidFill>
                <a:effectLst/>
                <a:latin typeface="Calibri" panose="020F0502020204030204" pitchFamily="34" charset="0"/>
                <a:ea typeface="Times New Roman" panose="02020603050405020304" pitchFamily="18" charset="0"/>
                <a:cs typeface="Calibri" panose="020F0502020204030204" pitchFamily="34" charset="0"/>
              </a:rPr>
              <a:t>Beat out a number and challenge each child to writes it down. </a:t>
            </a:r>
            <a:r>
              <a:rPr lang="en-GB" sz="1800" i="1" dirty="0">
                <a:solidFill>
                  <a:srgbClr val="26282A"/>
                </a:solidFill>
                <a:effectLst/>
                <a:latin typeface="Calibri" panose="020F0502020204030204" pitchFamily="34" charset="0"/>
                <a:ea typeface="Times New Roman" panose="02020603050405020304" pitchFamily="18" charset="0"/>
                <a:cs typeface="Calibri" panose="020F0502020204030204" pitchFamily="34" charset="0"/>
              </a:rPr>
              <a:t>How many tens altogether? How many ones altogether? Can you add the tens and the ones? Has everyone got the same answer?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lnSpc>
                <a:spcPct val="115000"/>
              </a:lnSpc>
              <a:buFont typeface="Symbol" panose="05050102010706020507" pitchFamily="18" charset="2"/>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a:p>
        </p:txBody>
      </p:sp>
    </p:spTree>
    <p:extLst>
      <p:ext uri="{BB962C8B-B14F-4D97-AF65-F5344CB8AC3E}">
        <p14:creationId xmlns:p14="http://schemas.microsoft.com/office/powerpoint/2010/main" val="316484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buSzPts val="1200"/>
              <a:buFont typeface="Symbol" panose="05050102010706020507" pitchFamily="18" charset="2"/>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Throw a dice and make that many jumps/hops along the track.  Notice, for example, that six leaps lakes you to 8 and 9.  </a:t>
            </a:r>
            <a:r>
              <a:rPr lang="en-GB" sz="1800" dirty="0">
                <a:effectLst/>
                <a:latin typeface="Calibri" panose="020F0502020204030204" pitchFamily="34" charset="0"/>
                <a:ea typeface="Times New Roman" panose="02020603050405020304" pitchFamily="18" charset="0"/>
                <a:cs typeface="Calibri" panose="020F0502020204030204" pitchFamily="34" charset="0"/>
              </a:rPr>
              <a:t>Explain that you are going to choose either 8 or 9, or make them into a 2-digit number: 89 and write it on your whiteboard. Throw the dice again and repeat, adding on the number you land on. For example, if you land on 11-12, choose to add either to your 89. Ask children to help you, discussing possible methods (e.g. add on 10 then 1 or 2 more). 89 + 11 = 100. You win!! The first person to 100 wins.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a:p>
        </p:txBody>
      </p:sp>
    </p:spTree>
    <p:extLst>
      <p:ext uri="{BB962C8B-B14F-4D97-AF65-F5344CB8AC3E}">
        <p14:creationId xmlns:p14="http://schemas.microsoft.com/office/powerpoint/2010/main" val="233834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Font typeface="Symbol" panose="05050102010706020507" pitchFamily="18" charset="2"/>
              <a:buNone/>
            </a:pPr>
            <a:r>
              <a:rPr lang="en-GB" sz="1200" dirty="0">
                <a:effectLst/>
                <a:latin typeface="Calibri" panose="020F0502020204030204" pitchFamily="34" charset="0"/>
                <a:ea typeface="Times New Roman" panose="02020603050405020304" pitchFamily="18" charset="0"/>
                <a:cs typeface="Calibri" panose="020F0502020204030204" pitchFamily="34" charset="0"/>
              </a:rPr>
              <a:t>Agree which pairs of numbers add to ten, asking children to show these on their fingers as you go through them, e.g. 4 fingers standing up and 6 folded down.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lnSpc>
                <a:spcPct val="115000"/>
              </a:lnSpc>
              <a:buFont typeface="Symbol" panose="05050102010706020507" pitchFamily="18" charset="2"/>
              <a:buNone/>
            </a:pPr>
            <a:r>
              <a:rPr lang="en-GB" sz="1200" dirty="0">
                <a:effectLst/>
                <a:latin typeface="Calibri" panose="020F0502020204030204" pitchFamily="34" charset="0"/>
                <a:ea typeface="Times New Roman" panose="02020603050405020304" pitchFamily="18" charset="0"/>
                <a:cs typeface="Calibri" panose="020F0502020204030204" pitchFamily="34" charset="0"/>
              </a:rPr>
              <a:t>Rehearse all the bonds to 10.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Font typeface="Symbol" panose="05050102010706020507" pitchFamily="18" charset="2"/>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Ask three children to come out front and stand in their own space, where the class can see them. When you say a number, they must perform the matching movement, e.g. you say ‘three’ and they ‘flick a leg’! </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335127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Font typeface="Symbol" panose="05050102010706020507" pitchFamily="18" charset="2"/>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Now say a number, e.g. ‘three’ and children must perform the movement for the number that goes with it to make 10, e.g. show ‘tumbling hands’ (7).</a:t>
            </a:r>
          </a:p>
          <a:p>
            <a:pPr marL="0" lvl="0" indent="0" algn="l">
              <a:lnSpc>
                <a:spcPct val="115000"/>
              </a:lnSpc>
              <a:buFont typeface="Symbol" panose="05050102010706020507" pitchFamily="18" charset="2"/>
              <a:buNone/>
            </a:pPr>
            <a:r>
              <a:rPr lang="en-GB" sz="1200" dirty="0">
                <a:effectLst/>
                <a:latin typeface="Calibri" panose="020F0502020204030204" pitchFamily="34" charset="0"/>
                <a:ea typeface="Times New Roman" panose="02020603050405020304" pitchFamily="18" charset="0"/>
                <a:cs typeface="Calibri" panose="020F0502020204030204" pitchFamily="34" charset="0"/>
              </a:rPr>
              <a:t>Extend by saying a number such as thirteen. Children have to do the movement for the number that matches 13 to make 20.</a:t>
            </a:r>
          </a:p>
          <a:p>
            <a:pPr marL="0" lvl="0" indent="0" algn="l">
              <a:lnSpc>
                <a:spcPct val="115000"/>
              </a:lnSpc>
              <a:buFont typeface="Symbol" panose="05050102010706020507" pitchFamily="18" charset="2"/>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70771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Font typeface="Symbol" panose="05050102010706020507" pitchFamily="18" charset="2"/>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Explain that we can hide messages in paintings – like secret codes. </a:t>
            </a:r>
            <a:r>
              <a:rPr lang="en-GB" sz="1800" dirty="0">
                <a:effectLst/>
                <a:latin typeface="Calibri" panose="020F0502020204030204" pitchFamily="34" charset="0"/>
                <a:ea typeface="Times New Roman" panose="02020603050405020304" pitchFamily="18" charset="0"/>
                <a:cs typeface="Calibri" panose="020F0502020204030204" pitchFamily="34" charset="0"/>
              </a:rPr>
              <a:t>Agree that the large circles represent tens and the small circles represent the ones.</a:t>
            </a: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l">
              <a:lnSpc>
                <a:spcPct val="115000"/>
              </a:lnSpc>
              <a:buSzPts val="1200"/>
              <a:buFont typeface="Symbol" panose="05050102010706020507" pitchFamily="18" charset="2"/>
              <a:buNone/>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Say: </a:t>
            </a:r>
            <a:r>
              <a:rPr lang="en-GB"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large circles represent tens and small circles represent ones, what number can you see?</a:t>
            </a:r>
            <a:r>
              <a:rPr lang="en-GB" sz="1800" dirty="0">
                <a:solidFill>
                  <a:srgbClr val="4E7A27"/>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Conclude that the ‘hidden’ number is 12 in painting 1 and is 22 in painting 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217987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SzPts val="1200"/>
              <a:buFont typeface="Symbol" panose="05050102010706020507" pitchFamily="18" charset="2"/>
              <a:buNone/>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Decide which of the red circles to count as large (tens) and which to count as small (ones), e.g. Two big red circles (tens) and eight little red circles (ones) is 28. If the painting also contains 1 big green circle and 3 little green circles, that is 13.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179648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SzPts val="1200"/>
              <a:buFont typeface="Symbol" panose="05050102010706020507" pitchFamily="18" charset="2"/>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21561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lnSpc>
                <a:spcPct val="115000"/>
              </a:lnSpc>
              <a:buFont typeface="Symbol" panose="05050102010706020507" pitchFamily="18" charset="2"/>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a:p>
        </p:txBody>
      </p:sp>
    </p:spTree>
    <p:extLst>
      <p:ext uri="{BB962C8B-B14F-4D97-AF65-F5344CB8AC3E}">
        <p14:creationId xmlns:p14="http://schemas.microsoft.com/office/powerpoint/2010/main" val="19046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a:buFont typeface="Symbol" panose="05050102010706020507" pitchFamily="18" charset="2"/>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Practise counting in 5s and 10s… how far can we go?</a:t>
            </a:r>
          </a:p>
          <a:p>
            <a:pPr marL="0" lvl="0" indent="0" algn="l">
              <a:lnSpc>
                <a:spcPct val="115000"/>
              </a:lnSpc>
              <a:buFont typeface="Symbol" panose="05050102010706020507" pitchFamily="18" charset="2"/>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a:p>
        </p:txBody>
      </p:sp>
    </p:spTree>
    <p:extLst>
      <p:ext uri="{BB962C8B-B14F-4D97-AF65-F5344CB8AC3E}">
        <p14:creationId xmlns:p14="http://schemas.microsoft.com/office/powerpoint/2010/main" val="67501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22836" y="2253419"/>
            <a:ext cx="8130503" cy="3470181"/>
          </a:xfrm>
          <a:prstGeom prst="rect">
            <a:avLst/>
          </a:prstGeom>
          <a:noFill/>
        </p:spPr>
        <p:txBody>
          <a:bodyPr wrap="square" rtlCol="0">
            <a:spAutoFit/>
          </a:bodyPr>
          <a:lstStyle/>
          <a:p>
            <a:pPr algn="ctr">
              <a:spcAft>
                <a:spcPts val="450"/>
              </a:spcAft>
              <a:buClr>
                <a:schemeClr val="accent2"/>
              </a:buClr>
            </a:pPr>
            <a:r>
              <a:rPr lang="en-US" sz="1400" b="1" dirty="0">
                <a:solidFill>
                  <a:srgbClr val="253746"/>
                </a:solidFill>
              </a:rPr>
              <a:t>Objectives</a:t>
            </a:r>
            <a:endParaRPr lang="en-GB" sz="1400" b="1" dirty="0">
              <a:solidFill>
                <a:srgbClr val="253746"/>
              </a:solidFill>
            </a:endParaRPr>
          </a:p>
          <a:p>
            <a:pPr>
              <a:buClr>
                <a:srgbClr val="EA7600"/>
              </a:buClr>
              <a:buSzPct val="120000"/>
            </a:pPr>
            <a:r>
              <a:rPr lang="en-GB" sz="1400" b="1" dirty="0">
                <a:solidFill>
                  <a:srgbClr val="253746"/>
                </a:solidFill>
              </a:rPr>
              <a:t>Day 1 Move to the Numbers</a:t>
            </a:r>
          </a:p>
          <a:p>
            <a:pPr>
              <a:spcAft>
                <a:spcPts val="1000"/>
              </a:spcAft>
              <a:buClr>
                <a:srgbClr val="EA7600"/>
              </a:buClr>
              <a:buSzPct val="120000"/>
            </a:pPr>
            <a:r>
              <a:rPr lang="en-GB" sz="1400" b="1" dirty="0">
                <a:solidFill>
                  <a:schemeClr val="accent5">
                    <a:lumMod val="75000"/>
                  </a:schemeClr>
                </a:solidFill>
              </a:rPr>
              <a:t>Recall and use addition and subtraction facts to 10 and 20. </a:t>
            </a:r>
          </a:p>
          <a:p>
            <a:pPr>
              <a:buClr>
                <a:srgbClr val="EA7600"/>
              </a:buClr>
              <a:buSzPct val="120000"/>
            </a:pPr>
            <a:r>
              <a:rPr lang="en-GB" sz="1400" b="1" dirty="0">
                <a:solidFill>
                  <a:srgbClr val="253746"/>
                </a:solidFill>
              </a:rPr>
              <a:t>Day 2 Hidden Numbers Painting</a:t>
            </a:r>
          </a:p>
          <a:p>
            <a:pPr>
              <a:spcAft>
                <a:spcPts val="1000"/>
              </a:spcAft>
              <a:buClr>
                <a:srgbClr val="EA7600"/>
              </a:buClr>
              <a:buSzPct val="120000"/>
            </a:pPr>
            <a:r>
              <a:rPr lang="en-GB" sz="1400" b="1" dirty="0">
                <a:solidFill>
                  <a:schemeClr val="accent5">
                    <a:lumMod val="75000"/>
                  </a:schemeClr>
                </a:solidFill>
              </a:rPr>
              <a:t>Recognise the place value of each digit in a 2-digit number (tens, ones).</a:t>
            </a:r>
            <a:br>
              <a:rPr lang="en-GB" sz="1400" b="1" dirty="0">
                <a:solidFill>
                  <a:schemeClr val="accent5">
                    <a:lumMod val="75000"/>
                  </a:schemeClr>
                </a:solidFill>
              </a:rPr>
            </a:br>
            <a:r>
              <a:rPr lang="en-GB" sz="1400" b="1" dirty="0">
                <a:solidFill>
                  <a:schemeClr val="accent5">
                    <a:lumMod val="75000"/>
                  </a:schemeClr>
                </a:solidFill>
              </a:rPr>
              <a:t>Add two 2-digit numbers using pictorial representations, and mentally.</a:t>
            </a:r>
          </a:p>
          <a:p>
            <a:pPr>
              <a:buClr>
                <a:srgbClr val="EA7600"/>
              </a:buClr>
              <a:buSzPct val="120000"/>
            </a:pPr>
            <a:r>
              <a:rPr lang="en-GB" sz="1400" b="1" dirty="0">
                <a:solidFill>
                  <a:srgbClr val="253746"/>
                </a:solidFill>
              </a:rPr>
              <a:t>Day 3 Spiral Number Snakes</a:t>
            </a:r>
          </a:p>
          <a:p>
            <a:pPr>
              <a:spcAft>
                <a:spcPts val="1000"/>
              </a:spcAft>
              <a:buClr>
                <a:srgbClr val="EA7600"/>
              </a:buClr>
              <a:buSzPct val="120000"/>
            </a:pPr>
            <a:r>
              <a:rPr lang="en-GB" sz="1400" b="1" dirty="0">
                <a:solidFill>
                  <a:schemeClr val="accent5">
                    <a:lumMod val="75000"/>
                  </a:schemeClr>
                </a:solidFill>
              </a:rPr>
              <a:t>Count in steps of 2, 3, and 5 from 0, and in tens from any number, forward and backward.</a:t>
            </a:r>
          </a:p>
          <a:p>
            <a:pPr>
              <a:buClr>
                <a:srgbClr val="EA7600"/>
              </a:buClr>
              <a:buSzPct val="120000"/>
            </a:pPr>
            <a:r>
              <a:rPr lang="en-GB" sz="1400" b="1" dirty="0">
                <a:solidFill>
                  <a:srgbClr val="253746"/>
                </a:solidFill>
              </a:rPr>
              <a:t>Day 4 Percussion Numbers</a:t>
            </a:r>
          </a:p>
          <a:p>
            <a:pPr>
              <a:spcAft>
                <a:spcPts val="1000"/>
              </a:spcAft>
              <a:buClr>
                <a:srgbClr val="EA7600"/>
              </a:buClr>
              <a:buSzPct val="120000"/>
            </a:pPr>
            <a:r>
              <a:rPr lang="en-GB" sz="1400" b="1" dirty="0">
                <a:solidFill>
                  <a:schemeClr val="accent5">
                    <a:lumMod val="75000"/>
                  </a:schemeClr>
                </a:solidFill>
              </a:rPr>
              <a:t>Add and subtract numbers using concrete objects, pictorial representations, and mentally, including: a two-digit number and ones; two two-digit numbers.</a:t>
            </a:r>
          </a:p>
          <a:p>
            <a:pPr>
              <a:buClr>
                <a:srgbClr val="EA7600"/>
              </a:buClr>
              <a:buSzPct val="120000"/>
            </a:pPr>
            <a:r>
              <a:rPr lang="en-GB" sz="1400" b="1" dirty="0">
                <a:solidFill>
                  <a:srgbClr val="253746"/>
                </a:solidFill>
              </a:rPr>
              <a:t>Day 5 Hop to 100</a:t>
            </a:r>
          </a:p>
          <a:p>
            <a:pPr>
              <a:spcAft>
                <a:spcPts val="1000"/>
              </a:spcAft>
              <a:buClr>
                <a:srgbClr val="EA7600"/>
              </a:buClr>
              <a:buSzPct val="120000"/>
            </a:pPr>
            <a:r>
              <a:rPr lang="en-GB" sz="1400" b="1" dirty="0">
                <a:solidFill>
                  <a:schemeClr val="accent5">
                    <a:lumMod val="75000"/>
                  </a:schemeClr>
                </a:solidFill>
              </a:rPr>
              <a:t>Add numbers mentally, including: a two-digit number and ones, two two-digit numbers.</a:t>
            </a:r>
            <a:endParaRPr lang="en-GB" sz="1200" b="1" dirty="0">
              <a:solidFill>
                <a:srgbClr val="253746"/>
              </a:solidFill>
            </a:endParaRP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077218"/>
          </a:xfrm>
          <a:prstGeom prst="rect">
            <a:avLst/>
          </a:prstGeom>
          <a:noFill/>
        </p:spPr>
        <p:txBody>
          <a:bodyPr wrap="square" rtlCol="0">
            <a:spAutoFit/>
          </a:bodyPr>
          <a:lstStyle/>
          <a:p>
            <a:pPr algn="ctr"/>
            <a:r>
              <a:rPr lang="en-GB" sz="2800" b="1" dirty="0">
                <a:solidFill>
                  <a:srgbClr val="253746"/>
                </a:solidFill>
              </a:rPr>
              <a:t>Year 2 Wellbeing</a:t>
            </a:r>
          </a:p>
          <a:p>
            <a:pPr algn="ctr"/>
            <a:r>
              <a:rPr lang="en-GB" b="1" dirty="0">
                <a:solidFill>
                  <a:srgbClr val="253746"/>
                </a:solidFill>
              </a:rPr>
              <a:t>Bonds to 10 and the next multiple of 10  |  Place value</a:t>
            </a:r>
            <a:br>
              <a:rPr lang="en-GB" b="1" dirty="0">
                <a:solidFill>
                  <a:srgbClr val="253746"/>
                </a:solidFill>
              </a:rPr>
            </a:br>
            <a:r>
              <a:rPr lang="en-GB" b="1" dirty="0">
                <a:solidFill>
                  <a:srgbClr val="253746"/>
                </a:solidFill>
              </a:rPr>
              <a:t>Adding two numbers  |  Counting in steps of 2, 3, 5 and 10</a:t>
            </a:r>
          </a:p>
        </p:txBody>
      </p:sp>
      <p:sp>
        <p:nvSpPr>
          <p:cNvPr id="3" name="TextBox 2">
            <a:extLst>
              <a:ext uri="{FF2B5EF4-FFF2-40B4-BE49-F238E27FC236}">
                <a16:creationId xmlns:a16="http://schemas.microsoft.com/office/drawing/2014/main" id="{C2BFBEA2-EDF5-DC44-BB2C-8397F5E85C45}"/>
              </a:ext>
            </a:extLst>
          </p:cNvPr>
          <p:cNvSpPr txBox="1"/>
          <p:nvPr/>
        </p:nvSpPr>
        <p:spPr>
          <a:xfrm>
            <a:off x="537552" y="1244698"/>
            <a:ext cx="8015787"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300" b="1">
                <a:solidFill>
                  <a:srgbClr val="FF0000"/>
                </a:solidFill>
                <a:latin typeface="Comic Sans MS" panose="030F0702030302020204" pitchFamily="66" charset="0"/>
              </a:defRPr>
            </a:lvl1pPr>
          </a:lstStyle>
          <a:p>
            <a:pPr algn="ctr"/>
            <a:r>
              <a:rPr lang="en-US" dirty="0"/>
              <a:t>Expressive Arts covered</a:t>
            </a:r>
            <a:br>
              <a:rPr lang="en-US" b="0" dirty="0"/>
            </a:br>
            <a:r>
              <a:rPr lang="en-US" b="0" dirty="0"/>
              <a:t>movement, art (painting), art (paper sculpture), music, art (patterns &amp; colouring)</a:t>
            </a:r>
          </a:p>
        </p:txBody>
      </p:sp>
      <p:pic>
        <p:nvPicPr>
          <p:cNvPr id="7" name="Picture 6" descr="Shape&#10;&#10;Description automatically generated with low confidence">
            <a:extLst>
              <a:ext uri="{FF2B5EF4-FFF2-40B4-BE49-F238E27FC236}">
                <a16:creationId xmlns:a16="http://schemas.microsoft.com/office/drawing/2014/main" id="{2841960C-687C-44C8-8C13-8FA86DE22B25}"/>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10874" y="1236193"/>
            <a:ext cx="538642" cy="669218"/>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53F3B656-3022-4FC1-8520-6367853BD7F6}"/>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56034" y="1691812"/>
            <a:ext cx="586964" cy="543082"/>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EAF0CD7A-41C0-4A20-92EC-51A26EDBE199}"/>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810096" y="867836"/>
            <a:ext cx="615466" cy="587083"/>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D34FEA8C-91D7-4519-994B-8B38BE542FAB}"/>
              </a:ext>
            </a:extLst>
          </p:cNvPr>
          <p:cNvPicPr>
            <a:picLocks noChangeAspect="1"/>
          </p:cNvPicPr>
          <p:nvPr/>
        </p:nvPicPr>
        <p:blipFill rotWithShape="1">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593258" y="1785874"/>
            <a:ext cx="433676" cy="587083"/>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25291803-41AD-4238-B81C-22526B9FFEF9}"/>
              </a:ext>
            </a:extLst>
          </p:cNvPr>
          <p:cNvPicPr>
            <a:picLocks noChangeAspect="1"/>
          </p:cNvPicPr>
          <p:nvPr/>
        </p:nvPicPr>
        <p:blipFill rotWithShape="1">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84834" y="753339"/>
            <a:ext cx="677013" cy="677013"/>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2EBFCC55-D713-401F-A140-A91608540BE3}"/>
              </a:ext>
            </a:extLst>
          </p:cNvPr>
          <p:cNvPicPr>
            <a:picLocks noChangeAspect="1"/>
          </p:cNvPicPr>
          <p:nvPr/>
        </p:nvPicPr>
        <p:blipFill rotWithShape="1">
          <a:blip r:embed="rId8"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128939" y="1465043"/>
            <a:ext cx="627311" cy="648970"/>
          </a:xfrm>
          <a:prstGeom prst="rect">
            <a:avLst/>
          </a:prstGeom>
        </p:spPr>
      </p:pic>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5" name="TextBox 4">
            <a:extLst>
              <a:ext uri="{FF2B5EF4-FFF2-40B4-BE49-F238E27FC236}">
                <a16:creationId xmlns:a16="http://schemas.microsoft.com/office/drawing/2014/main" id="{CE52DFCE-4906-4A57-B15C-CAD28E8A5309}"/>
              </a:ext>
            </a:extLst>
          </p:cNvPr>
          <p:cNvSpPr txBox="1"/>
          <p:nvPr/>
        </p:nvSpPr>
        <p:spPr>
          <a:xfrm>
            <a:off x="85507" y="138645"/>
            <a:ext cx="6998465" cy="62996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4: </a:t>
            </a:r>
            <a:r>
              <a:rPr lang="en-GB" sz="1500" dirty="0">
                <a:solidFill>
                  <a:schemeClr val="accent5">
                    <a:lumMod val="75000"/>
                  </a:schemeClr>
                </a:solidFill>
              </a:rPr>
              <a:t>Add and subtract numbers using concrete objects, mentally and with pictorial representations, including: a 2-digit number and ones, and two 2-digit numbers.</a:t>
            </a:r>
          </a:p>
        </p:txBody>
      </p:sp>
      <p:sp>
        <p:nvSpPr>
          <p:cNvPr id="9" name="TextBox 8">
            <a:extLst>
              <a:ext uri="{FF2B5EF4-FFF2-40B4-BE49-F238E27FC236}">
                <a16:creationId xmlns:a16="http://schemas.microsoft.com/office/drawing/2014/main" id="{17E0FA4E-A33F-4AC2-8FAE-1A384B5CBB98}"/>
              </a:ext>
            </a:extLst>
          </p:cNvPr>
          <p:cNvSpPr txBox="1"/>
          <p:nvPr/>
        </p:nvSpPr>
        <p:spPr>
          <a:xfrm>
            <a:off x="7222500" y="158617"/>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Music </a:t>
            </a:r>
          </a:p>
        </p:txBody>
      </p:sp>
      <p:pic>
        <p:nvPicPr>
          <p:cNvPr id="8" name="Picture 2" descr="Percussion, Triangle, Instrument">
            <a:extLst>
              <a:ext uri="{FF2B5EF4-FFF2-40B4-BE49-F238E27FC236}">
                <a16:creationId xmlns:a16="http://schemas.microsoft.com/office/drawing/2014/main" id="{F5D0CFF6-5E83-4C99-AD43-681757B150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178" y="1356732"/>
            <a:ext cx="3089574" cy="4615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4" descr="Tambourine, Samba, Mobile Screen, Computer Screen">
            <a:extLst>
              <a:ext uri="{FF2B5EF4-FFF2-40B4-BE49-F238E27FC236}">
                <a16:creationId xmlns:a16="http://schemas.microsoft.com/office/drawing/2014/main" id="{81BC02CA-6572-4D59-8B72-3155DF8A59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2597841" y="2396033"/>
            <a:ext cx="4615133" cy="25575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Speech Bubble: Rectangle with Corners Rounded 10">
            <a:extLst>
              <a:ext uri="{FF2B5EF4-FFF2-40B4-BE49-F238E27FC236}">
                <a16:creationId xmlns:a16="http://schemas.microsoft.com/office/drawing/2014/main" id="{62D9F666-54A1-4A43-9C2D-2E06E099E9E9}"/>
              </a:ext>
            </a:extLst>
          </p:cNvPr>
          <p:cNvSpPr/>
          <p:nvPr/>
        </p:nvSpPr>
        <p:spPr>
          <a:xfrm>
            <a:off x="5500276" y="4325650"/>
            <a:ext cx="3406793" cy="1721465"/>
          </a:xfrm>
          <a:prstGeom prst="wedgeEllipseCallout">
            <a:avLst>
              <a:gd name="adj1" fmla="val -57149"/>
              <a:gd name="adj2" fmla="val -57175"/>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Can you beat out 24 using your triangle and tambourine?</a:t>
            </a:r>
          </a:p>
        </p:txBody>
      </p:sp>
      <p:sp>
        <p:nvSpPr>
          <p:cNvPr id="13" name="Speech Bubble: Rectangle with Corners Rounded 10">
            <a:extLst>
              <a:ext uri="{FF2B5EF4-FFF2-40B4-BE49-F238E27FC236}">
                <a16:creationId xmlns:a16="http://schemas.microsoft.com/office/drawing/2014/main" id="{D4202E07-B4F4-4203-8046-1C1F2E535AE1}"/>
              </a:ext>
            </a:extLst>
          </p:cNvPr>
          <p:cNvSpPr/>
          <p:nvPr/>
        </p:nvSpPr>
        <p:spPr>
          <a:xfrm>
            <a:off x="5622909" y="1307813"/>
            <a:ext cx="3406793" cy="1721465"/>
          </a:xfrm>
          <a:prstGeom prst="wedgeEllipseCallout">
            <a:avLst>
              <a:gd name="adj1" fmla="val -52037"/>
              <a:gd name="adj2" fmla="val 4906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The triangle represents ‘1’s and the tambourine represents ‘10s’.  </a:t>
            </a:r>
          </a:p>
        </p:txBody>
      </p:sp>
      <p:pic>
        <p:nvPicPr>
          <p:cNvPr id="14" name="Picture 13" descr="Shape&#10;&#10;Description automatically generated with low confidence">
            <a:extLst>
              <a:ext uri="{FF2B5EF4-FFF2-40B4-BE49-F238E27FC236}">
                <a16:creationId xmlns:a16="http://schemas.microsoft.com/office/drawing/2014/main" id="{B09693F2-BC77-4793-992A-B7A53A646423}"/>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617386" y="291541"/>
            <a:ext cx="206082" cy="278981"/>
          </a:xfrm>
          <a:prstGeom prst="rect">
            <a:avLst/>
          </a:prstGeom>
        </p:spPr>
      </p:pic>
    </p:spTree>
    <p:extLst>
      <p:ext uri="{BB962C8B-B14F-4D97-AF65-F5344CB8AC3E}">
        <p14:creationId xmlns:p14="http://schemas.microsoft.com/office/powerpoint/2010/main" val="23418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9" name="TextBox 8">
            <a:extLst>
              <a:ext uri="{FF2B5EF4-FFF2-40B4-BE49-F238E27FC236}">
                <a16:creationId xmlns:a16="http://schemas.microsoft.com/office/drawing/2014/main" id="{17E0FA4E-A33F-4AC2-8FAE-1A384B5CBB98}"/>
              </a:ext>
            </a:extLst>
          </p:cNvPr>
          <p:cNvSpPr txBox="1"/>
          <p:nvPr/>
        </p:nvSpPr>
        <p:spPr>
          <a:xfrm>
            <a:off x="7222500" y="158617"/>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Music </a:t>
            </a:r>
          </a:p>
        </p:txBody>
      </p:sp>
      <p:pic>
        <p:nvPicPr>
          <p:cNvPr id="8" name="Picture 2" descr="Percussion, Triangle, Instrument">
            <a:extLst>
              <a:ext uri="{FF2B5EF4-FFF2-40B4-BE49-F238E27FC236}">
                <a16:creationId xmlns:a16="http://schemas.microsoft.com/office/drawing/2014/main" id="{F5D0CFF6-5E83-4C99-AD43-681757B150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178" y="1472343"/>
            <a:ext cx="3089574" cy="4615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4" descr="Tambourine, Samba, Mobile Screen, Computer Screen">
            <a:extLst>
              <a:ext uri="{FF2B5EF4-FFF2-40B4-BE49-F238E27FC236}">
                <a16:creationId xmlns:a16="http://schemas.microsoft.com/office/drawing/2014/main" id="{81BC02CA-6572-4D59-8B72-3155DF8A59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2597841" y="2501133"/>
            <a:ext cx="4615133" cy="25575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Speech Bubble: Rectangle with Corners Rounded 10">
            <a:extLst>
              <a:ext uri="{FF2B5EF4-FFF2-40B4-BE49-F238E27FC236}">
                <a16:creationId xmlns:a16="http://schemas.microsoft.com/office/drawing/2014/main" id="{5F6A95D8-FAC9-4BFE-98C0-E07F911E3C91}"/>
              </a:ext>
            </a:extLst>
          </p:cNvPr>
          <p:cNvSpPr/>
          <p:nvPr/>
        </p:nvSpPr>
        <p:spPr>
          <a:xfrm>
            <a:off x="5380575" y="2499528"/>
            <a:ext cx="3406793" cy="1183354"/>
          </a:xfrm>
          <a:prstGeom prst="wedgeEllipseCallout">
            <a:avLst>
              <a:gd name="adj1" fmla="val -51904"/>
              <a:gd name="adj2" fmla="val -5451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How many ones altogether? </a:t>
            </a:r>
          </a:p>
        </p:txBody>
      </p:sp>
      <p:sp>
        <p:nvSpPr>
          <p:cNvPr id="15" name="Speech Bubble: Rectangle with Corners Rounded 10">
            <a:extLst>
              <a:ext uri="{FF2B5EF4-FFF2-40B4-BE49-F238E27FC236}">
                <a16:creationId xmlns:a16="http://schemas.microsoft.com/office/drawing/2014/main" id="{C408B9A1-CBB9-4B8A-AE12-DD46D960F85D}"/>
              </a:ext>
            </a:extLst>
          </p:cNvPr>
          <p:cNvSpPr/>
          <p:nvPr/>
        </p:nvSpPr>
        <p:spPr>
          <a:xfrm>
            <a:off x="5380575" y="1233204"/>
            <a:ext cx="3406793" cy="977028"/>
          </a:xfrm>
          <a:prstGeom prst="wedgeEllipseCallout">
            <a:avLst>
              <a:gd name="adj1" fmla="val -52037"/>
              <a:gd name="adj2" fmla="val 4906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How many tens altogether? </a:t>
            </a:r>
          </a:p>
        </p:txBody>
      </p:sp>
      <p:sp>
        <p:nvSpPr>
          <p:cNvPr id="16" name="Speech Bubble: Rectangle with Corners Rounded 10">
            <a:extLst>
              <a:ext uri="{FF2B5EF4-FFF2-40B4-BE49-F238E27FC236}">
                <a16:creationId xmlns:a16="http://schemas.microsoft.com/office/drawing/2014/main" id="{B2EB4B3C-FC7F-4689-BA34-A3152963704D}"/>
              </a:ext>
            </a:extLst>
          </p:cNvPr>
          <p:cNvSpPr/>
          <p:nvPr/>
        </p:nvSpPr>
        <p:spPr>
          <a:xfrm>
            <a:off x="5416675" y="4135989"/>
            <a:ext cx="3406793" cy="1183354"/>
          </a:xfrm>
          <a:prstGeom prst="wedgeEllipseCallout">
            <a:avLst>
              <a:gd name="adj1" fmla="val 44425"/>
              <a:gd name="adj2" fmla="val 65125"/>
            </a:avLst>
          </a:prstGeom>
          <a:solidFill>
            <a:srgbClr val="F7E3FD"/>
          </a:solidFill>
          <a:ln w="12700">
            <a:solidFill>
              <a:srgbClr val="7030A0"/>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Can you add the tens and the ones?</a:t>
            </a:r>
          </a:p>
        </p:txBody>
      </p:sp>
      <p:pic>
        <p:nvPicPr>
          <p:cNvPr id="13" name="Picture 12" descr="Shape&#10;&#10;Description automatically generated with low confidence">
            <a:extLst>
              <a:ext uri="{FF2B5EF4-FFF2-40B4-BE49-F238E27FC236}">
                <a16:creationId xmlns:a16="http://schemas.microsoft.com/office/drawing/2014/main" id="{F758B6AF-F7B6-4E3E-9E23-4E1B278AD51B}"/>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617386" y="291541"/>
            <a:ext cx="206082" cy="278981"/>
          </a:xfrm>
          <a:prstGeom prst="rect">
            <a:avLst/>
          </a:prstGeom>
        </p:spPr>
      </p:pic>
      <p:sp>
        <p:nvSpPr>
          <p:cNvPr id="12" name="TextBox 11">
            <a:extLst>
              <a:ext uri="{FF2B5EF4-FFF2-40B4-BE49-F238E27FC236}">
                <a16:creationId xmlns:a16="http://schemas.microsoft.com/office/drawing/2014/main" id="{AC7E9A63-5F01-452C-905B-B5166CC0DBF9}"/>
              </a:ext>
            </a:extLst>
          </p:cNvPr>
          <p:cNvSpPr txBox="1"/>
          <p:nvPr/>
        </p:nvSpPr>
        <p:spPr>
          <a:xfrm>
            <a:off x="85507" y="138645"/>
            <a:ext cx="6998465" cy="62996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4: </a:t>
            </a:r>
            <a:r>
              <a:rPr lang="en-GB" sz="1500" dirty="0">
                <a:solidFill>
                  <a:schemeClr val="accent5">
                    <a:lumMod val="75000"/>
                  </a:schemeClr>
                </a:solidFill>
              </a:rPr>
              <a:t>Add and subtract numbers using concrete objects, mentally and with pictorial representations, including: a 2-digit number and ones, and two 2-digit numbers.</a:t>
            </a:r>
          </a:p>
        </p:txBody>
      </p:sp>
    </p:spTree>
    <p:extLst>
      <p:ext uri="{BB962C8B-B14F-4D97-AF65-F5344CB8AC3E}">
        <p14:creationId xmlns:p14="http://schemas.microsoft.com/office/powerpoint/2010/main" val="33878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5" name="TextBox 4">
            <a:extLst>
              <a:ext uri="{FF2B5EF4-FFF2-40B4-BE49-F238E27FC236}">
                <a16:creationId xmlns:a16="http://schemas.microsoft.com/office/drawing/2014/main" id="{CE52DFCE-4906-4A57-B15C-CAD28E8A5309}"/>
              </a:ext>
            </a:extLst>
          </p:cNvPr>
          <p:cNvSpPr txBox="1"/>
          <p:nvPr/>
        </p:nvSpPr>
        <p:spPr>
          <a:xfrm>
            <a:off x="85507" y="138645"/>
            <a:ext cx="7085037" cy="646986"/>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5: </a:t>
            </a:r>
            <a:r>
              <a:rPr lang="en-GB" sz="1600" b="1" dirty="0">
                <a:solidFill>
                  <a:schemeClr val="accent5">
                    <a:lumMod val="75000"/>
                  </a:schemeClr>
                </a:solidFill>
              </a:rPr>
              <a:t>Add numbers mentally, including: a two-digit number and ones, two two-digit numbers.</a:t>
            </a:r>
            <a:endParaRPr lang="en-GB" sz="1400" b="1" dirty="0">
              <a:solidFill>
                <a:srgbClr val="253746"/>
              </a:solidFill>
            </a:endParaRPr>
          </a:p>
        </p:txBody>
      </p:sp>
      <p:sp>
        <p:nvSpPr>
          <p:cNvPr id="9" name="TextBox 8">
            <a:extLst>
              <a:ext uri="{FF2B5EF4-FFF2-40B4-BE49-F238E27FC236}">
                <a16:creationId xmlns:a16="http://schemas.microsoft.com/office/drawing/2014/main" id="{17E0FA4E-A33F-4AC2-8FAE-1A384B5CBB98}"/>
              </a:ext>
            </a:extLst>
          </p:cNvPr>
          <p:cNvSpPr txBox="1"/>
          <p:nvPr/>
        </p:nvSpPr>
        <p:spPr>
          <a:xfrm>
            <a:off x="7222500" y="158617"/>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Movement </a:t>
            </a:r>
          </a:p>
        </p:txBody>
      </p:sp>
      <p:sp>
        <p:nvSpPr>
          <p:cNvPr id="11" name="Speech Bubble: Rectangle with Corners Rounded 10">
            <a:extLst>
              <a:ext uri="{FF2B5EF4-FFF2-40B4-BE49-F238E27FC236}">
                <a16:creationId xmlns:a16="http://schemas.microsoft.com/office/drawing/2014/main" id="{3D59133B-0511-4207-A1F6-7D325B9D1A6E}"/>
              </a:ext>
            </a:extLst>
          </p:cNvPr>
          <p:cNvSpPr/>
          <p:nvPr/>
        </p:nvSpPr>
        <p:spPr>
          <a:xfrm>
            <a:off x="6006360" y="867922"/>
            <a:ext cx="2718921" cy="1167978"/>
          </a:xfrm>
          <a:prstGeom prst="wedgeEllipseCallout">
            <a:avLst>
              <a:gd name="adj1" fmla="val -52037"/>
              <a:gd name="adj2" fmla="val 4906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Let’s roll a dice…it’s a 6! </a:t>
            </a:r>
          </a:p>
        </p:txBody>
      </p:sp>
      <p:sp>
        <p:nvSpPr>
          <p:cNvPr id="13" name="Speech Bubble: Rectangle with Corners Rounded 10">
            <a:extLst>
              <a:ext uri="{FF2B5EF4-FFF2-40B4-BE49-F238E27FC236}">
                <a16:creationId xmlns:a16="http://schemas.microsoft.com/office/drawing/2014/main" id="{E6E0ADCE-0787-4777-94F2-BF56D1153E8D}"/>
              </a:ext>
            </a:extLst>
          </p:cNvPr>
          <p:cNvSpPr/>
          <p:nvPr/>
        </p:nvSpPr>
        <p:spPr>
          <a:xfrm>
            <a:off x="5787679" y="2344455"/>
            <a:ext cx="3213840" cy="1563516"/>
          </a:xfrm>
          <a:prstGeom prst="wedgeEllipseCallout">
            <a:avLst>
              <a:gd name="adj1" fmla="val -52037"/>
              <a:gd name="adj2" fmla="val 4906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We would land on 8 and 9! Let’s write that down as 89 and roll again!</a:t>
            </a:r>
          </a:p>
        </p:txBody>
      </p:sp>
      <p:sp>
        <p:nvSpPr>
          <p:cNvPr id="14" name="TextBox 13">
            <a:extLst>
              <a:ext uri="{FF2B5EF4-FFF2-40B4-BE49-F238E27FC236}">
                <a16:creationId xmlns:a16="http://schemas.microsoft.com/office/drawing/2014/main" id="{93CDCA67-8963-4F7B-97D1-880A9F3295AF}"/>
              </a:ext>
            </a:extLst>
          </p:cNvPr>
          <p:cNvSpPr txBox="1"/>
          <p:nvPr/>
        </p:nvSpPr>
        <p:spPr>
          <a:xfrm>
            <a:off x="764721" y="5333855"/>
            <a:ext cx="835479" cy="825291"/>
          </a:xfrm>
          <a:prstGeom prst="rect">
            <a:avLst/>
          </a:prstGeom>
          <a:noFill/>
        </p:spPr>
        <p:txBody>
          <a:bodyPr wrap="square">
            <a:spAutoFit/>
          </a:bodyPr>
          <a:lstStyle/>
          <a:p>
            <a:pPr marL="0" lvl="0" indent="0" algn="l">
              <a:lnSpc>
                <a:spcPct val="115000"/>
              </a:lnSpc>
              <a:buFont typeface="Symbol" panose="05050102010706020507" pitchFamily="18" charset="2"/>
              <a:buNone/>
            </a:pPr>
            <a:r>
              <a:rPr lang="en-GB" sz="4400" dirty="0">
                <a:effectLst/>
                <a:latin typeface="Calibri" panose="020F0502020204030204" pitchFamily="34" charset="0"/>
                <a:ea typeface="Times New Roman" panose="02020603050405020304" pitchFamily="18" charset="0"/>
                <a:cs typeface="Times New Roman" panose="02020603050405020304" pitchFamily="18" charset="0"/>
              </a:rPr>
              <a:t>89</a:t>
            </a:r>
          </a:p>
        </p:txBody>
      </p:sp>
      <p:sp>
        <p:nvSpPr>
          <p:cNvPr id="15" name="Speech Bubble: Rectangle with Corners Rounded 10">
            <a:extLst>
              <a:ext uri="{FF2B5EF4-FFF2-40B4-BE49-F238E27FC236}">
                <a16:creationId xmlns:a16="http://schemas.microsoft.com/office/drawing/2014/main" id="{5465B151-4194-470D-BB9A-1C5EEC41FA2D}"/>
              </a:ext>
            </a:extLst>
          </p:cNvPr>
          <p:cNvSpPr/>
          <p:nvPr/>
        </p:nvSpPr>
        <p:spPr>
          <a:xfrm>
            <a:off x="5305926" y="4064396"/>
            <a:ext cx="3742175" cy="2138505"/>
          </a:xfrm>
          <a:prstGeom prst="wedgeEllipseCallout">
            <a:avLst>
              <a:gd name="adj1" fmla="val -52037"/>
              <a:gd name="adj2" fmla="val 4906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This time we roll a 2 and land on 11 and 12! I’m going to choose 11 and add it to my 89. How could we add 11?</a:t>
            </a:r>
          </a:p>
        </p:txBody>
      </p:sp>
      <p:sp>
        <p:nvSpPr>
          <p:cNvPr id="16" name="TextBox 15">
            <a:extLst>
              <a:ext uri="{FF2B5EF4-FFF2-40B4-BE49-F238E27FC236}">
                <a16:creationId xmlns:a16="http://schemas.microsoft.com/office/drawing/2014/main" id="{57EAA4D6-9C68-4842-9226-12EB31018DEE}"/>
              </a:ext>
            </a:extLst>
          </p:cNvPr>
          <p:cNvSpPr txBox="1"/>
          <p:nvPr/>
        </p:nvSpPr>
        <p:spPr>
          <a:xfrm>
            <a:off x="1475105" y="5333854"/>
            <a:ext cx="3430303" cy="825291"/>
          </a:xfrm>
          <a:prstGeom prst="rect">
            <a:avLst/>
          </a:prstGeom>
          <a:noFill/>
        </p:spPr>
        <p:txBody>
          <a:bodyPr wrap="square">
            <a:spAutoFit/>
          </a:bodyPr>
          <a:lstStyle/>
          <a:p>
            <a:pPr marL="0" lvl="0" indent="0" algn="l">
              <a:lnSpc>
                <a:spcPct val="115000"/>
              </a:lnSpc>
              <a:buFont typeface="Symbol" panose="05050102010706020507" pitchFamily="18" charset="2"/>
              <a:buNone/>
            </a:pPr>
            <a:r>
              <a:rPr lang="en-GB" sz="4400" dirty="0">
                <a:effectLst/>
                <a:latin typeface="Calibri" panose="020F0502020204030204" pitchFamily="34" charset="0"/>
                <a:ea typeface="Times New Roman" panose="02020603050405020304" pitchFamily="18" charset="0"/>
                <a:cs typeface="Times New Roman" panose="02020603050405020304" pitchFamily="18" charset="0"/>
              </a:rPr>
              <a:t>+ 11 = 100</a:t>
            </a:r>
          </a:p>
        </p:txBody>
      </p:sp>
      <p:pic>
        <p:nvPicPr>
          <p:cNvPr id="17" name="Picture 16" descr="Shape&#10;&#10;Description automatically generated with low confidence">
            <a:extLst>
              <a:ext uri="{FF2B5EF4-FFF2-40B4-BE49-F238E27FC236}">
                <a16:creationId xmlns:a16="http://schemas.microsoft.com/office/drawing/2014/main" id="{9AD72C68-6E4F-4D7E-B227-54A6C6281357}"/>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536712" y="227856"/>
            <a:ext cx="377139" cy="468564"/>
          </a:xfrm>
          <a:prstGeom prst="rect">
            <a:avLst/>
          </a:prstGeom>
        </p:spPr>
      </p:pic>
      <p:pic>
        <p:nvPicPr>
          <p:cNvPr id="18" name="Picture 17">
            <a:extLst>
              <a:ext uri="{FF2B5EF4-FFF2-40B4-BE49-F238E27FC236}">
                <a16:creationId xmlns:a16="http://schemas.microsoft.com/office/drawing/2014/main" id="{A217E93D-FE0B-4833-AA6B-346920976FF3}"/>
              </a:ext>
            </a:extLst>
          </p:cNvPr>
          <p:cNvPicPr/>
          <p:nvPr/>
        </p:nvPicPr>
        <p:blipFill>
          <a:blip r:embed="rId4" cstate="print">
            <a:extLst>
              <a:ext uri="{28A0092B-C50C-407E-A947-70E740481C1C}">
                <a14:useLocalDpi xmlns:a14="http://schemas.microsoft.com/office/drawing/2010/main"/>
              </a:ext>
            </a:extLst>
          </a:blip>
          <a:stretch>
            <a:fillRect/>
          </a:stretch>
        </p:blipFill>
        <p:spPr>
          <a:xfrm>
            <a:off x="1329989" y="950095"/>
            <a:ext cx="2194341" cy="3924538"/>
          </a:xfrm>
          <a:prstGeom prst="rect">
            <a:avLst/>
          </a:prstGeom>
        </p:spPr>
      </p:pic>
      <p:sp>
        <p:nvSpPr>
          <p:cNvPr id="25" name="Rectangle: Rounded Corners 24">
            <a:extLst>
              <a:ext uri="{FF2B5EF4-FFF2-40B4-BE49-F238E27FC236}">
                <a16:creationId xmlns:a16="http://schemas.microsoft.com/office/drawing/2014/main" id="{C1759DD7-6236-46FB-B3F8-6D4F1C7F6769}"/>
              </a:ext>
            </a:extLst>
          </p:cNvPr>
          <p:cNvSpPr/>
          <p:nvPr/>
        </p:nvSpPr>
        <p:spPr>
          <a:xfrm>
            <a:off x="1786270" y="4890978"/>
            <a:ext cx="1281781" cy="426531"/>
          </a:xfrm>
          <a:prstGeom prst="roundRect">
            <a:avLst/>
          </a:prstGeom>
          <a:solidFill>
            <a:schemeClr val="bg2"/>
          </a:solidFill>
          <a:ln>
            <a:solidFill>
              <a:srgbClr val="2537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50"/>
                </a:solidFill>
              </a:rPr>
              <a:t>start</a:t>
            </a:r>
          </a:p>
        </p:txBody>
      </p:sp>
      <p:grpSp>
        <p:nvGrpSpPr>
          <p:cNvPr id="26" name="Group 25">
            <a:extLst>
              <a:ext uri="{FF2B5EF4-FFF2-40B4-BE49-F238E27FC236}">
                <a16:creationId xmlns:a16="http://schemas.microsoft.com/office/drawing/2014/main" id="{B284C081-7802-4BA0-A9AE-B09BA83BDA4A}"/>
              </a:ext>
            </a:extLst>
          </p:cNvPr>
          <p:cNvGrpSpPr/>
          <p:nvPr/>
        </p:nvGrpSpPr>
        <p:grpSpPr>
          <a:xfrm>
            <a:off x="2541601" y="2083436"/>
            <a:ext cx="340311" cy="3063451"/>
            <a:chOff x="2541601" y="2083436"/>
            <a:chExt cx="340311" cy="3063451"/>
          </a:xfrm>
        </p:grpSpPr>
        <p:sp>
          <p:nvSpPr>
            <p:cNvPr id="24" name="Arrow: Curved Left 23">
              <a:extLst>
                <a:ext uri="{FF2B5EF4-FFF2-40B4-BE49-F238E27FC236}">
                  <a16:creationId xmlns:a16="http://schemas.microsoft.com/office/drawing/2014/main" id="{B827222C-D31C-468C-BE0E-289B51C4262D}"/>
                </a:ext>
              </a:extLst>
            </p:cNvPr>
            <p:cNvSpPr/>
            <p:nvPr/>
          </p:nvSpPr>
          <p:spPr>
            <a:xfrm flipV="1">
              <a:off x="2541601" y="4583180"/>
              <a:ext cx="318069" cy="5637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Arrow: Curved Left 26">
              <a:extLst>
                <a:ext uri="{FF2B5EF4-FFF2-40B4-BE49-F238E27FC236}">
                  <a16:creationId xmlns:a16="http://schemas.microsoft.com/office/drawing/2014/main" id="{BDD96C5E-1EB6-4EFE-97B5-A51A103CAFEE}"/>
                </a:ext>
              </a:extLst>
            </p:cNvPr>
            <p:cNvSpPr/>
            <p:nvPr/>
          </p:nvSpPr>
          <p:spPr>
            <a:xfrm flipV="1">
              <a:off x="2552722" y="4085661"/>
              <a:ext cx="318069" cy="5637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Left 27">
              <a:extLst>
                <a:ext uri="{FF2B5EF4-FFF2-40B4-BE49-F238E27FC236}">
                  <a16:creationId xmlns:a16="http://schemas.microsoft.com/office/drawing/2014/main" id="{57FED83C-326A-4E39-8844-F902D247CF54}"/>
                </a:ext>
              </a:extLst>
            </p:cNvPr>
            <p:cNvSpPr/>
            <p:nvPr/>
          </p:nvSpPr>
          <p:spPr>
            <a:xfrm flipV="1">
              <a:off x="2541601" y="3569164"/>
              <a:ext cx="318069" cy="5637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Curved Left 31">
              <a:extLst>
                <a:ext uri="{FF2B5EF4-FFF2-40B4-BE49-F238E27FC236}">
                  <a16:creationId xmlns:a16="http://schemas.microsoft.com/office/drawing/2014/main" id="{4AB6C0D9-8B45-483E-ACF4-6EB8E097F5BC}"/>
                </a:ext>
              </a:extLst>
            </p:cNvPr>
            <p:cNvSpPr/>
            <p:nvPr/>
          </p:nvSpPr>
          <p:spPr>
            <a:xfrm flipV="1">
              <a:off x="2552722" y="3097452"/>
              <a:ext cx="318069" cy="5637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Arrow: Curved Left 32">
              <a:extLst>
                <a:ext uri="{FF2B5EF4-FFF2-40B4-BE49-F238E27FC236}">
                  <a16:creationId xmlns:a16="http://schemas.microsoft.com/office/drawing/2014/main" id="{70599738-FDAF-4F17-ADAE-70487D22E57C}"/>
                </a:ext>
              </a:extLst>
            </p:cNvPr>
            <p:cNvSpPr/>
            <p:nvPr/>
          </p:nvSpPr>
          <p:spPr>
            <a:xfrm flipV="1">
              <a:off x="2563843" y="2568034"/>
              <a:ext cx="318069" cy="5637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urved Left 33">
              <a:extLst>
                <a:ext uri="{FF2B5EF4-FFF2-40B4-BE49-F238E27FC236}">
                  <a16:creationId xmlns:a16="http://schemas.microsoft.com/office/drawing/2014/main" id="{2B06D527-1A34-4BCF-AB54-CEF3DF789D5C}"/>
                </a:ext>
              </a:extLst>
            </p:cNvPr>
            <p:cNvSpPr/>
            <p:nvPr/>
          </p:nvSpPr>
          <p:spPr>
            <a:xfrm flipV="1">
              <a:off x="2552722" y="2083436"/>
              <a:ext cx="318069" cy="5637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6" name="Group 35">
            <a:extLst>
              <a:ext uri="{FF2B5EF4-FFF2-40B4-BE49-F238E27FC236}">
                <a16:creationId xmlns:a16="http://schemas.microsoft.com/office/drawing/2014/main" id="{76F604DE-2B4D-43AD-99BC-8B7EE9974DFE}"/>
              </a:ext>
            </a:extLst>
          </p:cNvPr>
          <p:cNvGrpSpPr/>
          <p:nvPr/>
        </p:nvGrpSpPr>
        <p:grpSpPr>
          <a:xfrm>
            <a:off x="2563843" y="1102514"/>
            <a:ext cx="329190" cy="1061226"/>
            <a:chOff x="2541601" y="4085661"/>
            <a:chExt cx="329190" cy="1061226"/>
          </a:xfrm>
          <a:solidFill>
            <a:srgbClr val="FF0000"/>
          </a:solidFill>
        </p:grpSpPr>
        <p:sp>
          <p:nvSpPr>
            <p:cNvPr id="37" name="Arrow: Curved Left 36">
              <a:extLst>
                <a:ext uri="{FF2B5EF4-FFF2-40B4-BE49-F238E27FC236}">
                  <a16:creationId xmlns:a16="http://schemas.microsoft.com/office/drawing/2014/main" id="{F88EAC07-7D52-4F88-AEBB-8426BBD85199}"/>
                </a:ext>
              </a:extLst>
            </p:cNvPr>
            <p:cNvSpPr/>
            <p:nvPr/>
          </p:nvSpPr>
          <p:spPr>
            <a:xfrm flipV="1">
              <a:off x="2541601" y="4583180"/>
              <a:ext cx="318069" cy="563707"/>
            </a:xfrm>
            <a:prstGeom prst="curvedLef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urved Left 37">
              <a:extLst>
                <a:ext uri="{FF2B5EF4-FFF2-40B4-BE49-F238E27FC236}">
                  <a16:creationId xmlns:a16="http://schemas.microsoft.com/office/drawing/2014/main" id="{1C0A56B3-FED9-4035-BF50-9E5D9D76F1AC}"/>
                </a:ext>
              </a:extLst>
            </p:cNvPr>
            <p:cNvSpPr/>
            <p:nvPr/>
          </p:nvSpPr>
          <p:spPr>
            <a:xfrm flipV="1">
              <a:off x="2552722" y="4085661"/>
              <a:ext cx="318069" cy="563707"/>
            </a:xfrm>
            <a:prstGeom prst="curvedLef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4208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6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2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76402" y="141725"/>
            <a:ext cx="6549936" cy="408623"/>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1000"/>
              </a:spcAft>
              <a:buClr>
                <a:srgbClr val="EA7600"/>
              </a:buClr>
              <a:buSzPct val="120000"/>
            </a:pPr>
            <a:r>
              <a:rPr lang="en-GB" b="1" dirty="0">
                <a:solidFill>
                  <a:srgbClr val="004A76"/>
                </a:solidFill>
              </a:rPr>
              <a:t>Day 1: </a:t>
            </a:r>
            <a:r>
              <a:rPr lang="en-GB" b="1" dirty="0">
                <a:solidFill>
                  <a:schemeClr val="accent5">
                    <a:lumMod val="75000"/>
                  </a:schemeClr>
                </a:solidFill>
              </a:rPr>
              <a:t>Recall and use addition and subtraction facts to 10 and 20. </a:t>
            </a:r>
          </a:p>
        </p:txBody>
      </p:sp>
      <p:sp>
        <p:nvSpPr>
          <p:cNvPr id="8" name="Cloud 7">
            <a:extLst>
              <a:ext uri="{FF2B5EF4-FFF2-40B4-BE49-F238E27FC236}">
                <a16:creationId xmlns:a16="http://schemas.microsoft.com/office/drawing/2014/main" id="{FB5E629B-EEE7-4D9D-9009-F98615C4A3F4}"/>
              </a:ext>
            </a:extLst>
          </p:cNvPr>
          <p:cNvSpPr/>
          <p:nvPr/>
        </p:nvSpPr>
        <p:spPr>
          <a:xfrm>
            <a:off x="3516818" y="802247"/>
            <a:ext cx="4508359" cy="2086918"/>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Look at these numbers.</a:t>
            </a:r>
            <a:br>
              <a:rPr lang="en-GB" b="1" dirty="0">
                <a:solidFill>
                  <a:schemeClr val="bg2">
                    <a:lumMod val="25000"/>
                  </a:schemeClr>
                </a:solidFill>
                <a:latin typeface="Myriad Pro Light" panose="020B0603030403020204" pitchFamily="34" charset="0"/>
              </a:rPr>
            </a:br>
            <a:r>
              <a:rPr lang="en-GB" b="1" dirty="0">
                <a:solidFill>
                  <a:schemeClr val="bg2">
                    <a:lumMod val="25000"/>
                  </a:schemeClr>
                </a:solidFill>
                <a:latin typeface="Myriad Pro Light" panose="020B0603030403020204" pitchFamily="34" charset="0"/>
              </a:rPr>
              <a:t>Talk to your partner.</a:t>
            </a:r>
          </a:p>
          <a:p>
            <a:pPr algn="ctr"/>
            <a:r>
              <a:rPr lang="en-GB" b="1" dirty="0">
                <a:solidFill>
                  <a:schemeClr val="bg2">
                    <a:lumMod val="25000"/>
                  </a:schemeClr>
                </a:solidFill>
                <a:latin typeface="Myriad Pro Light" panose="020B0603030403020204" pitchFamily="34" charset="0"/>
              </a:rPr>
              <a:t>Which pairs add to make 10?</a:t>
            </a:r>
          </a:p>
        </p:txBody>
      </p:sp>
      <p:pic>
        <p:nvPicPr>
          <p:cNvPr id="14" name="Picture 13">
            <a:extLst>
              <a:ext uri="{FF2B5EF4-FFF2-40B4-BE49-F238E27FC236}">
                <a16:creationId xmlns:a16="http://schemas.microsoft.com/office/drawing/2014/main" id="{A249D19D-FABE-4AB3-8238-C8C7166647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7412" y="876991"/>
            <a:ext cx="1438610" cy="1008746"/>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E0C01AC-134F-40CF-84EF-CB54427FBAB8}"/>
              </a:ext>
            </a:extLst>
          </p:cNvPr>
          <p:cNvSpPr txBox="1"/>
          <p:nvPr/>
        </p:nvSpPr>
        <p:spPr>
          <a:xfrm>
            <a:off x="350891" y="4336530"/>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6</a:t>
            </a:r>
          </a:p>
          <a:p>
            <a:pPr algn="ctr">
              <a:lnSpc>
                <a:spcPct val="70000"/>
              </a:lnSpc>
            </a:pPr>
            <a:endParaRPr lang="en-GB" sz="4000" b="1" dirty="0"/>
          </a:p>
        </p:txBody>
      </p:sp>
      <p:sp>
        <p:nvSpPr>
          <p:cNvPr id="11" name="TextBox 10">
            <a:extLst>
              <a:ext uri="{FF2B5EF4-FFF2-40B4-BE49-F238E27FC236}">
                <a16:creationId xmlns:a16="http://schemas.microsoft.com/office/drawing/2014/main" id="{6F7991C5-4C64-4CE4-9880-D7A29AA6CD45}"/>
              </a:ext>
            </a:extLst>
          </p:cNvPr>
          <p:cNvSpPr txBox="1"/>
          <p:nvPr/>
        </p:nvSpPr>
        <p:spPr>
          <a:xfrm>
            <a:off x="3753835" y="2850720"/>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4</a:t>
            </a:r>
          </a:p>
          <a:p>
            <a:pPr algn="ctr">
              <a:lnSpc>
                <a:spcPct val="70000"/>
              </a:lnSpc>
            </a:pPr>
            <a:endParaRPr lang="en-GB" sz="4000" b="1" dirty="0"/>
          </a:p>
        </p:txBody>
      </p:sp>
      <p:sp>
        <p:nvSpPr>
          <p:cNvPr id="13" name="TextBox 12">
            <a:extLst>
              <a:ext uri="{FF2B5EF4-FFF2-40B4-BE49-F238E27FC236}">
                <a16:creationId xmlns:a16="http://schemas.microsoft.com/office/drawing/2014/main" id="{648C8E59-EEC6-484A-ADBF-2F912DE8BA3A}"/>
              </a:ext>
            </a:extLst>
          </p:cNvPr>
          <p:cNvSpPr txBox="1"/>
          <p:nvPr/>
        </p:nvSpPr>
        <p:spPr>
          <a:xfrm>
            <a:off x="700503" y="2710580"/>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5</a:t>
            </a:r>
          </a:p>
          <a:p>
            <a:pPr algn="ctr">
              <a:lnSpc>
                <a:spcPct val="70000"/>
              </a:lnSpc>
            </a:pPr>
            <a:endParaRPr lang="en-GB" sz="4000" b="1" dirty="0"/>
          </a:p>
        </p:txBody>
      </p:sp>
      <p:sp>
        <p:nvSpPr>
          <p:cNvPr id="15" name="TextBox 14">
            <a:extLst>
              <a:ext uri="{FF2B5EF4-FFF2-40B4-BE49-F238E27FC236}">
                <a16:creationId xmlns:a16="http://schemas.microsoft.com/office/drawing/2014/main" id="{74AD6CCC-1176-484D-A28F-40E69E613BF6}"/>
              </a:ext>
            </a:extLst>
          </p:cNvPr>
          <p:cNvSpPr txBox="1"/>
          <p:nvPr/>
        </p:nvSpPr>
        <p:spPr>
          <a:xfrm>
            <a:off x="176402" y="898959"/>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1</a:t>
            </a:r>
          </a:p>
          <a:p>
            <a:pPr algn="ctr">
              <a:lnSpc>
                <a:spcPct val="70000"/>
              </a:lnSpc>
            </a:pPr>
            <a:endParaRPr lang="en-GB" sz="4000" b="1" dirty="0"/>
          </a:p>
        </p:txBody>
      </p:sp>
      <p:sp>
        <p:nvSpPr>
          <p:cNvPr id="16" name="TextBox 15">
            <a:extLst>
              <a:ext uri="{FF2B5EF4-FFF2-40B4-BE49-F238E27FC236}">
                <a16:creationId xmlns:a16="http://schemas.microsoft.com/office/drawing/2014/main" id="{B269A77A-FBDE-486D-BADF-4990E331653D}"/>
              </a:ext>
            </a:extLst>
          </p:cNvPr>
          <p:cNvSpPr txBox="1"/>
          <p:nvPr/>
        </p:nvSpPr>
        <p:spPr>
          <a:xfrm>
            <a:off x="2070888" y="2764072"/>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2</a:t>
            </a:r>
          </a:p>
          <a:p>
            <a:pPr algn="ctr">
              <a:lnSpc>
                <a:spcPct val="70000"/>
              </a:lnSpc>
            </a:pPr>
            <a:endParaRPr lang="en-GB" sz="4000" b="1" dirty="0"/>
          </a:p>
        </p:txBody>
      </p:sp>
      <p:sp>
        <p:nvSpPr>
          <p:cNvPr id="18" name="TextBox 17">
            <a:extLst>
              <a:ext uri="{FF2B5EF4-FFF2-40B4-BE49-F238E27FC236}">
                <a16:creationId xmlns:a16="http://schemas.microsoft.com/office/drawing/2014/main" id="{CBE1B283-A983-45B3-8104-C4196B840F1B}"/>
              </a:ext>
            </a:extLst>
          </p:cNvPr>
          <p:cNvSpPr txBox="1"/>
          <p:nvPr/>
        </p:nvSpPr>
        <p:spPr>
          <a:xfrm>
            <a:off x="5627182" y="2999872"/>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7</a:t>
            </a:r>
          </a:p>
          <a:p>
            <a:pPr algn="ctr">
              <a:lnSpc>
                <a:spcPct val="70000"/>
              </a:lnSpc>
            </a:pPr>
            <a:endParaRPr lang="en-GB" sz="4000" b="1" dirty="0"/>
          </a:p>
        </p:txBody>
      </p:sp>
      <p:sp>
        <p:nvSpPr>
          <p:cNvPr id="19" name="TextBox 18">
            <a:extLst>
              <a:ext uri="{FF2B5EF4-FFF2-40B4-BE49-F238E27FC236}">
                <a16:creationId xmlns:a16="http://schemas.microsoft.com/office/drawing/2014/main" id="{05F6E21B-91C4-47BD-8E05-EBA05750562E}"/>
              </a:ext>
            </a:extLst>
          </p:cNvPr>
          <p:cNvSpPr txBox="1"/>
          <p:nvPr/>
        </p:nvSpPr>
        <p:spPr>
          <a:xfrm>
            <a:off x="7073112" y="2659132"/>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3</a:t>
            </a:r>
          </a:p>
          <a:p>
            <a:pPr algn="ctr">
              <a:lnSpc>
                <a:spcPct val="70000"/>
              </a:lnSpc>
            </a:pPr>
            <a:endParaRPr lang="en-GB" sz="4000" b="1" dirty="0"/>
          </a:p>
        </p:txBody>
      </p:sp>
      <p:sp>
        <p:nvSpPr>
          <p:cNvPr id="20" name="TextBox 19">
            <a:extLst>
              <a:ext uri="{FF2B5EF4-FFF2-40B4-BE49-F238E27FC236}">
                <a16:creationId xmlns:a16="http://schemas.microsoft.com/office/drawing/2014/main" id="{6109B76B-E01A-4CE7-8BAD-9111585923E9}"/>
              </a:ext>
            </a:extLst>
          </p:cNvPr>
          <p:cNvSpPr txBox="1"/>
          <p:nvPr/>
        </p:nvSpPr>
        <p:spPr>
          <a:xfrm>
            <a:off x="1970254" y="1039737"/>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8</a:t>
            </a:r>
          </a:p>
          <a:p>
            <a:pPr algn="ctr">
              <a:lnSpc>
                <a:spcPct val="70000"/>
              </a:lnSpc>
            </a:pPr>
            <a:endParaRPr lang="en-GB" sz="4000" b="1" dirty="0"/>
          </a:p>
        </p:txBody>
      </p:sp>
      <p:sp>
        <p:nvSpPr>
          <p:cNvPr id="21" name="TextBox 20">
            <a:extLst>
              <a:ext uri="{FF2B5EF4-FFF2-40B4-BE49-F238E27FC236}">
                <a16:creationId xmlns:a16="http://schemas.microsoft.com/office/drawing/2014/main" id="{2F5E7F7A-06B5-430F-A4DE-D8158B5FC9AB}"/>
              </a:ext>
            </a:extLst>
          </p:cNvPr>
          <p:cNvSpPr txBox="1"/>
          <p:nvPr/>
        </p:nvSpPr>
        <p:spPr>
          <a:xfrm>
            <a:off x="1893528" y="4527027"/>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9</a:t>
            </a:r>
          </a:p>
          <a:p>
            <a:pPr algn="ctr">
              <a:lnSpc>
                <a:spcPct val="70000"/>
              </a:lnSpc>
            </a:pPr>
            <a:endParaRPr lang="en-GB" sz="4000" b="1" dirty="0"/>
          </a:p>
        </p:txBody>
      </p:sp>
      <p:sp>
        <p:nvSpPr>
          <p:cNvPr id="22" name="TextBox 21">
            <a:extLst>
              <a:ext uri="{FF2B5EF4-FFF2-40B4-BE49-F238E27FC236}">
                <a16:creationId xmlns:a16="http://schemas.microsoft.com/office/drawing/2014/main" id="{AEBA4DB3-D41E-4F3F-B472-7013E064C584}"/>
              </a:ext>
            </a:extLst>
          </p:cNvPr>
          <p:cNvSpPr txBox="1"/>
          <p:nvPr/>
        </p:nvSpPr>
        <p:spPr>
          <a:xfrm>
            <a:off x="3671777" y="4618911"/>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0</a:t>
            </a:r>
          </a:p>
          <a:p>
            <a:pPr algn="ctr">
              <a:lnSpc>
                <a:spcPct val="70000"/>
              </a:lnSpc>
            </a:pPr>
            <a:endParaRPr lang="en-GB" sz="4000" b="1" dirty="0"/>
          </a:p>
        </p:txBody>
      </p:sp>
      <p:sp>
        <p:nvSpPr>
          <p:cNvPr id="23" name="TextBox 22">
            <a:extLst>
              <a:ext uri="{FF2B5EF4-FFF2-40B4-BE49-F238E27FC236}">
                <a16:creationId xmlns:a16="http://schemas.microsoft.com/office/drawing/2014/main" id="{303EB44F-4C69-424C-A2E7-986BB8C39E7D}"/>
              </a:ext>
            </a:extLst>
          </p:cNvPr>
          <p:cNvSpPr txBox="1"/>
          <p:nvPr/>
        </p:nvSpPr>
        <p:spPr>
          <a:xfrm>
            <a:off x="7473165" y="4472678"/>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10</a:t>
            </a:r>
          </a:p>
          <a:p>
            <a:pPr algn="ctr">
              <a:lnSpc>
                <a:spcPct val="70000"/>
              </a:lnSpc>
            </a:pPr>
            <a:endParaRPr lang="en-GB" sz="4000" b="1" dirty="0"/>
          </a:p>
        </p:txBody>
      </p:sp>
      <p:grpSp>
        <p:nvGrpSpPr>
          <p:cNvPr id="7" name="Group 6">
            <a:extLst>
              <a:ext uri="{FF2B5EF4-FFF2-40B4-BE49-F238E27FC236}">
                <a16:creationId xmlns:a16="http://schemas.microsoft.com/office/drawing/2014/main" id="{E78B1794-FA38-4935-A63F-69CF1170C6FB}"/>
              </a:ext>
            </a:extLst>
          </p:cNvPr>
          <p:cNvGrpSpPr/>
          <p:nvPr/>
        </p:nvGrpSpPr>
        <p:grpSpPr>
          <a:xfrm>
            <a:off x="7134033" y="88978"/>
            <a:ext cx="1825601" cy="544830"/>
            <a:chOff x="6629207" y="261462"/>
            <a:chExt cx="1825601" cy="544830"/>
          </a:xfrm>
        </p:grpSpPr>
        <p:sp>
          <p:nvSpPr>
            <p:cNvPr id="4" name="TextBox 3">
              <a:extLst>
                <a:ext uri="{FF2B5EF4-FFF2-40B4-BE49-F238E27FC236}">
                  <a16:creationId xmlns:a16="http://schemas.microsoft.com/office/drawing/2014/main" id="{5317B85E-80D4-7148-AEF2-1D38295C85E1}"/>
                </a:ext>
              </a:extLst>
            </p:cNvPr>
            <p:cNvSpPr txBox="1"/>
            <p:nvPr/>
          </p:nvSpPr>
          <p:spPr>
            <a:xfrm>
              <a:off x="6629207" y="261462"/>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Movement </a:t>
              </a:r>
            </a:p>
          </p:txBody>
        </p:sp>
        <p:pic>
          <p:nvPicPr>
            <p:cNvPr id="6" name="Picture 5" descr="Shape&#10;&#10;Description automatically generated with low confidence">
              <a:extLst>
                <a:ext uri="{FF2B5EF4-FFF2-40B4-BE49-F238E27FC236}">
                  <a16:creationId xmlns:a16="http://schemas.microsoft.com/office/drawing/2014/main" id="{3B4218EE-6CDE-433D-B801-3A0BA21E2F1E}"/>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031979" y="299595"/>
              <a:ext cx="377139" cy="468564"/>
            </a:xfrm>
            <a:prstGeom prst="rect">
              <a:avLst/>
            </a:prstGeom>
          </p:spPr>
        </p:pic>
      </p:grpSp>
      <p:sp>
        <p:nvSpPr>
          <p:cNvPr id="24" name="TextBox 23">
            <a:extLst>
              <a:ext uri="{FF2B5EF4-FFF2-40B4-BE49-F238E27FC236}">
                <a16:creationId xmlns:a16="http://schemas.microsoft.com/office/drawing/2014/main" id="{52A29781-D6C4-4FFC-8E94-00CD0A10ED26}"/>
              </a:ext>
            </a:extLst>
          </p:cNvPr>
          <p:cNvSpPr txBox="1"/>
          <p:nvPr/>
        </p:nvSpPr>
        <p:spPr>
          <a:xfrm>
            <a:off x="5305926" y="4618911"/>
            <a:ext cx="1027420" cy="1508331"/>
          </a:xfrm>
          <a:prstGeom prst="roundRect">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70000"/>
              </a:lnSpc>
            </a:pPr>
            <a:endParaRPr lang="en-GB" sz="4000" b="1" dirty="0"/>
          </a:p>
          <a:p>
            <a:pPr algn="ctr">
              <a:lnSpc>
                <a:spcPct val="70000"/>
              </a:lnSpc>
            </a:pPr>
            <a:r>
              <a:rPr lang="en-GB" sz="4000" b="1" dirty="0"/>
              <a:t>5</a:t>
            </a:r>
          </a:p>
          <a:p>
            <a:pPr algn="ctr">
              <a:lnSpc>
                <a:spcPct val="70000"/>
              </a:lnSpc>
            </a:pPr>
            <a:endParaRPr lang="en-GB" sz="4000" b="1" dirty="0"/>
          </a:p>
        </p:txBody>
      </p:sp>
    </p:spTree>
    <p:extLst>
      <p:ext uri="{BB962C8B-B14F-4D97-AF65-F5344CB8AC3E}">
        <p14:creationId xmlns:p14="http://schemas.microsoft.com/office/powerpoint/2010/main" val="204784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6" name="Speech Bubble: Rectangle with Corners Rounded 10">
            <a:extLst>
              <a:ext uri="{FF2B5EF4-FFF2-40B4-BE49-F238E27FC236}">
                <a16:creationId xmlns:a16="http://schemas.microsoft.com/office/drawing/2014/main" id="{7013FE93-8E12-4768-A39B-6D09178FBAA7}"/>
              </a:ext>
            </a:extLst>
          </p:cNvPr>
          <p:cNvSpPr/>
          <p:nvPr/>
        </p:nvSpPr>
        <p:spPr>
          <a:xfrm flipH="1">
            <a:off x="5570571" y="889062"/>
            <a:ext cx="3274622" cy="932611"/>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Look at these movement number cards.</a:t>
            </a:r>
          </a:p>
        </p:txBody>
      </p:sp>
      <p:grpSp>
        <p:nvGrpSpPr>
          <p:cNvPr id="18" name="Group 17">
            <a:extLst>
              <a:ext uri="{FF2B5EF4-FFF2-40B4-BE49-F238E27FC236}">
                <a16:creationId xmlns:a16="http://schemas.microsoft.com/office/drawing/2014/main" id="{27D44753-CA58-4794-8D67-F0190A68CC96}"/>
              </a:ext>
            </a:extLst>
          </p:cNvPr>
          <p:cNvGrpSpPr/>
          <p:nvPr/>
        </p:nvGrpSpPr>
        <p:grpSpPr>
          <a:xfrm>
            <a:off x="4175871" y="4495137"/>
            <a:ext cx="3574179" cy="1660694"/>
            <a:chOff x="5169897" y="3055652"/>
            <a:chExt cx="3574179" cy="2125038"/>
          </a:xfrm>
          <a:effectLst>
            <a:outerShdw blurRad="50800" dist="38100" dir="2700000" algn="tl" rotWithShape="0">
              <a:prstClr val="black">
                <a:alpha val="40000"/>
              </a:prstClr>
            </a:outerShdw>
          </a:effectLst>
        </p:grpSpPr>
        <p:sp>
          <p:nvSpPr>
            <p:cNvPr id="20" name="Speech Bubble: Rectangle with Corners Rounded 14">
              <a:extLst>
                <a:ext uri="{FF2B5EF4-FFF2-40B4-BE49-F238E27FC236}">
                  <a16:creationId xmlns:a16="http://schemas.microsoft.com/office/drawing/2014/main" id="{B62870D9-01A4-4BC4-A20A-93D064DB9289}"/>
                </a:ext>
              </a:extLst>
            </p:cNvPr>
            <p:cNvSpPr/>
            <p:nvPr/>
          </p:nvSpPr>
          <p:spPr>
            <a:xfrm>
              <a:off x="5169897" y="3055652"/>
              <a:ext cx="3574179" cy="2125038"/>
            </a:xfrm>
            <a:prstGeom prst="cloudCallout">
              <a:avLst>
                <a:gd name="adj1" fmla="val 56665"/>
                <a:gd name="adj2" fmla="val 62318"/>
              </a:avLst>
            </a:prstGeom>
            <a:solidFill>
              <a:schemeClr val="accent5">
                <a:lumMod val="20000"/>
                <a:lumOff val="80000"/>
              </a:schemeClr>
            </a:solidFill>
            <a:ln w="28575">
              <a:solidFill>
                <a:srgbClr val="25374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Who would like to come and have a go?</a:t>
              </a:r>
            </a:p>
          </p:txBody>
        </p:sp>
        <p:pic>
          <p:nvPicPr>
            <p:cNvPr id="22" name="Picture 21">
              <a:extLst>
                <a:ext uri="{FF2B5EF4-FFF2-40B4-BE49-F238E27FC236}">
                  <a16:creationId xmlns:a16="http://schemas.microsoft.com/office/drawing/2014/main" id="{01E2AF6F-62DC-4FC5-887E-292895E4BE36}"/>
                </a:ext>
              </a:extLst>
            </p:cNvPr>
            <p:cNvPicPr>
              <a:picLocks noChangeAspect="1"/>
            </p:cNvPicPr>
            <p:nvPr/>
          </p:nvPicPr>
          <p:blipFill rotWithShape="1">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28058" y="3530582"/>
              <a:ext cx="348137" cy="852263"/>
            </a:xfrm>
            <a:prstGeom prst="rect">
              <a:avLst/>
            </a:prstGeom>
          </p:spPr>
        </p:pic>
      </p:grpSp>
      <p:sp>
        <p:nvSpPr>
          <p:cNvPr id="11" name="Speech Bubble: Rectangle with Corners Rounded 10">
            <a:extLst>
              <a:ext uri="{FF2B5EF4-FFF2-40B4-BE49-F238E27FC236}">
                <a16:creationId xmlns:a16="http://schemas.microsoft.com/office/drawing/2014/main" id="{CD2579CE-2DB8-4F93-8ECD-0E9BF715B235}"/>
              </a:ext>
            </a:extLst>
          </p:cNvPr>
          <p:cNvSpPr/>
          <p:nvPr/>
        </p:nvSpPr>
        <p:spPr>
          <a:xfrm>
            <a:off x="4352645" y="4514510"/>
            <a:ext cx="3220630" cy="1459597"/>
          </a:xfrm>
          <a:prstGeom prst="wedgeEllipseCallout">
            <a:avLst>
              <a:gd name="adj1" fmla="val 54712"/>
              <a:gd name="adj2" fmla="val 60575"/>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Each number represents a movement.</a:t>
            </a:r>
          </a:p>
        </p:txBody>
      </p:sp>
      <p:sp>
        <p:nvSpPr>
          <p:cNvPr id="29" name="TextBox 28">
            <a:extLst>
              <a:ext uri="{FF2B5EF4-FFF2-40B4-BE49-F238E27FC236}">
                <a16:creationId xmlns:a16="http://schemas.microsoft.com/office/drawing/2014/main" id="{412AE187-05EC-435E-90AC-9593CAF56812}"/>
              </a:ext>
            </a:extLst>
          </p:cNvPr>
          <p:cNvSpPr txBox="1"/>
          <p:nvPr/>
        </p:nvSpPr>
        <p:spPr>
          <a:xfrm>
            <a:off x="176402" y="141725"/>
            <a:ext cx="6549936" cy="408623"/>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1000"/>
              </a:spcAft>
              <a:buClr>
                <a:srgbClr val="EA7600"/>
              </a:buClr>
              <a:buSzPct val="120000"/>
            </a:pPr>
            <a:r>
              <a:rPr lang="en-GB" b="1" dirty="0">
                <a:solidFill>
                  <a:srgbClr val="004A76"/>
                </a:solidFill>
              </a:rPr>
              <a:t>Day 1: </a:t>
            </a:r>
            <a:r>
              <a:rPr lang="en-GB" b="1" dirty="0">
                <a:solidFill>
                  <a:schemeClr val="accent5">
                    <a:lumMod val="75000"/>
                  </a:schemeClr>
                </a:solidFill>
              </a:rPr>
              <a:t>Recall and use addition and subtraction facts to 10 and 20. </a:t>
            </a:r>
          </a:p>
        </p:txBody>
      </p:sp>
      <p:grpSp>
        <p:nvGrpSpPr>
          <p:cNvPr id="30" name="Group 29">
            <a:extLst>
              <a:ext uri="{FF2B5EF4-FFF2-40B4-BE49-F238E27FC236}">
                <a16:creationId xmlns:a16="http://schemas.microsoft.com/office/drawing/2014/main" id="{6139EA7E-335D-4AA5-8C18-A28BC2E73520}"/>
              </a:ext>
            </a:extLst>
          </p:cNvPr>
          <p:cNvGrpSpPr/>
          <p:nvPr/>
        </p:nvGrpSpPr>
        <p:grpSpPr>
          <a:xfrm>
            <a:off x="7134033" y="88978"/>
            <a:ext cx="1825601" cy="544830"/>
            <a:chOff x="6629207" y="261462"/>
            <a:chExt cx="1825601" cy="544830"/>
          </a:xfrm>
        </p:grpSpPr>
        <p:sp>
          <p:nvSpPr>
            <p:cNvPr id="31" name="TextBox 30">
              <a:extLst>
                <a:ext uri="{FF2B5EF4-FFF2-40B4-BE49-F238E27FC236}">
                  <a16:creationId xmlns:a16="http://schemas.microsoft.com/office/drawing/2014/main" id="{949CC09B-4095-48D0-AA48-5AC8A75855FE}"/>
                </a:ext>
              </a:extLst>
            </p:cNvPr>
            <p:cNvSpPr txBox="1"/>
            <p:nvPr/>
          </p:nvSpPr>
          <p:spPr>
            <a:xfrm>
              <a:off x="6629207" y="261462"/>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Movement </a:t>
              </a:r>
            </a:p>
          </p:txBody>
        </p:sp>
        <p:pic>
          <p:nvPicPr>
            <p:cNvPr id="32" name="Picture 31" descr="Shape&#10;&#10;Description automatically generated with low confidence">
              <a:extLst>
                <a:ext uri="{FF2B5EF4-FFF2-40B4-BE49-F238E27FC236}">
                  <a16:creationId xmlns:a16="http://schemas.microsoft.com/office/drawing/2014/main" id="{DCB63E6D-BB35-4404-9DD5-F97B04A8AE7E}"/>
                </a:ext>
              </a:extLst>
            </p:cNvPr>
            <p:cNvPicPr>
              <a:picLocks noChangeAspect="1"/>
            </p:cNvPicPr>
            <p:nvPr/>
          </p:nvPicPr>
          <p:blipFill rotWithShape="1">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031979" y="299595"/>
              <a:ext cx="377139" cy="468564"/>
            </a:xfrm>
            <a:prstGeom prst="rect">
              <a:avLst/>
            </a:prstGeom>
          </p:spPr>
        </p:pic>
      </p:grpSp>
      <p:grpSp>
        <p:nvGrpSpPr>
          <p:cNvPr id="78" name="Group 77">
            <a:extLst>
              <a:ext uri="{FF2B5EF4-FFF2-40B4-BE49-F238E27FC236}">
                <a16:creationId xmlns:a16="http://schemas.microsoft.com/office/drawing/2014/main" id="{29BDE79D-5086-40C6-AD2F-B95AF68631A0}"/>
              </a:ext>
            </a:extLst>
          </p:cNvPr>
          <p:cNvGrpSpPr/>
          <p:nvPr/>
        </p:nvGrpSpPr>
        <p:grpSpPr>
          <a:xfrm>
            <a:off x="274765" y="909172"/>
            <a:ext cx="7475285" cy="3459880"/>
            <a:chOff x="274765" y="909172"/>
            <a:chExt cx="7475285" cy="3459880"/>
          </a:xfrm>
        </p:grpSpPr>
        <p:pic>
          <p:nvPicPr>
            <p:cNvPr id="28" name="Picture 27">
              <a:extLst>
                <a:ext uri="{FF2B5EF4-FFF2-40B4-BE49-F238E27FC236}">
                  <a16:creationId xmlns:a16="http://schemas.microsoft.com/office/drawing/2014/main" id="{E14FCC8B-CAFE-4687-BFDC-486983B1B5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042" y="909172"/>
              <a:ext cx="1004372" cy="1660694"/>
            </a:xfrm>
            <a:prstGeom prst="rect">
              <a:avLst/>
            </a:prstGeom>
          </p:spPr>
        </p:pic>
        <p:pic>
          <p:nvPicPr>
            <p:cNvPr id="37" name="Picture 36">
              <a:extLst>
                <a:ext uri="{FF2B5EF4-FFF2-40B4-BE49-F238E27FC236}">
                  <a16:creationId xmlns:a16="http://schemas.microsoft.com/office/drawing/2014/main" id="{AF927D83-575C-4931-875E-15DDAB992C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5250" y="915988"/>
              <a:ext cx="1004379" cy="1653878"/>
            </a:xfrm>
            <a:prstGeom prst="rect">
              <a:avLst/>
            </a:prstGeom>
          </p:spPr>
        </p:pic>
        <p:pic>
          <p:nvPicPr>
            <p:cNvPr id="39" name="Picture 38">
              <a:extLst>
                <a:ext uri="{FF2B5EF4-FFF2-40B4-BE49-F238E27FC236}">
                  <a16:creationId xmlns:a16="http://schemas.microsoft.com/office/drawing/2014/main" id="{40C4F60B-51E9-449E-83DC-E46649033E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5465" y="915988"/>
              <a:ext cx="1006416" cy="1653878"/>
            </a:xfrm>
            <a:prstGeom prst="rect">
              <a:avLst/>
            </a:prstGeom>
          </p:spPr>
        </p:pic>
        <p:pic>
          <p:nvPicPr>
            <p:cNvPr id="43" name="Picture 42">
              <a:extLst>
                <a:ext uri="{FF2B5EF4-FFF2-40B4-BE49-F238E27FC236}">
                  <a16:creationId xmlns:a16="http://schemas.microsoft.com/office/drawing/2014/main" id="{CAB9AB4D-AD18-44F0-85FD-98DC7FC67F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27718" y="915988"/>
              <a:ext cx="1009950" cy="1653878"/>
            </a:xfrm>
            <a:prstGeom prst="rect">
              <a:avLst/>
            </a:prstGeom>
          </p:spPr>
        </p:pic>
        <p:pic>
          <p:nvPicPr>
            <p:cNvPr id="51" name="Picture 50">
              <a:extLst>
                <a:ext uri="{FF2B5EF4-FFF2-40B4-BE49-F238E27FC236}">
                  <a16:creationId xmlns:a16="http://schemas.microsoft.com/office/drawing/2014/main" id="{9BBA53CA-E23E-4BDC-BDD2-22F45A1556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4765" y="2688985"/>
              <a:ext cx="1014649" cy="1653878"/>
            </a:xfrm>
            <a:prstGeom prst="rect">
              <a:avLst/>
            </a:prstGeom>
          </p:spPr>
        </p:pic>
        <p:pic>
          <p:nvPicPr>
            <p:cNvPr id="59" name="Picture 58">
              <a:extLst>
                <a:ext uri="{FF2B5EF4-FFF2-40B4-BE49-F238E27FC236}">
                  <a16:creationId xmlns:a16="http://schemas.microsoft.com/office/drawing/2014/main" id="{90630D7D-6F00-4CD9-BCAA-CDB49B6F02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61128" y="2688985"/>
              <a:ext cx="1012578" cy="1653878"/>
            </a:xfrm>
            <a:prstGeom prst="rect">
              <a:avLst/>
            </a:prstGeom>
          </p:spPr>
        </p:pic>
        <p:pic>
          <p:nvPicPr>
            <p:cNvPr id="67" name="Picture 66">
              <a:extLst>
                <a:ext uri="{FF2B5EF4-FFF2-40B4-BE49-F238E27FC236}">
                  <a16:creationId xmlns:a16="http://schemas.microsoft.com/office/drawing/2014/main" id="{693C9D7B-6FC0-48A9-B728-CF9D724BF15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35945" y="2688985"/>
              <a:ext cx="1011298" cy="1660694"/>
            </a:xfrm>
            <a:prstGeom prst="rect">
              <a:avLst/>
            </a:prstGeom>
          </p:spPr>
        </p:pic>
        <p:pic>
          <p:nvPicPr>
            <p:cNvPr id="70" name="Picture 69">
              <a:extLst>
                <a:ext uri="{FF2B5EF4-FFF2-40B4-BE49-F238E27FC236}">
                  <a16:creationId xmlns:a16="http://schemas.microsoft.com/office/drawing/2014/main" id="{ED2864B8-87CA-44E7-9494-10CDBF95CBF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488163" y="2680862"/>
              <a:ext cx="1020140" cy="1660694"/>
            </a:xfrm>
            <a:prstGeom prst="rect">
              <a:avLst/>
            </a:prstGeom>
          </p:spPr>
        </p:pic>
        <p:pic>
          <p:nvPicPr>
            <p:cNvPr id="72" name="Picture 71">
              <a:extLst>
                <a:ext uri="{FF2B5EF4-FFF2-40B4-BE49-F238E27FC236}">
                  <a16:creationId xmlns:a16="http://schemas.microsoft.com/office/drawing/2014/main" id="{13A68997-7F77-469D-B555-4003630433B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61700" y="2688985"/>
              <a:ext cx="1030308" cy="1660694"/>
            </a:xfrm>
            <a:prstGeom prst="rect">
              <a:avLst/>
            </a:prstGeom>
          </p:spPr>
        </p:pic>
        <p:pic>
          <p:nvPicPr>
            <p:cNvPr id="75" name="Picture 74">
              <a:extLst>
                <a:ext uri="{FF2B5EF4-FFF2-40B4-BE49-F238E27FC236}">
                  <a16:creationId xmlns:a16="http://schemas.microsoft.com/office/drawing/2014/main" id="{DDC6418A-42C5-41A5-9234-52FFCD60B49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45405" y="2680265"/>
              <a:ext cx="1025623" cy="1660695"/>
            </a:xfrm>
            <a:prstGeom prst="rect">
              <a:avLst/>
            </a:prstGeom>
          </p:spPr>
        </p:pic>
        <p:pic>
          <p:nvPicPr>
            <p:cNvPr id="77" name="Picture 76">
              <a:extLst>
                <a:ext uri="{FF2B5EF4-FFF2-40B4-BE49-F238E27FC236}">
                  <a16:creationId xmlns:a16="http://schemas.microsoft.com/office/drawing/2014/main" id="{A338E47A-E31B-459C-ABC3-ED01CCB0ABD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24426" y="2694772"/>
              <a:ext cx="1025624" cy="1674280"/>
            </a:xfrm>
            <a:prstGeom prst="rect">
              <a:avLst/>
            </a:prstGeom>
          </p:spPr>
        </p:pic>
      </p:grpSp>
    </p:spTree>
    <p:extLst>
      <p:ext uri="{BB962C8B-B14F-4D97-AF65-F5344CB8AC3E}">
        <p14:creationId xmlns:p14="http://schemas.microsoft.com/office/powerpoint/2010/main" val="22384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1" name="Speech Bubble: Rectangle with Corners Rounded 10">
            <a:extLst>
              <a:ext uri="{FF2B5EF4-FFF2-40B4-BE49-F238E27FC236}">
                <a16:creationId xmlns:a16="http://schemas.microsoft.com/office/drawing/2014/main" id="{CD2579CE-2DB8-4F93-8ECD-0E9BF715B235}"/>
              </a:ext>
            </a:extLst>
          </p:cNvPr>
          <p:cNvSpPr/>
          <p:nvPr/>
        </p:nvSpPr>
        <p:spPr>
          <a:xfrm>
            <a:off x="5305926" y="1018497"/>
            <a:ext cx="3220630" cy="1459597"/>
          </a:xfrm>
          <a:prstGeom prst="wedgeEllipseCallout">
            <a:avLst>
              <a:gd name="adj1" fmla="val 48838"/>
              <a:gd name="adj2" fmla="val 64587"/>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b="1" dirty="0">
                <a:solidFill>
                  <a:srgbClr val="253746"/>
                </a:solidFill>
              </a:rPr>
              <a:t>Now perform the movement for the </a:t>
            </a:r>
            <a:r>
              <a:rPr lang="en-GB" b="1" i="1" dirty="0">
                <a:solidFill>
                  <a:srgbClr val="253746"/>
                </a:solidFill>
              </a:rPr>
              <a:t>number that we add to it </a:t>
            </a:r>
            <a:r>
              <a:rPr lang="en-GB" b="1" dirty="0">
                <a:solidFill>
                  <a:srgbClr val="253746"/>
                </a:solidFill>
              </a:rPr>
              <a:t>to make 10.</a:t>
            </a:r>
          </a:p>
        </p:txBody>
      </p:sp>
      <p:sp>
        <p:nvSpPr>
          <p:cNvPr id="20" name="TextBox 19">
            <a:extLst>
              <a:ext uri="{FF2B5EF4-FFF2-40B4-BE49-F238E27FC236}">
                <a16:creationId xmlns:a16="http://schemas.microsoft.com/office/drawing/2014/main" id="{692504F2-A1A5-4347-A252-A2D00F57A228}"/>
              </a:ext>
            </a:extLst>
          </p:cNvPr>
          <p:cNvSpPr txBox="1"/>
          <p:nvPr/>
        </p:nvSpPr>
        <p:spPr>
          <a:xfrm>
            <a:off x="176402" y="141725"/>
            <a:ext cx="6549936" cy="408623"/>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1000"/>
              </a:spcAft>
              <a:buClr>
                <a:srgbClr val="EA7600"/>
              </a:buClr>
              <a:buSzPct val="120000"/>
            </a:pPr>
            <a:r>
              <a:rPr lang="en-GB" b="1" dirty="0">
                <a:solidFill>
                  <a:srgbClr val="004A76"/>
                </a:solidFill>
              </a:rPr>
              <a:t>Day 1: </a:t>
            </a:r>
            <a:r>
              <a:rPr lang="en-GB" b="1" dirty="0">
                <a:solidFill>
                  <a:schemeClr val="accent5">
                    <a:lumMod val="75000"/>
                  </a:schemeClr>
                </a:solidFill>
              </a:rPr>
              <a:t>Recall and use addition and subtraction facts to 10 and 20. </a:t>
            </a:r>
          </a:p>
        </p:txBody>
      </p:sp>
      <p:grpSp>
        <p:nvGrpSpPr>
          <p:cNvPr id="22" name="Group 21">
            <a:extLst>
              <a:ext uri="{FF2B5EF4-FFF2-40B4-BE49-F238E27FC236}">
                <a16:creationId xmlns:a16="http://schemas.microsoft.com/office/drawing/2014/main" id="{C84D4DC4-DE39-47AE-B471-2B05DDCAFBF1}"/>
              </a:ext>
            </a:extLst>
          </p:cNvPr>
          <p:cNvGrpSpPr/>
          <p:nvPr/>
        </p:nvGrpSpPr>
        <p:grpSpPr>
          <a:xfrm>
            <a:off x="7134033" y="88978"/>
            <a:ext cx="1825601" cy="544830"/>
            <a:chOff x="6629207" y="261462"/>
            <a:chExt cx="1825601" cy="544830"/>
          </a:xfrm>
        </p:grpSpPr>
        <p:sp>
          <p:nvSpPr>
            <p:cNvPr id="27" name="TextBox 26">
              <a:extLst>
                <a:ext uri="{FF2B5EF4-FFF2-40B4-BE49-F238E27FC236}">
                  <a16:creationId xmlns:a16="http://schemas.microsoft.com/office/drawing/2014/main" id="{2760594B-A378-436C-9B3B-8968C22F423E}"/>
                </a:ext>
              </a:extLst>
            </p:cNvPr>
            <p:cNvSpPr txBox="1"/>
            <p:nvPr/>
          </p:nvSpPr>
          <p:spPr>
            <a:xfrm>
              <a:off x="6629207" y="261462"/>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Movement </a:t>
              </a:r>
            </a:p>
          </p:txBody>
        </p:sp>
        <p:pic>
          <p:nvPicPr>
            <p:cNvPr id="28" name="Picture 27" descr="Shape&#10;&#10;Description automatically generated with low confidence">
              <a:extLst>
                <a:ext uri="{FF2B5EF4-FFF2-40B4-BE49-F238E27FC236}">
                  <a16:creationId xmlns:a16="http://schemas.microsoft.com/office/drawing/2014/main" id="{0AE2D08C-C824-4162-A56A-B40F6124ECE6}"/>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031979" y="299595"/>
              <a:ext cx="377139" cy="468564"/>
            </a:xfrm>
            <a:prstGeom prst="rect">
              <a:avLst/>
            </a:prstGeom>
          </p:spPr>
        </p:pic>
      </p:grpSp>
      <p:grpSp>
        <p:nvGrpSpPr>
          <p:cNvPr id="53" name="Group 52">
            <a:extLst>
              <a:ext uri="{FF2B5EF4-FFF2-40B4-BE49-F238E27FC236}">
                <a16:creationId xmlns:a16="http://schemas.microsoft.com/office/drawing/2014/main" id="{D2BC717D-3596-4290-9E4B-E21205A66E2D}"/>
              </a:ext>
            </a:extLst>
          </p:cNvPr>
          <p:cNvGrpSpPr/>
          <p:nvPr/>
        </p:nvGrpSpPr>
        <p:grpSpPr>
          <a:xfrm>
            <a:off x="318170" y="1812381"/>
            <a:ext cx="7475285" cy="3459880"/>
            <a:chOff x="274765" y="909172"/>
            <a:chExt cx="7475285" cy="3459880"/>
          </a:xfrm>
        </p:grpSpPr>
        <p:pic>
          <p:nvPicPr>
            <p:cNvPr id="54" name="Picture 53">
              <a:extLst>
                <a:ext uri="{FF2B5EF4-FFF2-40B4-BE49-F238E27FC236}">
                  <a16:creationId xmlns:a16="http://schemas.microsoft.com/office/drawing/2014/main" id="{91EB5B3B-E52E-49BC-AB93-1FC64787B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042" y="909172"/>
              <a:ext cx="1004372" cy="1660694"/>
            </a:xfrm>
            <a:prstGeom prst="rect">
              <a:avLst/>
            </a:prstGeom>
          </p:spPr>
        </p:pic>
        <p:pic>
          <p:nvPicPr>
            <p:cNvPr id="55" name="Picture 54">
              <a:extLst>
                <a:ext uri="{FF2B5EF4-FFF2-40B4-BE49-F238E27FC236}">
                  <a16:creationId xmlns:a16="http://schemas.microsoft.com/office/drawing/2014/main" id="{C9F60F3A-C1BB-424F-89D7-41C762CFAA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5250" y="915988"/>
              <a:ext cx="1004379" cy="1653878"/>
            </a:xfrm>
            <a:prstGeom prst="rect">
              <a:avLst/>
            </a:prstGeom>
          </p:spPr>
        </p:pic>
        <p:pic>
          <p:nvPicPr>
            <p:cNvPr id="61" name="Picture 60">
              <a:extLst>
                <a:ext uri="{FF2B5EF4-FFF2-40B4-BE49-F238E27FC236}">
                  <a16:creationId xmlns:a16="http://schemas.microsoft.com/office/drawing/2014/main" id="{7D267D42-62F5-4F01-85B6-45585A7196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45465" y="915988"/>
              <a:ext cx="1006416" cy="1653878"/>
            </a:xfrm>
            <a:prstGeom prst="rect">
              <a:avLst/>
            </a:prstGeom>
          </p:spPr>
        </p:pic>
        <p:pic>
          <p:nvPicPr>
            <p:cNvPr id="62" name="Picture 61">
              <a:extLst>
                <a:ext uri="{FF2B5EF4-FFF2-40B4-BE49-F238E27FC236}">
                  <a16:creationId xmlns:a16="http://schemas.microsoft.com/office/drawing/2014/main" id="{C7429066-518C-4FDD-B973-F46B14EB6E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27718" y="915988"/>
              <a:ext cx="1009950" cy="1653878"/>
            </a:xfrm>
            <a:prstGeom prst="rect">
              <a:avLst/>
            </a:prstGeom>
          </p:spPr>
        </p:pic>
        <p:pic>
          <p:nvPicPr>
            <p:cNvPr id="63" name="Picture 62">
              <a:extLst>
                <a:ext uri="{FF2B5EF4-FFF2-40B4-BE49-F238E27FC236}">
                  <a16:creationId xmlns:a16="http://schemas.microsoft.com/office/drawing/2014/main" id="{9EFE11D7-BD6F-4590-89B3-0094F5EF1B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4765" y="2688985"/>
              <a:ext cx="1014649" cy="1653878"/>
            </a:xfrm>
            <a:prstGeom prst="rect">
              <a:avLst/>
            </a:prstGeom>
          </p:spPr>
        </p:pic>
        <p:pic>
          <p:nvPicPr>
            <p:cNvPr id="64" name="Picture 63">
              <a:extLst>
                <a:ext uri="{FF2B5EF4-FFF2-40B4-BE49-F238E27FC236}">
                  <a16:creationId xmlns:a16="http://schemas.microsoft.com/office/drawing/2014/main" id="{A69D602D-6055-43BB-9336-C34D9EF3F7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61128" y="2688985"/>
              <a:ext cx="1012578" cy="1653878"/>
            </a:xfrm>
            <a:prstGeom prst="rect">
              <a:avLst/>
            </a:prstGeom>
          </p:spPr>
        </p:pic>
        <p:pic>
          <p:nvPicPr>
            <p:cNvPr id="65" name="Picture 64">
              <a:extLst>
                <a:ext uri="{FF2B5EF4-FFF2-40B4-BE49-F238E27FC236}">
                  <a16:creationId xmlns:a16="http://schemas.microsoft.com/office/drawing/2014/main" id="{DD6A382A-498C-4ABE-9A5D-96565903C60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35945" y="2688985"/>
              <a:ext cx="1011298" cy="1660694"/>
            </a:xfrm>
            <a:prstGeom prst="rect">
              <a:avLst/>
            </a:prstGeom>
          </p:spPr>
        </p:pic>
        <p:pic>
          <p:nvPicPr>
            <p:cNvPr id="66" name="Picture 65">
              <a:extLst>
                <a:ext uri="{FF2B5EF4-FFF2-40B4-BE49-F238E27FC236}">
                  <a16:creationId xmlns:a16="http://schemas.microsoft.com/office/drawing/2014/main" id="{DE0F2475-112F-4FF3-96FB-B63D52220D1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88163" y="2680862"/>
              <a:ext cx="1020140" cy="1660694"/>
            </a:xfrm>
            <a:prstGeom prst="rect">
              <a:avLst/>
            </a:prstGeom>
          </p:spPr>
        </p:pic>
        <p:pic>
          <p:nvPicPr>
            <p:cNvPr id="67" name="Picture 66">
              <a:extLst>
                <a:ext uri="{FF2B5EF4-FFF2-40B4-BE49-F238E27FC236}">
                  <a16:creationId xmlns:a16="http://schemas.microsoft.com/office/drawing/2014/main" id="{C0E2EAC7-7D3A-4563-842D-4446545BB41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61700" y="2688985"/>
              <a:ext cx="1030308" cy="1660694"/>
            </a:xfrm>
            <a:prstGeom prst="rect">
              <a:avLst/>
            </a:prstGeom>
          </p:spPr>
        </p:pic>
        <p:pic>
          <p:nvPicPr>
            <p:cNvPr id="68" name="Picture 67">
              <a:extLst>
                <a:ext uri="{FF2B5EF4-FFF2-40B4-BE49-F238E27FC236}">
                  <a16:creationId xmlns:a16="http://schemas.microsoft.com/office/drawing/2014/main" id="{5D524A03-A298-499F-A746-73401A3B3D5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45405" y="2680265"/>
              <a:ext cx="1025623" cy="1660695"/>
            </a:xfrm>
            <a:prstGeom prst="rect">
              <a:avLst/>
            </a:prstGeom>
          </p:spPr>
        </p:pic>
        <p:pic>
          <p:nvPicPr>
            <p:cNvPr id="69" name="Picture 68">
              <a:extLst>
                <a:ext uri="{FF2B5EF4-FFF2-40B4-BE49-F238E27FC236}">
                  <a16:creationId xmlns:a16="http://schemas.microsoft.com/office/drawing/2014/main" id="{3DCA98CC-D226-4260-BFC7-C39B9EA8882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24426" y="2694772"/>
              <a:ext cx="1025624" cy="1674280"/>
            </a:xfrm>
            <a:prstGeom prst="rect">
              <a:avLst/>
            </a:prstGeom>
          </p:spPr>
        </p:pic>
      </p:grpSp>
    </p:spTree>
    <p:extLst>
      <p:ext uri="{BB962C8B-B14F-4D97-AF65-F5344CB8AC3E}">
        <p14:creationId xmlns:p14="http://schemas.microsoft.com/office/powerpoint/2010/main" val="9486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5" name="TextBox 4">
            <a:extLst>
              <a:ext uri="{FF2B5EF4-FFF2-40B4-BE49-F238E27FC236}">
                <a16:creationId xmlns:a16="http://schemas.microsoft.com/office/drawing/2014/main" id="{CE52DFCE-4906-4A57-B15C-CAD28E8A5309}"/>
              </a:ext>
            </a:extLst>
          </p:cNvPr>
          <p:cNvSpPr txBox="1"/>
          <p:nvPr/>
        </p:nvSpPr>
        <p:spPr>
          <a:xfrm>
            <a:off x="85507" y="138645"/>
            <a:ext cx="7085037" cy="646986"/>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2: </a:t>
            </a:r>
            <a:r>
              <a:rPr lang="en-GB" sz="1600" dirty="0">
                <a:solidFill>
                  <a:schemeClr val="accent5">
                    <a:lumMod val="75000"/>
                  </a:schemeClr>
                </a:solidFill>
              </a:rPr>
              <a:t>Recognise the place value of each digit in a 2-digit number (tens, ones).</a:t>
            </a:r>
            <a:br>
              <a:rPr lang="en-GB" sz="1600" dirty="0">
                <a:solidFill>
                  <a:schemeClr val="accent5">
                    <a:lumMod val="75000"/>
                  </a:schemeClr>
                </a:solidFill>
              </a:rPr>
            </a:br>
            <a:r>
              <a:rPr lang="en-GB" sz="1600" dirty="0">
                <a:solidFill>
                  <a:schemeClr val="accent5">
                    <a:lumMod val="75000"/>
                  </a:schemeClr>
                </a:solidFill>
              </a:rPr>
              <a:t>Add two 2-digit numbers mentally and using pictorial representations.</a:t>
            </a:r>
          </a:p>
        </p:txBody>
      </p:sp>
      <p:pic>
        <p:nvPicPr>
          <p:cNvPr id="24" name="Picture 23">
            <a:extLst>
              <a:ext uri="{FF2B5EF4-FFF2-40B4-BE49-F238E27FC236}">
                <a16:creationId xmlns:a16="http://schemas.microsoft.com/office/drawing/2014/main" id="{E45CB740-DC89-407F-9DFE-72ADE176D9E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5395" y="1177131"/>
            <a:ext cx="4192516" cy="4188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7C06902D-F772-4438-B800-E3543B1DF022}"/>
              </a:ext>
            </a:extLst>
          </p:cNvPr>
          <p:cNvGrpSpPr/>
          <p:nvPr/>
        </p:nvGrpSpPr>
        <p:grpSpPr>
          <a:xfrm>
            <a:off x="7222500" y="179399"/>
            <a:ext cx="1825601" cy="544830"/>
            <a:chOff x="7201718" y="158617"/>
            <a:chExt cx="1825601" cy="544830"/>
          </a:xfrm>
        </p:grpSpPr>
        <p:sp>
          <p:nvSpPr>
            <p:cNvPr id="9" name="TextBox 8">
              <a:extLst>
                <a:ext uri="{FF2B5EF4-FFF2-40B4-BE49-F238E27FC236}">
                  <a16:creationId xmlns:a16="http://schemas.microsoft.com/office/drawing/2014/main" id="{17E0FA4E-A33F-4AC2-8FAE-1A384B5CBB98}"/>
                </a:ext>
              </a:extLst>
            </p:cNvPr>
            <p:cNvSpPr txBox="1"/>
            <p:nvPr/>
          </p:nvSpPr>
          <p:spPr>
            <a:xfrm>
              <a:off x="7201718" y="158617"/>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Painting </a:t>
              </a:r>
            </a:p>
          </p:txBody>
        </p:sp>
        <p:pic>
          <p:nvPicPr>
            <p:cNvPr id="4" name="Picture 3" descr="Shape&#10;&#10;Description automatically generated with low confidence">
              <a:extLst>
                <a:ext uri="{FF2B5EF4-FFF2-40B4-BE49-F238E27FC236}">
                  <a16:creationId xmlns:a16="http://schemas.microsoft.com/office/drawing/2014/main" id="{D92A3ABF-DA1F-4CC9-AB99-359F29147F73}"/>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499014" y="240908"/>
              <a:ext cx="410973" cy="380248"/>
            </a:xfrm>
            <a:prstGeom prst="rect">
              <a:avLst/>
            </a:prstGeom>
          </p:spPr>
        </p:pic>
      </p:grpSp>
      <p:grpSp>
        <p:nvGrpSpPr>
          <p:cNvPr id="11" name="Group 10">
            <a:extLst>
              <a:ext uri="{FF2B5EF4-FFF2-40B4-BE49-F238E27FC236}">
                <a16:creationId xmlns:a16="http://schemas.microsoft.com/office/drawing/2014/main" id="{3C1FC353-B81C-409C-BF1F-AD22879CF303}"/>
              </a:ext>
            </a:extLst>
          </p:cNvPr>
          <p:cNvGrpSpPr/>
          <p:nvPr/>
        </p:nvGrpSpPr>
        <p:grpSpPr>
          <a:xfrm>
            <a:off x="536226" y="1177131"/>
            <a:ext cx="3429195" cy="4256550"/>
            <a:chOff x="0" y="0"/>
            <a:chExt cx="4326890" cy="5370830"/>
          </a:xfrm>
        </p:grpSpPr>
        <p:pic>
          <p:nvPicPr>
            <p:cNvPr id="12" name="Picture 11" descr="Wassily Kandinsky, Untitled, 1934, watercolor, ink, 31,6 × 24,6 cm, Paris, Centre Georges Pompidou">
              <a:extLst>
                <a:ext uri="{FF2B5EF4-FFF2-40B4-BE49-F238E27FC236}">
                  <a16:creationId xmlns:a16="http://schemas.microsoft.com/office/drawing/2014/main" id="{2A91A4F5-287F-4552-B48D-795E68A782EA}"/>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4326890" cy="5370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58703291-0E3F-4556-B075-1AF5498694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236" y="1352993"/>
              <a:ext cx="1020445" cy="1154430"/>
            </a:xfrm>
            <a:prstGeom prst="rect">
              <a:avLst/>
            </a:prstGeom>
          </p:spPr>
        </p:pic>
        <p:pic>
          <p:nvPicPr>
            <p:cNvPr id="14" name="Picture 13">
              <a:extLst>
                <a:ext uri="{FF2B5EF4-FFF2-40B4-BE49-F238E27FC236}">
                  <a16:creationId xmlns:a16="http://schemas.microsoft.com/office/drawing/2014/main" id="{F54ADA90-7C19-4433-A7E4-0984E8A964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152" y="2501310"/>
              <a:ext cx="333375" cy="333375"/>
            </a:xfrm>
            <a:prstGeom prst="rect">
              <a:avLst/>
            </a:prstGeom>
          </p:spPr>
        </p:pic>
      </p:grpSp>
      <p:sp>
        <p:nvSpPr>
          <p:cNvPr id="7" name="Speech Bubble: Rectangle with Corners Rounded 10">
            <a:extLst>
              <a:ext uri="{FF2B5EF4-FFF2-40B4-BE49-F238E27FC236}">
                <a16:creationId xmlns:a16="http://schemas.microsoft.com/office/drawing/2014/main" id="{C78D2955-3C76-4D0B-A424-422C04FB117A}"/>
              </a:ext>
            </a:extLst>
          </p:cNvPr>
          <p:cNvSpPr/>
          <p:nvPr/>
        </p:nvSpPr>
        <p:spPr>
          <a:xfrm>
            <a:off x="2226653" y="5217205"/>
            <a:ext cx="4105297" cy="1080671"/>
          </a:xfrm>
          <a:prstGeom prst="wedgeEllipseCallout">
            <a:avLst>
              <a:gd name="adj1" fmla="val 51022"/>
              <a:gd name="adj2" fmla="val 53454"/>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How many 10s and 1s can you see in each painting?</a:t>
            </a:r>
          </a:p>
        </p:txBody>
      </p:sp>
    </p:spTree>
    <p:extLst>
      <p:ext uri="{BB962C8B-B14F-4D97-AF65-F5344CB8AC3E}">
        <p14:creationId xmlns:p14="http://schemas.microsoft.com/office/powerpoint/2010/main" val="7340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4" name="Picture 3">
            <a:extLst>
              <a:ext uri="{FF2B5EF4-FFF2-40B4-BE49-F238E27FC236}">
                <a16:creationId xmlns:a16="http://schemas.microsoft.com/office/drawing/2014/main" id="{D549501C-7E95-4CD8-BBD1-139CE0AE1B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4548" y="1118825"/>
            <a:ext cx="4596409" cy="4620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peech Bubble: Rectangle with Corners Rounded 10">
            <a:extLst>
              <a:ext uri="{FF2B5EF4-FFF2-40B4-BE49-F238E27FC236}">
                <a16:creationId xmlns:a16="http://schemas.microsoft.com/office/drawing/2014/main" id="{468DD8D8-CDAE-4189-B157-26D1B620A139}"/>
              </a:ext>
            </a:extLst>
          </p:cNvPr>
          <p:cNvSpPr/>
          <p:nvPr/>
        </p:nvSpPr>
        <p:spPr>
          <a:xfrm>
            <a:off x="40679" y="959317"/>
            <a:ext cx="3164976" cy="1100712"/>
          </a:xfrm>
          <a:prstGeom prst="wedgeEllipseCallout">
            <a:avLst>
              <a:gd name="adj1" fmla="val -43739"/>
              <a:gd name="adj2" fmla="val 75915"/>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What is the hidden </a:t>
            </a:r>
            <a:r>
              <a:rPr lang="en-GB" sz="2000" b="1" dirty="0">
                <a:solidFill>
                  <a:srgbClr val="FF0000"/>
                </a:solidFill>
              </a:rPr>
              <a:t>red</a:t>
            </a:r>
            <a:r>
              <a:rPr lang="en-GB" sz="2000" b="1" dirty="0">
                <a:solidFill>
                  <a:srgbClr val="253746"/>
                </a:solidFill>
              </a:rPr>
              <a:t> number?</a:t>
            </a:r>
          </a:p>
        </p:txBody>
      </p:sp>
      <p:sp>
        <p:nvSpPr>
          <p:cNvPr id="8" name="Speech Bubble: Rectangle with Corners Rounded 10">
            <a:extLst>
              <a:ext uri="{FF2B5EF4-FFF2-40B4-BE49-F238E27FC236}">
                <a16:creationId xmlns:a16="http://schemas.microsoft.com/office/drawing/2014/main" id="{DB21537D-B501-45BD-A058-66A4CEFCA6B5}"/>
              </a:ext>
            </a:extLst>
          </p:cNvPr>
          <p:cNvSpPr/>
          <p:nvPr/>
        </p:nvSpPr>
        <p:spPr>
          <a:xfrm>
            <a:off x="5524196" y="4468634"/>
            <a:ext cx="3220630" cy="1193171"/>
          </a:xfrm>
          <a:prstGeom prst="wedgeEllipseCallout">
            <a:avLst>
              <a:gd name="adj1" fmla="val 44888"/>
              <a:gd name="adj2" fmla="val 63126"/>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What is the hidden </a:t>
            </a:r>
            <a:r>
              <a:rPr lang="en-GB" sz="2000" b="1" dirty="0">
                <a:solidFill>
                  <a:srgbClr val="00B050"/>
                </a:solidFill>
              </a:rPr>
              <a:t>green</a:t>
            </a:r>
            <a:r>
              <a:rPr lang="en-GB" sz="2000" b="1" dirty="0">
                <a:solidFill>
                  <a:srgbClr val="253746"/>
                </a:solidFill>
              </a:rPr>
              <a:t> number?</a:t>
            </a:r>
          </a:p>
        </p:txBody>
      </p:sp>
      <p:sp>
        <p:nvSpPr>
          <p:cNvPr id="12" name="Cloud 11">
            <a:extLst>
              <a:ext uri="{FF2B5EF4-FFF2-40B4-BE49-F238E27FC236}">
                <a16:creationId xmlns:a16="http://schemas.microsoft.com/office/drawing/2014/main" id="{664C5D55-C50F-4341-981D-7496E869D76F}"/>
              </a:ext>
            </a:extLst>
          </p:cNvPr>
          <p:cNvSpPr/>
          <p:nvPr/>
        </p:nvSpPr>
        <p:spPr>
          <a:xfrm>
            <a:off x="5432937" y="1868192"/>
            <a:ext cx="3579126" cy="1732038"/>
          </a:xfrm>
          <a:prstGeom prst="cloud">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What is the </a:t>
            </a:r>
            <a:r>
              <a:rPr lang="en-GB" b="1" u="sng" dirty="0">
                <a:solidFill>
                  <a:schemeClr val="bg2">
                    <a:lumMod val="25000"/>
                  </a:schemeClr>
                </a:solidFill>
                <a:latin typeface="Myriad Pro Light" panose="020B0603030403020204" pitchFamily="34" charset="0"/>
              </a:rPr>
              <a:t>total</a:t>
            </a:r>
            <a:r>
              <a:rPr lang="en-GB" b="1" dirty="0">
                <a:solidFill>
                  <a:schemeClr val="bg2">
                    <a:lumMod val="25000"/>
                  </a:schemeClr>
                </a:solidFill>
                <a:latin typeface="Myriad Pro Light" panose="020B0603030403020204" pitchFamily="34" charset="0"/>
              </a:rPr>
              <a:t> of these two numbers?</a:t>
            </a:r>
          </a:p>
        </p:txBody>
      </p:sp>
      <p:pic>
        <p:nvPicPr>
          <p:cNvPr id="13" name="Picture 12">
            <a:extLst>
              <a:ext uri="{FF2B5EF4-FFF2-40B4-BE49-F238E27FC236}">
                <a16:creationId xmlns:a16="http://schemas.microsoft.com/office/drawing/2014/main" id="{14C3EA9C-13C3-4D55-9C0D-CB7B2693D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3685" y="1289328"/>
            <a:ext cx="1438610" cy="100874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2B9033DF-6C96-43FD-A5B5-82FCDCDF33A2}"/>
              </a:ext>
            </a:extLst>
          </p:cNvPr>
          <p:cNvGrpSpPr/>
          <p:nvPr/>
        </p:nvGrpSpPr>
        <p:grpSpPr>
          <a:xfrm>
            <a:off x="7222500" y="179399"/>
            <a:ext cx="1825601" cy="544830"/>
            <a:chOff x="7201718" y="158617"/>
            <a:chExt cx="1825601" cy="544830"/>
          </a:xfrm>
        </p:grpSpPr>
        <p:sp>
          <p:nvSpPr>
            <p:cNvPr id="15" name="TextBox 14">
              <a:extLst>
                <a:ext uri="{FF2B5EF4-FFF2-40B4-BE49-F238E27FC236}">
                  <a16:creationId xmlns:a16="http://schemas.microsoft.com/office/drawing/2014/main" id="{291733A9-A138-4286-B4E0-1DC9002C9767}"/>
                </a:ext>
              </a:extLst>
            </p:cNvPr>
            <p:cNvSpPr txBox="1"/>
            <p:nvPr/>
          </p:nvSpPr>
          <p:spPr>
            <a:xfrm>
              <a:off x="7201718" y="158617"/>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Painting </a:t>
              </a:r>
            </a:p>
          </p:txBody>
        </p:sp>
        <p:pic>
          <p:nvPicPr>
            <p:cNvPr id="16" name="Picture 15" descr="Shape&#10;&#10;Description automatically generated with low confidence">
              <a:extLst>
                <a:ext uri="{FF2B5EF4-FFF2-40B4-BE49-F238E27FC236}">
                  <a16:creationId xmlns:a16="http://schemas.microsoft.com/office/drawing/2014/main" id="{64F0F9E5-54BD-4225-8FBD-BDF023AD57AF}"/>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499014" y="240908"/>
              <a:ext cx="410973" cy="380248"/>
            </a:xfrm>
            <a:prstGeom prst="rect">
              <a:avLst/>
            </a:prstGeom>
          </p:spPr>
        </p:pic>
      </p:grpSp>
      <p:sp>
        <p:nvSpPr>
          <p:cNvPr id="17" name="TextBox 16">
            <a:extLst>
              <a:ext uri="{FF2B5EF4-FFF2-40B4-BE49-F238E27FC236}">
                <a16:creationId xmlns:a16="http://schemas.microsoft.com/office/drawing/2014/main" id="{1C877B83-8206-427E-A583-F14776225180}"/>
              </a:ext>
            </a:extLst>
          </p:cNvPr>
          <p:cNvSpPr txBox="1"/>
          <p:nvPr/>
        </p:nvSpPr>
        <p:spPr>
          <a:xfrm>
            <a:off x="85507" y="138645"/>
            <a:ext cx="7085037" cy="646986"/>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2: </a:t>
            </a:r>
            <a:r>
              <a:rPr lang="en-GB" sz="1600" dirty="0">
                <a:solidFill>
                  <a:schemeClr val="accent5">
                    <a:lumMod val="75000"/>
                  </a:schemeClr>
                </a:solidFill>
              </a:rPr>
              <a:t>Recognise the place value of each digit in a 2-digit number (tens, ones).</a:t>
            </a:r>
            <a:br>
              <a:rPr lang="en-GB" sz="1600" dirty="0">
                <a:solidFill>
                  <a:schemeClr val="accent5">
                    <a:lumMod val="75000"/>
                  </a:schemeClr>
                </a:solidFill>
              </a:rPr>
            </a:br>
            <a:r>
              <a:rPr lang="en-GB" sz="1600" dirty="0">
                <a:solidFill>
                  <a:schemeClr val="accent5">
                    <a:lumMod val="75000"/>
                  </a:schemeClr>
                </a:solidFill>
              </a:rPr>
              <a:t>Add two 2-digit numbers mentally and using pictorial representations.</a:t>
            </a:r>
          </a:p>
        </p:txBody>
      </p:sp>
    </p:spTree>
    <p:extLst>
      <p:ext uri="{BB962C8B-B14F-4D97-AF65-F5344CB8AC3E}">
        <p14:creationId xmlns:p14="http://schemas.microsoft.com/office/powerpoint/2010/main" val="11222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grpSp>
        <p:nvGrpSpPr>
          <p:cNvPr id="14" name="Group 13">
            <a:extLst>
              <a:ext uri="{FF2B5EF4-FFF2-40B4-BE49-F238E27FC236}">
                <a16:creationId xmlns:a16="http://schemas.microsoft.com/office/drawing/2014/main" id="{2B9033DF-6C96-43FD-A5B5-82FCDCDF33A2}"/>
              </a:ext>
            </a:extLst>
          </p:cNvPr>
          <p:cNvGrpSpPr/>
          <p:nvPr/>
        </p:nvGrpSpPr>
        <p:grpSpPr>
          <a:xfrm>
            <a:off x="7222500" y="179399"/>
            <a:ext cx="1825601" cy="544830"/>
            <a:chOff x="7201718" y="158617"/>
            <a:chExt cx="1825601" cy="544830"/>
          </a:xfrm>
        </p:grpSpPr>
        <p:sp>
          <p:nvSpPr>
            <p:cNvPr id="15" name="TextBox 14">
              <a:extLst>
                <a:ext uri="{FF2B5EF4-FFF2-40B4-BE49-F238E27FC236}">
                  <a16:creationId xmlns:a16="http://schemas.microsoft.com/office/drawing/2014/main" id="{291733A9-A138-4286-B4E0-1DC9002C9767}"/>
                </a:ext>
              </a:extLst>
            </p:cNvPr>
            <p:cNvSpPr txBox="1"/>
            <p:nvPr/>
          </p:nvSpPr>
          <p:spPr>
            <a:xfrm>
              <a:off x="7201718" y="158617"/>
              <a:ext cx="1825601" cy="544830"/>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Painting </a:t>
              </a:r>
            </a:p>
          </p:txBody>
        </p:sp>
        <p:pic>
          <p:nvPicPr>
            <p:cNvPr id="16" name="Picture 15" descr="Shape&#10;&#10;Description automatically generated with low confidence">
              <a:extLst>
                <a:ext uri="{FF2B5EF4-FFF2-40B4-BE49-F238E27FC236}">
                  <a16:creationId xmlns:a16="http://schemas.microsoft.com/office/drawing/2014/main" id="{64F0F9E5-54BD-4225-8FBD-BDF023AD57AF}"/>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499014" y="240908"/>
              <a:ext cx="410973" cy="380248"/>
            </a:xfrm>
            <a:prstGeom prst="rect">
              <a:avLst/>
            </a:prstGeom>
          </p:spPr>
        </p:pic>
      </p:grpSp>
      <p:sp>
        <p:nvSpPr>
          <p:cNvPr id="17" name="TextBox 16">
            <a:extLst>
              <a:ext uri="{FF2B5EF4-FFF2-40B4-BE49-F238E27FC236}">
                <a16:creationId xmlns:a16="http://schemas.microsoft.com/office/drawing/2014/main" id="{F518F720-7C9C-4580-BDC6-A1CA2AB8EC87}"/>
              </a:ext>
            </a:extLst>
          </p:cNvPr>
          <p:cNvSpPr txBox="1"/>
          <p:nvPr/>
        </p:nvSpPr>
        <p:spPr>
          <a:xfrm>
            <a:off x="1387763" y="2937224"/>
            <a:ext cx="1632528" cy="1721465"/>
          </a:xfrm>
          <a:prstGeom prst="roundRect">
            <a:avLst/>
          </a:prstGeom>
          <a:solidFill>
            <a:schemeClr val="bg1"/>
          </a:solidFill>
          <a:ln w="38100">
            <a:solidFill>
              <a:schemeClr val="tx1"/>
            </a:solidFill>
          </a:ln>
        </p:spPr>
        <p:txBody>
          <a:bodyPr wrap="square">
            <a:spAutoFit/>
          </a:bodyPr>
          <a:lstStyle/>
          <a:p>
            <a:r>
              <a:rPr lang="en-GB" sz="9600" dirty="0">
                <a:effectLst/>
                <a:latin typeface="Calibri" panose="020F0502020204030204" pitchFamily="34" charset="0"/>
                <a:ea typeface="Times New Roman" panose="02020603050405020304" pitchFamily="18" charset="0"/>
                <a:cs typeface="Calibri" panose="020F0502020204030204" pitchFamily="34" charset="0"/>
              </a:rPr>
              <a:t>34</a:t>
            </a:r>
            <a:endParaRPr lang="en-GB" sz="9600" dirty="0"/>
          </a:p>
        </p:txBody>
      </p:sp>
      <p:sp>
        <p:nvSpPr>
          <p:cNvPr id="18" name="Speech Bubble: Rectangle with Corners Rounded 10">
            <a:extLst>
              <a:ext uri="{FF2B5EF4-FFF2-40B4-BE49-F238E27FC236}">
                <a16:creationId xmlns:a16="http://schemas.microsoft.com/office/drawing/2014/main" id="{8DB62DF0-E56B-40F4-90BE-5EBFC8B83C49}"/>
              </a:ext>
            </a:extLst>
          </p:cNvPr>
          <p:cNvSpPr/>
          <p:nvPr/>
        </p:nvSpPr>
        <p:spPr>
          <a:xfrm>
            <a:off x="40678" y="959316"/>
            <a:ext cx="3406793" cy="1721465"/>
          </a:xfrm>
          <a:prstGeom prst="wedgeEllipseCallout">
            <a:avLst>
              <a:gd name="adj1" fmla="val 26897"/>
              <a:gd name="adj2" fmla="val 56572"/>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How could you represent this number in a painting, using circles?</a:t>
            </a:r>
          </a:p>
        </p:txBody>
      </p:sp>
      <p:sp>
        <p:nvSpPr>
          <p:cNvPr id="19" name="Speech Bubble: Rectangle with Corners Rounded 10">
            <a:extLst>
              <a:ext uri="{FF2B5EF4-FFF2-40B4-BE49-F238E27FC236}">
                <a16:creationId xmlns:a16="http://schemas.microsoft.com/office/drawing/2014/main" id="{120E4113-11FC-4F3C-8EB0-CC1932CEA311}"/>
              </a:ext>
            </a:extLst>
          </p:cNvPr>
          <p:cNvSpPr/>
          <p:nvPr/>
        </p:nvSpPr>
        <p:spPr>
          <a:xfrm>
            <a:off x="4622795" y="1722887"/>
            <a:ext cx="4200349" cy="2254990"/>
          </a:xfrm>
          <a:prstGeom prst="wedgeEllipseCallout">
            <a:avLst>
              <a:gd name="adj1" fmla="val -38891"/>
              <a:gd name="adj2" fmla="val 54876"/>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Let’s add a second number to our painting!</a:t>
            </a:r>
            <a:br>
              <a:rPr lang="en-GB" sz="2000" b="1" dirty="0">
                <a:solidFill>
                  <a:srgbClr val="253746"/>
                </a:solidFill>
              </a:rPr>
            </a:br>
            <a:r>
              <a:rPr lang="en-GB" sz="2000" b="1" dirty="0">
                <a:solidFill>
                  <a:srgbClr val="253746"/>
                </a:solidFill>
              </a:rPr>
              <a:t>What number could we paint that when added to 34 would make 99? </a:t>
            </a:r>
          </a:p>
        </p:txBody>
      </p:sp>
      <p:sp>
        <p:nvSpPr>
          <p:cNvPr id="20" name="TextBox 19">
            <a:extLst>
              <a:ext uri="{FF2B5EF4-FFF2-40B4-BE49-F238E27FC236}">
                <a16:creationId xmlns:a16="http://schemas.microsoft.com/office/drawing/2014/main" id="{C1264194-BD98-4360-A900-1E480D9B6FB5}"/>
              </a:ext>
            </a:extLst>
          </p:cNvPr>
          <p:cNvSpPr txBox="1"/>
          <p:nvPr/>
        </p:nvSpPr>
        <p:spPr>
          <a:xfrm>
            <a:off x="3447473" y="2937224"/>
            <a:ext cx="1632528" cy="1721465"/>
          </a:xfrm>
          <a:prstGeom prst="roundRect">
            <a:avLst/>
          </a:prstGeom>
          <a:solidFill>
            <a:schemeClr val="bg1"/>
          </a:solidFill>
          <a:ln w="38100">
            <a:solidFill>
              <a:schemeClr val="tx1"/>
            </a:solidFill>
          </a:ln>
        </p:spPr>
        <p:txBody>
          <a:bodyPr wrap="square">
            <a:spAutoFit/>
          </a:bodyPr>
          <a:lstStyle/>
          <a:p>
            <a:r>
              <a:rPr lang="en-GB" sz="9600" dirty="0">
                <a:latin typeface="Calibri" panose="020F0502020204030204" pitchFamily="34" charset="0"/>
                <a:ea typeface="Times New Roman" panose="02020603050405020304" pitchFamily="18" charset="0"/>
                <a:cs typeface="Calibri" panose="020F0502020204030204" pitchFamily="34" charset="0"/>
              </a:rPr>
              <a:t>65</a:t>
            </a:r>
            <a:endParaRPr lang="en-GB" sz="9600" dirty="0"/>
          </a:p>
        </p:txBody>
      </p:sp>
      <p:pic>
        <p:nvPicPr>
          <p:cNvPr id="4" name="Picture 3" descr="A picture containing text&#10;&#10;Description automatically generated">
            <a:extLst>
              <a:ext uri="{FF2B5EF4-FFF2-40B4-BE49-F238E27FC236}">
                <a16:creationId xmlns:a16="http://schemas.microsoft.com/office/drawing/2014/main" id="{ED1B9CEE-1DDA-4B30-A52A-EE178F862CE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216002" y="959316"/>
            <a:ext cx="6658890" cy="4994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3C027DE5-84BB-4551-A00B-93F0020417C2}"/>
              </a:ext>
            </a:extLst>
          </p:cNvPr>
          <p:cNvSpPr txBox="1"/>
          <p:nvPr/>
        </p:nvSpPr>
        <p:spPr>
          <a:xfrm>
            <a:off x="85507" y="138645"/>
            <a:ext cx="7085037" cy="646986"/>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2: </a:t>
            </a:r>
            <a:r>
              <a:rPr lang="en-GB" sz="1600" dirty="0">
                <a:solidFill>
                  <a:schemeClr val="accent5">
                    <a:lumMod val="75000"/>
                  </a:schemeClr>
                </a:solidFill>
              </a:rPr>
              <a:t>Recognise the place value of each digit in a 2-digit number (tens, ones).</a:t>
            </a:r>
            <a:br>
              <a:rPr lang="en-GB" sz="1600" dirty="0">
                <a:solidFill>
                  <a:schemeClr val="accent5">
                    <a:lumMod val="75000"/>
                  </a:schemeClr>
                </a:solidFill>
              </a:rPr>
            </a:br>
            <a:r>
              <a:rPr lang="en-GB" sz="1600" dirty="0">
                <a:solidFill>
                  <a:schemeClr val="accent5">
                    <a:lumMod val="75000"/>
                  </a:schemeClr>
                </a:solidFill>
              </a:rPr>
              <a:t>Add two 2-digit numbers mentally and using pictorial representations.</a:t>
            </a:r>
          </a:p>
        </p:txBody>
      </p:sp>
    </p:spTree>
    <p:extLst>
      <p:ext uri="{BB962C8B-B14F-4D97-AF65-F5344CB8AC3E}">
        <p14:creationId xmlns:p14="http://schemas.microsoft.com/office/powerpoint/2010/main" val="21098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9" grpId="1"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5" name="TextBox 4">
            <a:extLst>
              <a:ext uri="{FF2B5EF4-FFF2-40B4-BE49-F238E27FC236}">
                <a16:creationId xmlns:a16="http://schemas.microsoft.com/office/drawing/2014/main" id="{CE52DFCE-4906-4A57-B15C-CAD28E8A5309}"/>
              </a:ext>
            </a:extLst>
          </p:cNvPr>
          <p:cNvSpPr txBox="1"/>
          <p:nvPr/>
        </p:nvSpPr>
        <p:spPr>
          <a:xfrm>
            <a:off x="85507" y="138645"/>
            <a:ext cx="7085037" cy="646986"/>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3: </a:t>
            </a:r>
            <a:r>
              <a:rPr lang="en-GB" sz="1600" dirty="0">
                <a:solidFill>
                  <a:schemeClr val="accent5">
                    <a:lumMod val="75000"/>
                  </a:schemeClr>
                </a:solidFill>
              </a:rPr>
              <a:t>Count in steps of 2, 3, and 5 from 0, and in tens from any number, forward and backward.</a:t>
            </a:r>
          </a:p>
        </p:txBody>
      </p:sp>
      <p:grpSp>
        <p:nvGrpSpPr>
          <p:cNvPr id="6" name="Group 5">
            <a:extLst>
              <a:ext uri="{FF2B5EF4-FFF2-40B4-BE49-F238E27FC236}">
                <a16:creationId xmlns:a16="http://schemas.microsoft.com/office/drawing/2014/main" id="{7C06902D-F772-4438-B800-E3543B1DF022}"/>
              </a:ext>
            </a:extLst>
          </p:cNvPr>
          <p:cNvGrpSpPr/>
          <p:nvPr/>
        </p:nvGrpSpPr>
        <p:grpSpPr>
          <a:xfrm>
            <a:off x="7204101" y="105487"/>
            <a:ext cx="1825601" cy="766167"/>
            <a:chOff x="7201718" y="158617"/>
            <a:chExt cx="1825601" cy="766167"/>
          </a:xfrm>
        </p:grpSpPr>
        <p:sp>
          <p:nvSpPr>
            <p:cNvPr id="9" name="TextBox 8">
              <a:extLst>
                <a:ext uri="{FF2B5EF4-FFF2-40B4-BE49-F238E27FC236}">
                  <a16:creationId xmlns:a16="http://schemas.microsoft.com/office/drawing/2014/main" id="{17E0FA4E-A33F-4AC2-8FAE-1A384B5CBB98}"/>
                </a:ext>
              </a:extLst>
            </p:cNvPr>
            <p:cNvSpPr txBox="1"/>
            <p:nvPr/>
          </p:nvSpPr>
          <p:spPr>
            <a:xfrm>
              <a:off x="7201718" y="158617"/>
              <a:ext cx="1825601" cy="766167"/>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Painting &amp; Papercraft</a:t>
              </a:r>
            </a:p>
          </p:txBody>
        </p:sp>
        <p:pic>
          <p:nvPicPr>
            <p:cNvPr id="4" name="Picture 3" descr="Shape&#10;&#10;Description automatically generated with low confidence">
              <a:extLst>
                <a:ext uri="{FF2B5EF4-FFF2-40B4-BE49-F238E27FC236}">
                  <a16:creationId xmlns:a16="http://schemas.microsoft.com/office/drawing/2014/main" id="{D92A3ABF-DA1F-4CC9-AB99-359F29147F73}"/>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499014" y="366604"/>
              <a:ext cx="410973" cy="380248"/>
            </a:xfrm>
            <a:prstGeom prst="rect">
              <a:avLst/>
            </a:prstGeom>
          </p:spPr>
        </p:pic>
      </p:grpSp>
      <p:sp>
        <p:nvSpPr>
          <p:cNvPr id="11" name="Speech Bubble: Rectangle with Corners Rounded 10">
            <a:extLst>
              <a:ext uri="{FF2B5EF4-FFF2-40B4-BE49-F238E27FC236}">
                <a16:creationId xmlns:a16="http://schemas.microsoft.com/office/drawing/2014/main" id="{F44943C1-233E-4859-B0F4-EAD8E1D2BE18}"/>
              </a:ext>
            </a:extLst>
          </p:cNvPr>
          <p:cNvSpPr/>
          <p:nvPr/>
        </p:nvSpPr>
        <p:spPr>
          <a:xfrm>
            <a:off x="40678" y="959317"/>
            <a:ext cx="3490798" cy="1710312"/>
          </a:xfrm>
          <a:prstGeom prst="wedgeEllipseCallout">
            <a:avLst>
              <a:gd name="adj1" fmla="val 26897"/>
              <a:gd name="adj2" fmla="val 56572"/>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Can you read the numbers on the snake?</a:t>
            </a:r>
            <a:br>
              <a:rPr lang="en-GB" sz="2000" b="1" dirty="0">
                <a:solidFill>
                  <a:srgbClr val="253746"/>
                </a:solidFill>
              </a:rPr>
            </a:br>
            <a:r>
              <a:rPr lang="en-GB" sz="2000" b="1" dirty="0">
                <a:solidFill>
                  <a:srgbClr val="253746"/>
                </a:solidFill>
              </a:rPr>
              <a:t>What is its pattern?</a:t>
            </a:r>
          </a:p>
        </p:txBody>
      </p:sp>
      <p:pic>
        <p:nvPicPr>
          <p:cNvPr id="7" name="Picture 6" descr="A picture containing text&#10;&#10;Description automatically generated">
            <a:extLst>
              <a:ext uri="{FF2B5EF4-FFF2-40B4-BE49-F238E27FC236}">
                <a16:creationId xmlns:a16="http://schemas.microsoft.com/office/drawing/2014/main" id="{264A52E3-DAE7-499A-9428-4E1B3F82DB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054033" y="1699354"/>
            <a:ext cx="4820194" cy="36151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403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5" name="TextBox 4">
            <a:extLst>
              <a:ext uri="{FF2B5EF4-FFF2-40B4-BE49-F238E27FC236}">
                <a16:creationId xmlns:a16="http://schemas.microsoft.com/office/drawing/2014/main" id="{CE52DFCE-4906-4A57-B15C-CAD28E8A5309}"/>
              </a:ext>
            </a:extLst>
          </p:cNvPr>
          <p:cNvSpPr txBox="1"/>
          <p:nvPr/>
        </p:nvSpPr>
        <p:spPr>
          <a:xfrm>
            <a:off x="85507" y="138645"/>
            <a:ext cx="7085037" cy="646986"/>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spcAft>
                <a:spcPts val="1000"/>
              </a:spcAft>
              <a:buClr>
                <a:srgbClr val="EA7600"/>
              </a:buClr>
              <a:buSzPct val="120000"/>
              <a:defRPr b="1">
                <a:solidFill>
                  <a:srgbClr val="004A76"/>
                </a:solidFill>
              </a:defRPr>
            </a:lvl1pPr>
          </a:lstStyle>
          <a:p>
            <a:r>
              <a:rPr lang="en-GB" sz="1600" dirty="0"/>
              <a:t>Day 3: </a:t>
            </a:r>
            <a:r>
              <a:rPr lang="en-GB" sz="1600" b="1" dirty="0">
                <a:solidFill>
                  <a:schemeClr val="accent5">
                    <a:lumMod val="75000"/>
                  </a:schemeClr>
                </a:solidFill>
              </a:rPr>
              <a:t>Count in steps of 2, 3, and 5 from 0, and in tens from any number, forward and backward.</a:t>
            </a:r>
          </a:p>
        </p:txBody>
      </p:sp>
      <p:grpSp>
        <p:nvGrpSpPr>
          <p:cNvPr id="6" name="Group 5">
            <a:extLst>
              <a:ext uri="{FF2B5EF4-FFF2-40B4-BE49-F238E27FC236}">
                <a16:creationId xmlns:a16="http://schemas.microsoft.com/office/drawing/2014/main" id="{7C06902D-F772-4438-B800-E3543B1DF022}"/>
              </a:ext>
            </a:extLst>
          </p:cNvPr>
          <p:cNvGrpSpPr/>
          <p:nvPr/>
        </p:nvGrpSpPr>
        <p:grpSpPr>
          <a:xfrm>
            <a:off x="7222500" y="158617"/>
            <a:ext cx="1825601" cy="766167"/>
            <a:chOff x="7201718" y="158617"/>
            <a:chExt cx="1825601" cy="766167"/>
          </a:xfrm>
        </p:grpSpPr>
        <p:sp>
          <p:nvSpPr>
            <p:cNvPr id="9" name="TextBox 8">
              <a:extLst>
                <a:ext uri="{FF2B5EF4-FFF2-40B4-BE49-F238E27FC236}">
                  <a16:creationId xmlns:a16="http://schemas.microsoft.com/office/drawing/2014/main" id="{17E0FA4E-A33F-4AC2-8FAE-1A384B5CBB98}"/>
                </a:ext>
              </a:extLst>
            </p:cNvPr>
            <p:cNvSpPr txBox="1"/>
            <p:nvPr/>
          </p:nvSpPr>
          <p:spPr>
            <a:xfrm>
              <a:off x="7201718" y="158617"/>
              <a:ext cx="1825601" cy="766167"/>
            </a:xfrm>
            <a:prstGeom prst="roundRect">
              <a:avLst/>
            </a:prstGeom>
            <a:solidFill>
              <a:schemeClr val="bg2"/>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sz="1300" b="1" dirty="0">
                  <a:solidFill>
                    <a:srgbClr val="FF0000"/>
                  </a:solidFill>
                  <a:latin typeface="Comic Sans MS" panose="030F0702030302020204" pitchFamily="66" charset="0"/>
                </a:rPr>
                <a:t>Expressive art</a:t>
              </a:r>
              <a:br>
                <a:rPr lang="en-US" sz="1300" dirty="0">
                  <a:solidFill>
                    <a:srgbClr val="FF0000"/>
                  </a:solidFill>
                  <a:latin typeface="Comic Sans MS" panose="030F0702030302020204" pitchFamily="66" charset="0"/>
                </a:rPr>
              </a:br>
              <a:r>
                <a:rPr lang="en-US" sz="1300" dirty="0">
                  <a:solidFill>
                    <a:srgbClr val="FF0000"/>
                  </a:solidFill>
                  <a:latin typeface="Comic Sans MS" panose="030F0702030302020204" pitchFamily="66" charset="0"/>
                </a:rPr>
                <a:t>Painting &amp; Papercraft</a:t>
              </a:r>
            </a:p>
          </p:txBody>
        </p:sp>
        <p:pic>
          <p:nvPicPr>
            <p:cNvPr id="4" name="Picture 3" descr="Shape&#10;&#10;Description automatically generated with low confidence">
              <a:extLst>
                <a:ext uri="{FF2B5EF4-FFF2-40B4-BE49-F238E27FC236}">
                  <a16:creationId xmlns:a16="http://schemas.microsoft.com/office/drawing/2014/main" id="{D92A3ABF-DA1F-4CC9-AB99-359F29147F73}"/>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499014" y="240908"/>
              <a:ext cx="410973" cy="380248"/>
            </a:xfrm>
            <a:prstGeom prst="rect">
              <a:avLst/>
            </a:prstGeom>
          </p:spPr>
        </p:pic>
      </p:grpSp>
      <p:sp>
        <p:nvSpPr>
          <p:cNvPr id="13" name="Speech Bubble: Rectangle with Corners Rounded 10">
            <a:extLst>
              <a:ext uri="{FF2B5EF4-FFF2-40B4-BE49-F238E27FC236}">
                <a16:creationId xmlns:a16="http://schemas.microsoft.com/office/drawing/2014/main" id="{5AECEF1C-C7A2-4BF9-87D1-F3112F36D01F}"/>
              </a:ext>
            </a:extLst>
          </p:cNvPr>
          <p:cNvSpPr/>
          <p:nvPr/>
        </p:nvSpPr>
        <p:spPr>
          <a:xfrm>
            <a:off x="32658" y="1017350"/>
            <a:ext cx="3406793" cy="1721465"/>
          </a:xfrm>
          <a:prstGeom prst="wedgeEllipseCallout">
            <a:avLst>
              <a:gd name="adj1" fmla="val 31777"/>
              <a:gd name="adj2" fmla="val 65157"/>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All spiral number snakes like to have a counting pattern on their backs – it’s their camouflage!</a:t>
            </a:r>
          </a:p>
        </p:txBody>
      </p:sp>
      <p:sp>
        <p:nvSpPr>
          <p:cNvPr id="14" name="Speech Bubble: Rectangle with Corners Rounded 10">
            <a:extLst>
              <a:ext uri="{FF2B5EF4-FFF2-40B4-BE49-F238E27FC236}">
                <a16:creationId xmlns:a16="http://schemas.microsoft.com/office/drawing/2014/main" id="{949A93FD-5E8E-4B71-8630-1A6174EF62C2}"/>
              </a:ext>
            </a:extLst>
          </p:cNvPr>
          <p:cNvSpPr/>
          <p:nvPr/>
        </p:nvSpPr>
        <p:spPr>
          <a:xfrm>
            <a:off x="543611" y="3636335"/>
            <a:ext cx="3406793" cy="1514130"/>
          </a:xfrm>
          <a:prstGeom prst="wedgeEllipseCallout">
            <a:avLst>
              <a:gd name="adj1" fmla="val -41027"/>
              <a:gd name="adj2" fmla="val 6042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000" b="1" dirty="0">
                <a:solidFill>
                  <a:srgbClr val="253746"/>
                </a:solidFill>
              </a:rPr>
              <a:t>What other number patterns could we make? </a:t>
            </a:r>
          </a:p>
        </p:txBody>
      </p:sp>
      <p:pic>
        <p:nvPicPr>
          <p:cNvPr id="11" name="Picture 10">
            <a:extLst>
              <a:ext uri="{FF2B5EF4-FFF2-40B4-BE49-F238E27FC236}">
                <a16:creationId xmlns:a16="http://schemas.microsoft.com/office/drawing/2014/main" id="{83844552-E338-43B1-804E-02932F8E6741}"/>
              </a:ext>
            </a:extLst>
          </p:cNvPr>
          <p:cNvPicPr/>
          <p:nvPr/>
        </p:nvPicPr>
        <p:blipFill>
          <a:blip r:embed="rId4" cstate="print">
            <a:extLst>
              <a:ext uri="{28A0092B-C50C-407E-A947-70E740481C1C}">
                <a14:useLocalDpi xmlns:a14="http://schemas.microsoft.com/office/drawing/2010/main"/>
              </a:ext>
            </a:extLst>
          </a:blip>
          <a:stretch>
            <a:fillRect/>
          </a:stretch>
        </p:blipFill>
        <p:spPr>
          <a:xfrm>
            <a:off x="4185487" y="1174903"/>
            <a:ext cx="4594094" cy="35337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49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5644</TotalTime>
  <Words>1448</Words>
  <Application>Microsoft Office PowerPoint</Application>
  <PresentationFormat>On-screen Show (4:3)</PresentationFormat>
  <Paragraphs>141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Comic Sans MS</vt:lpstr>
      <vt:lpstr>Helvetica</vt:lpstr>
      <vt:lpstr>Myriad Pro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284</cp:revision>
  <dcterms:created xsi:type="dcterms:W3CDTF">2018-09-13T11:08:58Z</dcterms:created>
  <dcterms:modified xsi:type="dcterms:W3CDTF">2021-02-12T08:12:33Z</dcterms:modified>
</cp:coreProperties>
</file>