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entation.xml" ContentType="application/vnd.openxmlformats-officedocument.presentationml.presentation.main+xml"/>
  <Override PartName="/ppt/notesSlides/notesSlide1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40.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64.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3"/>
  </p:notesMasterIdLst>
  <p:sldIdLst>
    <p:sldId id="287" r:id="rId2"/>
    <p:sldId id="284" r:id="rId3"/>
    <p:sldId id="286" r:id="rId4"/>
    <p:sldId id="370" r:id="rId5"/>
    <p:sldId id="371" r:id="rId6"/>
    <p:sldId id="372" r:id="rId7"/>
    <p:sldId id="373" r:id="rId8"/>
    <p:sldId id="296" r:id="rId9"/>
    <p:sldId id="279" r:id="rId10"/>
    <p:sldId id="326" r:id="rId11"/>
    <p:sldId id="327" r:id="rId12"/>
    <p:sldId id="328" r:id="rId13"/>
    <p:sldId id="329" r:id="rId14"/>
    <p:sldId id="330" r:id="rId15"/>
    <p:sldId id="292" r:id="rId16"/>
    <p:sldId id="331" r:id="rId17"/>
    <p:sldId id="291" r:id="rId18"/>
    <p:sldId id="293" r:id="rId19"/>
    <p:sldId id="294" r:id="rId20"/>
    <p:sldId id="364" r:id="rId21"/>
    <p:sldId id="365" r:id="rId22"/>
    <p:sldId id="295" r:id="rId23"/>
    <p:sldId id="297" r:id="rId24"/>
    <p:sldId id="298" r:id="rId25"/>
    <p:sldId id="366" r:id="rId26"/>
    <p:sldId id="367" r:id="rId27"/>
    <p:sldId id="300" r:id="rId28"/>
    <p:sldId id="301" r:id="rId29"/>
    <p:sldId id="337" r:id="rId30"/>
    <p:sldId id="332" r:id="rId31"/>
    <p:sldId id="333" r:id="rId32"/>
    <p:sldId id="334" r:id="rId33"/>
    <p:sldId id="335" r:id="rId34"/>
    <p:sldId id="336" r:id="rId35"/>
    <p:sldId id="302" r:id="rId36"/>
    <p:sldId id="303" r:id="rId37"/>
    <p:sldId id="304" r:id="rId38"/>
    <p:sldId id="305" r:id="rId39"/>
    <p:sldId id="338" r:id="rId40"/>
    <p:sldId id="339" r:id="rId41"/>
    <p:sldId id="340" r:id="rId42"/>
    <p:sldId id="341" r:id="rId43"/>
    <p:sldId id="342" r:id="rId44"/>
    <p:sldId id="343" r:id="rId45"/>
    <p:sldId id="344" r:id="rId46"/>
    <p:sldId id="307" r:id="rId47"/>
    <p:sldId id="377" r:id="rId48"/>
    <p:sldId id="308" r:id="rId49"/>
    <p:sldId id="354" r:id="rId50"/>
    <p:sldId id="355" r:id="rId51"/>
    <p:sldId id="350" r:id="rId52"/>
    <p:sldId id="351" r:id="rId53"/>
    <p:sldId id="356" r:id="rId54"/>
    <p:sldId id="358" r:id="rId55"/>
    <p:sldId id="310" r:id="rId56"/>
    <p:sldId id="378" r:id="rId57"/>
    <p:sldId id="311" r:id="rId58"/>
    <p:sldId id="312" r:id="rId59"/>
    <p:sldId id="345" r:id="rId60"/>
    <p:sldId id="346" r:id="rId61"/>
    <p:sldId id="314" r:id="rId62"/>
    <p:sldId id="315" r:id="rId63"/>
    <p:sldId id="368" r:id="rId64"/>
    <p:sldId id="369" r:id="rId65"/>
    <p:sldId id="317" r:id="rId66"/>
    <p:sldId id="318" r:id="rId67"/>
    <p:sldId id="319" r:id="rId68"/>
    <p:sldId id="359" r:id="rId69"/>
    <p:sldId id="360" r:id="rId70"/>
    <p:sldId id="361" r:id="rId71"/>
    <p:sldId id="362" r:id="rId72"/>
    <p:sldId id="363" r:id="rId73"/>
    <p:sldId id="320" r:id="rId74"/>
    <p:sldId id="379" r:id="rId75"/>
    <p:sldId id="321" r:id="rId76"/>
    <p:sldId id="324" r:id="rId77"/>
    <p:sldId id="325" r:id="rId78"/>
    <p:sldId id="280" r:id="rId79"/>
    <p:sldId id="374" r:id="rId80"/>
    <p:sldId id="375" r:id="rId81"/>
    <p:sldId id="376" r:id="rId8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Workouts" id="{226C5E80-A5C2-40B2-8DB0-05EA9D5A1DE9}">
          <p14:sldIdLst>
            <p14:sldId id="287"/>
            <p14:sldId id="284"/>
            <p14:sldId id="286"/>
            <p14:sldId id="370"/>
            <p14:sldId id="371"/>
            <p14:sldId id="372"/>
            <p14:sldId id="373"/>
          </p14:sldIdLst>
        </p14:section>
        <p14:section name="Day 1" id="{3C3A7AA8-C068-4924-AAB4-0EEB860556EE}">
          <p14:sldIdLst>
            <p14:sldId id="296"/>
            <p14:sldId id="279"/>
            <p14:sldId id="326"/>
            <p14:sldId id="327"/>
            <p14:sldId id="328"/>
            <p14:sldId id="329"/>
            <p14:sldId id="330"/>
            <p14:sldId id="292"/>
            <p14:sldId id="331"/>
            <p14:sldId id="291"/>
            <p14:sldId id="293"/>
            <p14:sldId id="294"/>
            <p14:sldId id="364"/>
            <p14:sldId id="365"/>
            <p14:sldId id="295"/>
          </p14:sldIdLst>
        </p14:section>
        <p14:section name="Day 2" id="{3F19DC5E-8E0F-4277-8AAF-7D4D32C8F47D}">
          <p14:sldIdLst>
            <p14:sldId id="297"/>
            <p14:sldId id="298"/>
            <p14:sldId id="366"/>
            <p14:sldId id="367"/>
            <p14:sldId id="300"/>
            <p14:sldId id="301"/>
            <p14:sldId id="337"/>
            <p14:sldId id="332"/>
            <p14:sldId id="333"/>
            <p14:sldId id="334"/>
            <p14:sldId id="335"/>
            <p14:sldId id="336"/>
            <p14:sldId id="302"/>
            <p14:sldId id="303"/>
          </p14:sldIdLst>
        </p14:section>
        <p14:section name="Day 3" id="{36237BEE-4316-44FD-B265-7776FCC1D953}">
          <p14:sldIdLst>
            <p14:sldId id="304"/>
            <p14:sldId id="305"/>
            <p14:sldId id="338"/>
            <p14:sldId id="339"/>
            <p14:sldId id="340"/>
            <p14:sldId id="341"/>
            <p14:sldId id="342"/>
            <p14:sldId id="343"/>
            <p14:sldId id="344"/>
            <p14:sldId id="307"/>
            <p14:sldId id="377"/>
            <p14:sldId id="308"/>
            <p14:sldId id="354"/>
            <p14:sldId id="355"/>
            <p14:sldId id="350"/>
            <p14:sldId id="351"/>
            <p14:sldId id="356"/>
            <p14:sldId id="358"/>
            <p14:sldId id="310"/>
            <p14:sldId id="378"/>
          </p14:sldIdLst>
        </p14:section>
        <p14:section name="Day 4" id="{A4B2511E-2B8F-42DA-88B9-1871576A8585}">
          <p14:sldIdLst>
            <p14:sldId id="311"/>
            <p14:sldId id="312"/>
            <p14:sldId id="345"/>
            <p14:sldId id="346"/>
            <p14:sldId id="314"/>
            <p14:sldId id="315"/>
            <p14:sldId id="368"/>
            <p14:sldId id="369"/>
            <p14:sldId id="317"/>
          </p14:sldIdLst>
        </p14:section>
        <p14:section name="Day 5" id="{1930BAF3-D245-450B-9AAB-69E158FA66A2}">
          <p14:sldIdLst>
            <p14:sldId id="318"/>
            <p14:sldId id="319"/>
            <p14:sldId id="359"/>
            <p14:sldId id="360"/>
            <p14:sldId id="361"/>
            <p14:sldId id="362"/>
            <p14:sldId id="363"/>
            <p14:sldId id="320"/>
            <p14:sldId id="379"/>
            <p14:sldId id="321"/>
            <p14:sldId id="324"/>
          </p14:sldIdLst>
        </p14:section>
        <p14:section name="Unit end" id="{45D62459-E515-480F-B224-8E446871BC1D}">
          <p14:sldIdLst>
            <p14:sldId id="325"/>
            <p14:sldId id="280"/>
            <p14:sldId id="374"/>
            <p14:sldId id="375"/>
            <p14:sldId id="376"/>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8"/>
    <a:srgbClr val="006400"/>
    <a:srgbClr val="253746"/>
    <a:srgbClr val="004A76"/>
    <a:srgbClr val="F6B350"/>
    <a:srgbClr val="3F9DA7"/>
    <a:srgbClr val="6EBFC8"/>
    <a:srgbClr val="AED2BC"/>
    <a:srgbClr val="87BB9B"/>
    <a:srgbClr val="F7E3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13" autoAdjust="0"/>
    <p:restoredTop sz="85604" autoAdjust="0"/>
  </p:normalViewPr>
  <p:slideViewPr>
    <p:cSldViewPr snapToGrid="0">
      <p:cViewPr varScale="1">
        <p:scale>
          <a:sx n="105" d="100"/>
          <a:sy n="105" d="100"/>
        </p:scale>
        <p:origin x="2024" y="184"/>
      </p:cViewPr>
      <p:guideLst>
        <p:guide orient="horz" pos="2160"/>
        <p:guide pos="2880"/>
      </p:guideLst>
    </p:cSldViewPr>
  </p:slideViewPr>
  <p:notesTextViewPr>
    <p:cViewPr>
      <p:scale>
        <a:sx n="100" d="100"/>
        <a:sy n="100" d="100"/>
      </p:scale>
      <p:origin x="0" y="0"/>
    </p:cViewPr>
  </p:notesTextViewPr>
  <p:notesViewPr>
    <p:cSldViewPr snapToGrid="0">
      <p:cViewPr>
        <p:scale>
          <a:sx n="80" d="100"/>
          <a:sy n="80" d="100"/>
        </p:scale>
        <p:origin x="2256" y="-71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89" Type="http://schemas.openxmlformats.org/officeDocument/2006/relationships/customXml" Target="../customXml/item2.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customXml" Target="../customXml/item3.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CC001-2C7A-4C2A-8B06-705CA02DC7C6}" type="datetimeFigureOut">
              <a:rPr lang="en-GB" smtClean="0"/>
              <a:t>15/01/2020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73E03-7F6C-40B1-9C82-92C8804404E5}" type="slidenum">
              <a:rPr lang="en-GB" smtClean="0"/>
              <a:t>‹#›</a:t>
            </a:fld>
            <a:endParaRPr lang="en-GB"/>
          </a:p>
        </p:txBody>
      </p:sp>
    </p:spTree>
    <p:extLst>
      <p:ext uri="{BB962C8B-B14F-4D97-AF65-F5344CB8AC3E}">
        <p14:creationId xmlns:p14="http://schemas.microsoft.com/office/powerpoint/2010/main" val="186270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200" b="1" i="0" u="none" strike="noStrike" kern="1200" cap="none" spc="0" normalizeH="0" baseline="0" noProof="0" dirty="0">
                <a:ln>
                  <a:noFill/>
                </a:ln>
                <a:solidFill>
                  <a:srgbClr val="253746"/>
                </a:solidFill>
                <a:effectLst/>
                <a:uLnTx/>
                <a:uFillTx/>
                <a:latin typeface="+mn-lt"/>
                <a:ea typeface="+mn-ea"/>
                <a:cs typeface="+mn-cs"/>
              </a:rPr>
              <a:t>Before teaching, be aware that</a:t>
            </a:r>
            <a:r>
              <a:rPr kumimoji="0" lang="en-GB" sz="1200" b="0" i="0" u="none" strike="noStrike" kern="1200" cap="none" spc="0" normalizeH="0" baseline="0" noProof="0" dirty="0">
                <a:ln>
                  <a:noFill/>
                </a:ln>
                <a:solidFill>
                  <a:srgbClr val="253746"/>
                </a:solidFill>
                <a:effectLst/>
                <a:uLnTx/>
                <a:uFillTx/>
                <a:latin typeface="+mn-lt"/>
                <a:ea typeface="+mn-ea"/>
                <a:cs typeface="+mn-cs"/>
              </a:rPr>
              <a:t>:</a:t>
            </a:r>
          </a:p>
          <a:p>
            <a:pPr marL="231775" marR="0" lvl="0" indent="-2317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53746"/>
                </a:solidFill>
                <a:effectLst/>
                <a:uLnTx/>
                <a:uFillTx/>
                <a:latin typeface="+mn-lt"/>
                <a:ea typeface="+mn-ea"/>
                <a:cs typeface="+mn-cs"/>
              </a:rPr>
              <a:t>On </a:t>
            </a:r>
            <a:r>
              <a:rPr kumimoji="0" lang="en-GB" sz="1200" b="1" i="0" u="none" strike="noStrike" kern="1200" cap="none" spc="0" normalizeH="0" baseline="0" noProof="0" dirty="0">
                <a:ln>
                  <a:noFill/>
                </a:ln>
                <a:solidFill>
                  <a:srgbClr val="253746"/>
                </a:solidFill>
                <a:effectLst/>
                <a:uLnTx/>
                <a:uFillTx/>
                <a:latin typeface="+mn-lt"/>
                <a:ea typeface="+mn-ea"/>
                <a:cs typeface="+mn-cs"/>
              </a:rPr>
              <a:t>Day 1</a:t>
            </a:r>
            <a:r>
              <a:rPr kumimoji="0" lang="en-GB" sz="1200" b="0" i="0" u="none" strike="noStrike" kern="1200" cap="none" spc="0" normalizeH="0" baseline="0" noProof="0" dirty="0">
                <a:ln>
                  <a:noFill/>
                </a:ln>
                <a:solidFill>
                  <a:srgbClr val="253746"/>
                </a:solidFill>
                <a:effectLst/>
                <a:uLnTx/>
                <a:uFillTx/>
                <a:latin typeface="+mn-lt"/>
                <a:ea typeface="+mn-ea"/>
                <a:cs typeface="+mn-cs"/>
              </a:rPr>
              <a:t> </a:t>
            </a:r>
            <a:r>
              <a:rPr kumimoji="0" lang="en-GB" sz="1200" b="0" i="1" u="none" strike="noStrike" kern="1200" cap="none" spc="0" normalizeH="0" baseline="0" noProof="0" dirty="0">
                <a:ln>
                  <a:noFill/>
                </a:ln>
                <a:solidFill>
                  <a:srgbClr val="253746"/>
                </a:solidFill>
                <a:effectLst/>
                <a:uLnTx/>
                <a:uFillTx/>
                <a:latin typeface="+mn-lt"/>
                <a:ea typeface="+mn-ea"/>
                <a:cs typeface="+mn-cs"/>
              </a:rPr>
              <a:t>you will need </a:t>
            </a:r>
            <a:r>
              <a:rPr kumimoji="0" lang="en-GB" sz="1200" b="0" i="0" u="none" strike="noStrike" kern="1200" cap="none" spc="0" normalizeH="0" baseline="0" noProof="0" dirty="0">
                <a:ln>
                  <a:noFill/>
                </a:ln>
                <a:solidFill>
                  <a:srgbClr val="253746"/>
                </a:solidFill>
                <a:effectLst/>
                <a:uLnTx/>
                <a:uFillTx/>
                <a:latin typeface="+mn-lt"/>
                <a:ea typeface="+mn-ea"/>
                <a:cs typeface="+mn-cs"/>
              </a:rPr>
              <a:t>c</a:t>
            </a:r>
            <a:r>
              <a:rPr lang="en-GB" sz="1200" kern="1200" dirty="0" err="1">
                <a:solidFill>
                  <a:schemeClr val="tx1"/>
                </a:solidFill>
                <a:effectLst/>
                <a:latin typeface="+mn-lt"/>
                <a:ea typeface="+mn-ea"/>
                <a:cs typeface="+mn-cs"/>
              </a:rPr>
              <a:t>ubes</a:t>
            </a:r>
            <a:r>
              <a:rPr lang="en-GB" sz="1200" kern="1200" dirty="0">
                <a:solidFill>
                  <a:schemeClr val="tx1"/>
                </a:solidFill>
                <a:effectLst/>
                <a:latin typeface="+mn-lt"/>
                <a:ea typeface="+mn-ea"/>
                <a:cs typeface="+mn-cs"/>
              </a:rPr>
              <a:t>, ‘How many more to make 8’ cube bar model (</a:t>
            </a:r>
            <a:r>
              <a:rPr lang="en-GB" sz="1200" i="1" kern="1200" dirty="0">
                <a:solidFill>
                  <a:schemeClr val="tx1"/>
                </a:solidFill>
                <a:effectLst/>
                <a:latin typeface="+mn-lt"/>
                <a:ea typeface="+mn-ea"/>
                <a:cs typeface="+mn-cs"/>
              </a:rPr>
              <a:t>see resources</a:t>
            </a:r>
            <a:r>
              <a:rPr lang="en-GB" sz="1200" kern="1200" dirty="0">
                <a:solidFill>
                  <a:schemeClr val="tx1"/>
                </a:solidFill>
                <a:effectLst/>
                <a:latin typeface="+mn-lt"/>
                <a:ea typeface="+mn-ea"/>
                <a:cs typeface="+mn-cs"/>
              </a:rPr>
              <a:t>), sticky notes, 20 bead frame (2 rows of 10).</a:t>
            </a:r>
            <a:endParaRPr kumimoji="0" lang="en-GB" sz="1200" b="0" i="0" u="none" strike="noStrike" kern="1200" cap="none" spc="0" normalizeH="0" baseline="0" noProof="0" dirty="0">
              <a:ln>
                <a:noFill/>
              </a:ln>
              <a:solidFill>
                <a:srgbClr val="253746"/>
              </a:solidFill>
              <a:effectLst/>
              <a:uLnTx/>
              <a:uFillTx/>
              <a:latin typeface="+mn-lt"/>
              <a:ea typeface="+mn-ea"/>
              <a:cs typeface="+mn-cs"/>
            </a:endParaRPr>
          </a:p>
          <a:p>
            <a:pPr marL="231775" marR="0" lvl="0" indent="-2317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53746"/>
                </a:solidFill>
                <a:effectLst/>
                <a:uLnTx/>
                <a:uFillTx/>
                <a:latin typeface="+mn-lt"/>
                <a:ea typeface="+mn-ea"/>
                <a:cs typeface="+mn-cs"/>
              </a:rPr>
              <a:t>On </a:t>
            </a:r>
            <a:r>
              <a:rPr kumimoji="0" lang="en-GB" sz="1200" b="1" i="0" u="none" strike="noStrike" kern="1200" cap="none" spc="0" normalizeH="0" baseline="0" noProof="0" dirty="0">
                <a:ln>
                  <a:noFill/>
                </a:ln>
                <a:solidFill>
                  <a:srgbClr val="253746"/>
                </a:solidFill>
                <a:effectLst/>
                <a:uLnTx/>
                <a:uFillTx/>
                <a:latin typeface="+mn-lt"/>
                <a:ea typeface="+mn-ea"/>
                <a:cs typeface="+mn-cs"/>
              </a:rPr>
              <a:t>Day 2</a:t>
            </a:r>
            <a:r>
              <a:rPr kumimoji="0" lang="en-GB" sz="1200" b="0" i="0" u="none" strike="noStrike" kern="1200" cap="none" spc="0" normalizeH="0" baseline="0" noProof="0" dirty="0">
                <a:ln>
                  <a:noFill/>
                </a:ln>
                <a:solidFill>
                  <a:srgbClr val="253746"/>
                </a:solidFill>
                <a:effectLst/>
                <a:uLnTx/>
                <a:uFillTx/>
                <a:latin typeface="+mn-lt"/>
                <a:ea typeface="+mn-ea"/>
                <a:cs typeface="+mn-cs"/>
              </a:rPr>
              <a:t> </a:t>
            </a:r>
            <a:r>
              <a:rPr kumimoji="0" lang="en-GB" sz="1200" b="0" i="1" u="none" strike="noStrike" kern="1200" cap="none" spc="0" normalizeH="0" baseline="0" noProof="0" dirty="0">
                <a:ln>
                  <a:noFill/>
                </a:ln>
                <a:solidFill>
                  <a:srgbClr val="253746"/>
                </a:solidFill>
                <a:effectLst/>
                <a:uLnTx/>
                <a:uFillTx/>
                <a:latin typeface="+mn-lt"/>
                <a:ea typeface="+mn-ea"/>
                <a:cs typeface="+mn-cs"/>
              </a:rPr>
              <a:t>you will need </a:t>
            </a:r>
            <a:r>
              <a:rPr kumimoji="0" lang="en-GB" sz="1200" b="0" i="0" u="none" strike="noStrike" kern="1200" cap="none" spc="0" normalizeH="0" baseline="0" noProof="0" dirty="0">
                <a:ln>
                  <a:noFill/>
                </a:ln>
                <a:solidFill>
                  <a:schemeClr val="tx1"/>
                </a:solidFill>
                <a:effectLst/>
                <a:uLnTx/>
                <a:uFillTx/>
                <a:latin typeface="+mn-lt"/>
                <a:ea typeface="+mn-ea"/>
                <a:cs typeface="+mn-cs"/>
              </a:rPr>
              <a:t>c</a:t>
            </a:r>
            <a:r>
              <a:rPr lang="en-GB" sz="1200" kern="1200" dirty="0" err="1">
                <a:solidFill>
                  <a:schemeClr val="tx1"/>
                </a:solidFill>
                <a:effectLst/>
                <a:latin typeface="+mn-lt"/>
                <a:ea typeface="+mn-ea"/>
                <a:cs typeface="+mn-cs"/>
              </a:rPr>
              <a:t>ubes</a:t>
            </a:r>
            <a:r>
              <a:rPr lang="en-GB" sz="1200" kern="1200" dirty="0">
                <a:solidFill>
                  <a:schemeClr val="tx1"/>
                </a:solidFill>
                <a:effectLst/>
                <a:latin typeface="+mn-lt"/>
                <a:ea typeface="+mn-ea"/>
                <a:cs typeface="+mn-cs"/>
              </a:rPr>
              <a:t>, calculations written on cards or on IWB, bead bar, place value cards.</a:t>
            </a:r>
            <a:endParaRPr kumimoji="0" lang="en-GB" sz="1200" b="0" i="0" u="none" strike="noStrike" kern="1200" cap="none" spc="0" normalizeH="0" baseline="0" noProof="0" dirty="0">
              <a:ln>
                <a:noFill/>
              </a:ln>
              <a:solidFill>
                <a:srgbClr val="253746"/>
              </a:solidFill>
              <a:effectLst/>
              <a:uLnTx/>
              <a:uFillTx/>
              <a:latin typeface="+mn-lt"/>
              <a:ea typeface="+mn-ea"/>
              <a:cs typeface="+mn-cs"/>
            </a:endParaRPr>
          </a:p>
          <a:p>
            <a:pPr marL="231775" marR="0" lvl="0" indent="-2317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53746"/>
                </a:solidFill>
                <a:effectLst/>
                <a:uLnTx/>
                <a:uFillTx/>
                <a:latin typeface="+mn-lt"/>
                <a:ea typeface="+mn-ea"/>
                <a:cs typeface="+mn-cs"/>
              </a:rPr>
              <a:t>On </a:t>
            </a:r>
            <a:r>
              <a:rPr kumimoji="0" lang="en-GB" sz="1200" b="1" i="0" u="none" strike="noStrike" kern="1200" cap="none" spc="0" normalizeH="0" baseline="0" noProof="0" dirty="0">
                <a:ln>
                  <a:noFill/>
                </a:ln>
                <a:solidFill>
                  <a:srgbClr val="253746"/>
                </a:solidFill>
                <a:effectLst/>
                <a:uLnTx/>
                <a:uFillTx/>
                <a:latin typeface="+mn-lt"/>
                <a:ea typeface="+mn-ea"/>
                <a:cs typeface="+mn-cs"/>
              </a:rPr>
              <a:t>Day 3</a:t>
            </a:r>
            <a:r>
              <a:rPr kumimoji="0" lang="en-GB" sz="1200" b="0" i="0" u="none" strike="noStrike" kern="1200" cap="none" spc="0" normalizeH="0" baseline="0" noProof="0" dirty="0">
                <a:ln>
                  <a:noFill/>
                </a:ln>
                <a:solidFill>
                  <a:srgbClr val="253746"/>
                </a:solidFill>
                <a:effectLst/>
                <a:uLnTx/>
                <a:uFillTx/>
                <a:latin typeface="+mn-lt"/>
                <a:ea typeface="+mn-ea"/>
                <a:cs typeface="+mn-cs"/>
              </a:rPr>
              <a:t> </a:t>
            </a:r>
            <a:r>
              <a:rPr kumimoji="0" lang="en-GB" sz="1200" b="0" i="1" u="none" strike="noStrike" kern="1200" cap="none" spc="0" normalizeH="0" baseline="0" noProof="0" dirty="0">
                <a:ln>
                  <a:noFill/>
                </a:ln>
                <a:solidFill>
                  <a:srgbClr val="253746"/>
                </a:solidFill>
                <a:effectLst/>
                <a:uLnTx/>
                <a:uFillTx/>
                <a:latin typeface="+mn-lt"/>
                <a:ea typeface="+mn-ea"/>
                <a:cs typeface="+mn-cs"/>
              </a:rPr>
              <a:t>children will need </a:t>
            </a:r>
            <a:r>
              <a:rPr kumimoji="0" lang="en-GB" sz="1200" b="0" i="0" u="none" strike="noStrike" kern="1200" cap="none" spc="0" normalizeH="0" baseline="0" noProof="0" dirty="0">
                <a:ln>
                  <a:noFill/>
                </a:ln>
                <a:solidFill>
                  <a:srgbClr val="253746"/>
                </a:solidFill>
                <a:effectLst/>
                <a:uLnTx/>
                <a:uFillTx/>
                <a:latin typeface="+mn-lt"/>
                <a:ea typeface="+mn-ea"/>
                <a:cs typeface="+mn-cs"/>
              </a:rPr>
              <a:t>mini-whiteboards and pens.  </a:t>
            </a:r>
            <a:r>
              <a:rPr kumimoji="0" lang="en-GB" sz="1200" b="0" i="1" u="none" strike="noStrike" kern="1200" cap="none" spc="0" normalizeH="0" baseline="0" noProof="0" dirty="0">
                <a:ln>
                  <a:noFill/>
                </a:ln>
                <a:solidFill>
                  <a:srgbClr val="253746"/>
                </a:solidFill>
                <a:effectLst/>
                <a:uLnTx/>
                <a:uFillTx/>
                <a:latin typeface="+mn-lt"/>
                <a:ea typeface="+mn-ea"/>
                <a:cs typeface="+mn-cs"/>
              </a:rPr>
              <a:t>You will need </a:t>
            </a:r>
            <a:r>
              <a:rPr kumimoji="0" lang="en-GB" sz="1200" b="0" i="0" u="none" strike="noStrike" kern="1200" cap="none" spc="0" normalizeH="0" baseline="0" noProof="0" dirty="0">
                <a:ln>
                  <a:noFill/>
                </a:ln>
                <a:solidFill>
                  <a:srgbClr val="253746"/>
                </a:solidFill>
                <a:effectLst/>
                <a:uLnTx/>
                <a:uFillTx/>
                <a:latin typeface="+mn-lt"/>
                <a:ea typeface="+mn-ea"/>
                <a:cs typeface="+mn-cs"/>
              </a:rPr>
              <a:t>10 pegs (5 one colour and 5 a different colour), coat hanger, </a:t>
            </a:r>
            <a:r>
              <a:rPr lang="en-GB" sz="1200" kern="1200" dirty="0">
                <a:solidFill>
                  <a:schemeClr val="tx1"/>
                </a:solidFill>
                <a:effectLst/>
                <a:latin typeface="+mn-lt"/>
                <a:ea typeface="+mn-ea"/>
                <a:cs typeface="+mn-cs"/>
              </a:rPr>
              <a:t>cloth, bead bar, large 0 to 100 beaded line, 0 to 100 landmarked line (</a:t>
            </a:r>
            <a:r>
              <a:rPr lang="en-GB" sz="1200" i="1" kern="1200" dirty="0">
                <a:solidFill>
                  <a:schemeClr val="tx1"/>
                </a:solidFill>
                <a:effectLst/>
                <a:latin typeface="+mn-lt"/>
                <a:ea typeface="+mn-ea"/>
                <a:cs typeface="+mn-cs"/>
              </a:rPr>
              <a:t>see resources</a:t>
            </a:r>
            <a:r>
              <a:rPr lang="en-GB" sz="1200" kern="1200" dirty="0">
                <a:solidFill>
                  <a:schemeClr val="tx1"/>
                </a:solidFill>
                <a:effectLst/>
                <a:latin typeface="+mn-lt"/>
                <a:ea typeface="+mn-ea"/>
                <a:cs typeface="+mn-cs"/>
              </a:rPr>
              <a:t>).</a:t>
            </a:r>
            <a:endParaRPr kumimoji="0" lang="en-GB" sz="1200" b="0" i="0" u="none" strike="noStrike" kern="1200" cap="none" spc="0" normalizeH="0" baseline="0" noProof="0" dirty="0">
              <a:ln>
                <a:noFill/>
              </a:ln>
              <a:solidFill>
                <a:srgbClr val="253746"/>
              </a:solidFill>
              <a:effectLst/>
              <a:uLnTx/>
              <a:uFillTx/>
              <a:latin typeface="+mn-lt"/>
              <a:ea typeface="+mn-ea"/>
              <a:cs typeface="+mn-cs"/>
            </a:endParaRPr>
          </a:p>
          <a:p>
            <a:pPr marL="231775" marR="0" lvl="0" indent="-2317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53746"/>
                </a:solidFill>
                <a:effectLst/>
                <a:uLnTx/>
                <a:uFillTx/>
                <a:latin typeface="+mn-lt"/>
                <a:ea typeface="+mn-ea"/>
                <a:cs typeface="+mn-cs"/>
              </a:rPr>
              <a:t>On </a:t>
            </a:r>
            <a:r>
              <a:rPr kumimoji="0" lang="en-GB" sz="1200" b="1" i="0" u="none" strike="noStrike" kern="1200" cap="none" spc="0" normalizeH="0" baseline="0" noProof="0" dirty="0">
                <a:ln>
                  <a:noFill/>
                </a:ln>
                <a:solidFill>
                  <a:srgbClr val="253746"/>
                </a:solidFill>
                <a:effectLst/>
                <a:uLnTx/>
                <a:uFillTx/>
                <a:latin typeface="+mn-lt"/>
                <a:ea typeface="+mn-ea"/>
                <a:cs typeface="+mn-cs"/>
              </a:rPr>
              <a:t>Day 4</a:t>
            </a:r>
            <a:r>
              <a:rPr kumimoji="0" lang="en-GB" sz="1200" b="0" i="0" u="none" strike="noStrike" kern="1200" cap="none" spc="0" normalizeH="0" baseline="0" noProof="0" dirty="0">
                <a:ln>
                  <a:noFill/>
                </a:ln>
                <a:solidFill>
                  <a:srgbClr val="253746"/>
                </a:solidFill>
                <a:effectLst/>
                <a:uLnTx/>
                <a:uFillTx/>
                <a:latin typeface="+mn-lt"/>
                <a:ea typeface="+mn-ea"/>
                <a:cs typeface="+mn-cs"/>
              </a:rPr>
              <a:t> </a:t>
            </a:r>
            <a:r>
              <a:rPr kumimoji="0" lang="en-GB" sz="1200" b="0" i="1" u="none" strike="noStrike" kern="1200" cap="none" spc="0" normalizeH="0" baseline="0" noProof="0" dirty="0">
                <a:ln>
                  <a:noFill/>
                </a:ln>
                <a:solidFill>
                  <a:srgbClr val="253746"/>
                </a:solidFill>
                <a:effectLst/>
                <a:uLnTx/>
                <a:uFillTx/>
                <a:latin typeface="+mn-lt"/>
                <a:ea typeface="+mn-ea"/>
                <a:cs typeface="+mn-cs"/>
              </a:rPr>
              <a:t>you will need </a:t>
            </a:r>
            <a:r>
              <a:rPr lang="en-GB" sz="1200" kern="1200" dirty="0">
                <a:solidFill>
                  <a:schemeClr val="tx1"/>
                </a:solidFill>
                <a:effectLst/>
                <a:latin typeface="+mn-lt"/>
                <a:ea typeface="+mn-ea"/>
                <a:cs typeface="+mn-cs"/>
              </a:rPr>
              <a:t>1 – 6 dotty dice, digit cards, 100-bead bar, 1 to 100 number grid (</a:t>
            </a:r>
            <a:r>
              <a:rPr lang="en-GB" sz="1200" i="1" kern="1200" dirty="0">
                <a:solidFill>
                  <a:schemeClr val="tx1"/>
                </a:solidFill>
                <a:effectLst/>
                <a:latin typeface="+mn-lt"/>
                <a:ea typeface="+mn-ea"/>
                <a:cs typeface="+mn-cs"/>
              </a:rPr>
              <a:t>see resources</a:t>
            </a:r>
            <a:r>
              <a:rPr lang="en-GB" sz="1200" kern="1200" dirty="0">
                <a:solidFill>
                  <a:schemeClr val="tx1"/>
                </a:solidFill>
                <a:effectLst/>
                <a:latin typeface="+mn-lt"/>
                <a:ea typeface="+mn-ea"/>
                <a:cs typeface="+mn-cs"/>
              </a:rPr>
              <a:t>), subtraction calculations (see below) written on cards or IWB.</a:t>
            </a:r>
            <a:endParaRPr kumimoji="0" lang="en-GB" sz="1200" b="0" i="0" u="none" strike="noStrike" kern="1200" cap="none" spc="0" normalizeH="0" baseline="0" noProof="0" dirty="0">
              <a:ln>
                <a:noFill/>
              </a:ln>
              <a:solidFill>
                <a:srgbClr val="253746"/>
              </a:solidFill>
              <a:effectLst/>
              <a:uLnTx/>
              <a:uFillTx/>
              <a:latin typeface="+mn-lt"/>
              <a:ea typeface="+mn-ea"/>
              <a:cs typeface="+mn-cs"/>
            </a:endParaRPr>
          </a:p>
          <a:p>
            <a:pPr marL="231775" marR="0" lvl="0" indent="-2317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53746"/>
                </a:solidFill>
                <a:effectLst/>
                <a:uLnTx/>
                <a:uFillTx/>
                <a:latin typeface="+mn-lt"/>
                <a:ea typeface="+mn-ea"/>
                <a:cs typeface="+mn-cs"/>
              </a:rPr>
              <a:t>On </a:t>
            </a:r>
            <a:r>
              <a:rPr kumimoji="0" lang="en-GB" sz="1200" b="1" i="0" u="none" strike="noStrike" kern="1200" cap="none" spc="0" normalizeH="0" baseline="0" noProof="0" dirty="0">
                <a:ln>
                  <a:noFill/>
                </a:ln>
                <a:solidFill>
                  <a:srgbClr val="253746"/>
                </a:solidFill>
                <a:effectLst/>
                <a:uLnTx/>
                <a:uFillTx/>
                <a:latin typeface="+mn-lt"/>
                <a:ea typeface="+mn-ea"/>
                <a:cs typeface="+mn-cs"/>
              </a:rPr>
              <a:t>Day 5</a:t>
            </a:r>
            <a:r>
              <a:rPr kumimoji="0" lang="en-GB" sz="1200" b="0" i="0" u="none" strike="noStrike" kern="1200" cap="none" spc="0" normalizeH="0" baseline="0" noProof="0" dirty="0">
                <a:ln>
                  <a:noFill/>
                </a:ln>
                <a:solidFill>
                  <a:srgbClr val="253746"/>
                </a:solidFill>
                <a:effectLst/>
                <a:uLnTx/>
                <a:uFillTx/>
                <a:latin typeface="+mn-lt"/>
                <a:ea typeface="+mn-ea"/>
                <a:cs typeface="+mn-cs"/>
              </a:rPr>
              <a:t> </a:t>
            </a:r>
            <a:r>
              <a:rPr kumimoji="0" lang="en-GB" sz="1200" b="0" i="1" u="none" strike="noStrike" kern="1200" cap="none" spc="0" normalizeH="0" baseline="0" noProof="0" dirty="0">
                <a:ln>
                  <a:noFill/>
                </a:ln>
                <a:solidFill>
                  <a:srgbClr val="253746"/>
                </a:solidFill>
                <a:effectLst/>
                <a:uLnTx/>
                <a:uFillTx/>
                <a:latin typeface="+mn-lt"/>
                <a:ea typeface="+mn-ea"/>
                <a:cs typeface="+mn-cs"/>
              </a:rPr>
              <a:t>children will need </a:t>
            </a:r>
            <a:r>
              <a:rPr kumimoji="0" lang="en-GB" sz="1200" b="0" i="0" u="none" strike="noStrike" kern="1200" cap="none" spc="0" normalizeH="0" baseline="0" noProof="0" dirty="0">
                <a:ln>
                  <a:noFill/>
                </a:ln>
                <a:solidFill>
                  <a:srgbClr val="253746"/>
                </a:solidFill>
                <a:effectLst/>
                <a:uLnTx/>
                <a:uFillTx/>
                <a:latin typeface="+mn-lt"/>
                <a:ea typeface="+mn-ea"/>
                <a:cs typeface="+mn-cs"/>
              </a:rPr>
              <a:t>mini-whiteboards and pens. </a:t>
            </a:r>
            <a:r>
              <a:rPr kumimoji="0" lang="en-GB" sz="1200" b="0" i="1" u="none" strike="noStrike" kern="1200" cap="none" spc="0" normalizeH="0" baseline="0" noProof="0" dirty="0">
                <a:ln>
                  <a:noFill/>
                </a:ln>
                <a:solidFill>
                  <a:srgbClr val="253746"/>
                </a:solidFill>
                <a:effectLst/>
                <a:uLnTx/>
                <a:uFillTx/>
                <a:latin typeface="+mn-lt"/>
                <a:ea typeface="+mn-ea"/>
                <a:cs typeface="+mn-cs"/>
              </a:rPr>
              <a:t>You will need </a:t>
            </a:r>
            <a:r>
              <a:rPr kumimoji="0" lang="en-GB" sz="1200" b="0" i="0" u="none" strike="noStrike" kern="1200" cap="none" spc="0" normalizeH="0" baseline="0" noProof="0" dirty="0">
                <a:ln>
                  <a:noFill/>
                </a:ln>
                <a:solidFill>
                  <a:srgbClr val="253746"/>
                </a:solidFill>
                <a:effectLst/>
                <a:uLnTx/>
                <a:uFillTx/>
                <a:latin typeface="+mn-lt"/>
                <a:ea typeface="+mn-ea"/>
                <a:cs typeface="+mn-cs"/>
              </a:rPr>
              <a:t>dice </a:t>
            </a:r>
            <a:r>
              <a:rPr lang="en-GB" sz="1200" kern="1200" dirty="0">
                <a:solidFill>
                  <a:schemeClr val="tx1"/>
                </a:solidFill>
                <a:effectLst/>
                <a:latin typeface="+mn-lt"/>
                <a:ea typeface="+mn-ea"/>
                <a:cs typeface="+mn-cs"/>
              </a:rPr>
              <a:t>2 packs of 0–9 digit-cards, 0 to 20 beaded line </a:t>
            </a:r>
            <a:r>
              <a:rPr lang="en-GB" sz="1200" i="1" kern="1200" dirty="0">
                <a:solidFill>
                  <a:schemeClr val="tx1"/>
                </a:solidFill>
                <a:effectLst/>
                <a:latin typeface="+mn-lt"/>
                <a:ea typeface="+mn-ea"/>
                <a:cs typeface="+mn-cs"/>
              </a:rPr>
              <a:t>(see resources).</a:t>
            </a:r>
            <a:endParaRPr kumimoji="0" lang="en-GB" sz="1200" b="0" i="0" u="none" strike="noStrike" kern="1200" cap="none" spc="0" normalizeH="0" baseline="0" noProof="0" dirty="0">
              <a:ln>
                <a:noFill/>
              </a:ln>
              <a:solidFill>
                <a:srgbClr val="253746"/>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a:t>
            </a:fld>
            <a:endParaRPr lang="en-GB"/>
          </a:p>
        </p:txBody>
      </p:sp>
    </p:spTree>
    <p:extLst>
      <p:ext uri="{BB962C8B-B14F-4D97-AF65-F5344CB8AC3E}">
        <p14:creationId xmlns:p14="http://schemas.microsoft.com/office/powerpoint/2010/main" val="1031696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effectLst/>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10</a:t>
            </a:fld>
            <a:endParaRPr lang="en-GB"/>
          </a:p>
        </p:txBody>
      </p:sp>
    </p:spTree>
    <p:extLst>
      <p:ext uri="{BB962C8B-B14F-4D97-AF65-F5344CB8AC3E}">
        <p14:creationId xmlns:p14="http://schemas.microsoft.com/office/powerpoint/2010/main" val="1031696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effectLst/>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11</a:t>
            </a:fld>
            <a:endParaRPr lang="en-GB"/>
          </a:p>
        </p:txBody>
      </p:sp>
    </p:spTree>
    <p:extLst>
      <p:ext uri="{BB962C8B-B14F-4D97-AF65-F5344CB8AC3E}">
        <p14:creationId xmlns:p14="http://schemas.microsoft.com/office/powerpoint/2010/main" val="1031696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effectLst/>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12</a:t>
            </a:fld>
            <a:endParaRPr lang="en-GB"/>
          </a:p>
        </p:txBody>
      </p:sp>
    </p:spTree>
    <p:extLst>
      <p:ext uri="{BB962C8B-B14F-4D97-AF65-F5344CB8AC3E}">
        <p14:creationId xmlns:p14="http://schemas.microsoft.com/office/powerpoint/2010/main" val="1031696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endParaRPr lang="en-GB" dirty="0">
              <a:effectLst/>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13</a:t>
            </a:fld>
            <a:endParaRPr lang="en-GB"/>
          </a:p>
        </p:txBody>
      </p:sp>
    </p:spTree>
    <p:extLst>
      <p:ext uri="{BB962C8B-B14F-4D97-AF65-F5344CB8AC3E}">
        <p14:creationId xmlns:p14="http://schemas.microsoft.com/office/powerpoint/2010/main" val="1031696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14</a:t>
            </a:fld>
            <a:endParaRPr lang="en-GB"/>
          </a:p>
        </p:txBody>
      </p:sp>
    </p:spTree>
    <p:extLst>
      <p:ext uri="{BB962C8B-B14F-4D97-AF65-F5344CB8AC3E}">
        <p14:creationId xmlns:p14="http://schemas.microsoft.com/office/powerpoint/2010/main" val="1031696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15</a:t>
            </a:fld>
            <a:endParaRPr lang="en-GB"/>
          </a:p>
        </p:txBody>
      </p:sp>
    </p:spTree>
    <p:extLst>
      <p:ext uri="{BB962C8B-B14F-4D97-AF65-F5344CB8AC3E}">
        <p14:creationId xmlns:p14="http://schemas.microsoft.com/office/powerpoint/2010/main" val="3011271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Make sure all bonds to 8 are shown, including 8 + 0 = 8. </a:t>
            </a:r>
          </a:p>
          <a:p>
            <a:pPr lvl="0"/>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Y1 children </a:t>
            </a:r>
            <a:r>
              <a:rPr kumimoji="0" lang="en-GB" sz="1200" b="1" i="0" u="none" strike="noStrike" kern="1200" cap="none" spc="0" normalizeH="0" baseline="0" noProof="0" dirty="0">
                <a:ln>
                  <a:noFill/>
                </a:ln>
                <a:solidFill>
                  <a:prstClr val="black"/>
                </a:solidFill>
                <a:effectLst/>
                <a:uLnTx/>
                <a:uFillTx/>
                <a:latin typeface="+mn-lt"/>
                <a:ea typeface="+mn-ea"/>
                <a:cs typeface="+mn-cs"/>
              </a:rPr>
              <a:t>can now go on to do differentiated GROUP ACTIVITIES. You can find Hamilton’s group activities in this unit’s TEACHING AND GROUP ACTIVITIES download.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WT/ARE: </a:t>
            </a:r>
            <a:r>
              <a:rPr lang="en-GB" sz="1200" kern="1200" dirty="0">
                <a:solidFill>
                  <a:schemeClr val="tx1"/>
                </a:solidFill>
                <a:effectLst/>
                <a:latin typeface="+mn-lt"/>
                <a:ea typeface="+mn-ea"/>
                <a:cs typeface="+mn-cs"/>
              </a:rPr>
              <a:t>Find the matching number to make 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GD: </a:t>
            </a:r>
            <a:r>
              <a:rPr lang="en-GB" sz="1200" kern="1200" dirty="0">
                <a:solidFill>
                  <a:schemeClr val="tx1"/>
                </a:solidFill>
                <a:effectLst/>
                <a:latin typeface="+mn-lt"/>
                <a:ea typeface="+mn-ea"/>
                <a:cs typeface="+mn-cs"/>
              </a:rPr>
              <a:t>Order number bonds to 8; find matching number bonds partners.</a:t>
            </a:r>
            <a:endParaRPr lang="en-GB" dirty="0">
              <a:effectLst/>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16</a:t>
            </a:fld>
            <a:endParaRPr lang="en-GB"/>
          </a:p>
        </p:txBody>
      </p:sp>
    </p:spTree>
    <p:extLst>
      <p:ext uri="{BB962C8B-B14F-4D97-AF65-F5344CB8AC3E}">
        <p14:creationId xmlns:p14="http://schemas.microsoft.com/office/powerpoint/2010/main" val="3011271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Y1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Differentiated PRACTICE WORKSHEETS are available on Hamilton’s website in this unit’s PROCEDURAL FLUENCY 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WT/ARE/GD:  </a:t>
            </a:r>
            <a:r>
              <a:rPr lang="en-GB" sz="1200" kern="1200" dirty="0">
                <a:solidFill>
                  <a:schemeClr val="tx1"/>
                </a:solidFill>
                <a:effectLst/>
                <a:latin typeface="+mn-lt"/>
                <a:ea typeface="+mn-ea"/>
                <a:cs typeface="+mn-cs"/>
              </a:rPr>
              <a:t>Draw missing cubes to complete number bonds to 8.  </a:t>
            </a:r>
            <a:r>
              <a:rPr kumimoji="0" lang="en-GB" sz="1200" b="0" i="0" u="none" strike="noStrike" kern="1200" cap="none" spc="0" normalizeH="0" baseline="0" noProof="0" dirty="0">
                <a:ln>
                  <a:noFill/>
                </a:ln>
                <a:solidFill>
                  <a:prstClr val="black"/>
                </a:solidFill>
                <a:effectLst/>
                <a:uLnTx/>
                <a:uFillTx/>
                <a:latin typeface="+mn-lt"/>
                <a:ea typeface="+mn-ea"/>
                <a:cs typeface="+mn-cs"/>
              </a:rPr>
              <a:t>Sheet 1</a:t>
            </a:r>
          </a:p>
        </p:txBody>
      </p:sp>
      <p:sp>
        <p:nvSpPr>
          <p:cNvPr id="4" name="Slide Number Placeholder 3"/>
          <p:cNvSpPr>
            <a:spLocks noGrp="1"/>
          </p:cNvSpPr>
          <p:nvPr>
            <p:ph type="sldNum" sz="quarter" idx="10"/>
          </p:nvPr>
        </p:nvSpPr>
        <p:spPr/>
        <p:txBody>
          <a:bodyPr/>
          <a:lstStyle/>
          <a:p>
            <a:fld id="{33873E03-7F6C-40B1-9C82-92C8804404E5}" type="slidenum">
              <a:rPr lang="en-GB" smtClean="0"/>
              <a:t>17</a:t>
            </a:fld>
            <a:endParaRPr lang="en-GB"/>
          </a:p>
        </p:txBody>
      </p:sp>
    </p:spTree>
    <p:extLst>
      <p:ext uri="{BB962C8B-B14F-4D97-AF65-F5344CB8AC3E}">
        <p14:creationId xmlns:p14="http://schemas.microsoft.com/office/powerpoint/2010/main" val="3898940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Further teaching for Y2</a:t>
            </a:r>
          </a:p>
        </p:txBody>
      </p:sp>
      <p:sp>
        <p:nvSpPr>
          <p:cNvPr id="4" name="Slide Number Placeholder 3"/>
          <p:cNvSpPr>
            <a:spLocks noGrp="1"/>
          </p:cNvSpPr>
          <p:nvPr>
            <p:ph type="sldNum" sz="quarter" idx="10"/>
          </p:nvPr>
        </p:nvSpPr>
        <p:spPr/>
        <p:txBody>
          <a:bodyPr/>
          <a:lstStyle/>
          <a:p>
            <a:fld id="{33873E03-7F6C-40B1-9C82-92C8804404E5}" type="slidenum">
              <a:rPr lang="en-GB" smtClean="0"/>
              <a:t>18</a:t>
            </a:fld>
            <a:endParaRPr lang="en-GB"/>
          </a:p>
        </p:txBody>
      </p:sp>
    </p:spTree>
    <p:extLst>
      <p:ext uri="{BB962C8B-B14F-4D97-AF65-F5344CB8AC3E}">
        <p14:creationId xmlns:p14="http://schemas.microsoft.com/office/powerpoint/2010/main" val="384919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19</a:t>
            </a:fld>
            <a:endParaRPr lang="en-GB"/>
          </a:p>
        </p:txBody>
      </p:sp>
    </p:spTree>
    <p:extLst>
      <p:ext uri="{BB962C8B-B14F-4D97-AF65-F5344CB8AC3E}">
        <p14:creationId xmlns:p14="http://schemas.microsoft.com/office/powerpoint/2010/main" val="2737629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Choose Workouts that suit your class by dragging and dropping the relevant slide or slides below to the start of the teaching for each day.</a:t>
            </a:r>
          </a:p>
          <a:p>
            <a:endParaRPr lang="en-GB" dirty="0">
              <a:solidFill>
                <a:srgbClr val="253746"/>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a:t>
            </a:fld>
            <a:endParaRPr lang="en-GB"/>
          </a:p>
        </p:txBody>
      </p:sp>
    </p:spTree>
    <p:extLst>
      <p:ext uri="{BB962C8B-B14F-4D97-AF65-F5344CB8AC3E}">
        <p14:creationId xmlns:p14="http://schemas.microsoft.com/office/powerpoint/2010/main" val="1031696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20</a:t>
            </a:fld>
            <a:endParaRPr lang="en-GB"/>
          </a:p>
        </p:txBody>
      </p:sp>
    </p:spTree>
    <p:extLst>
      <p:ext uri="{BB962C8B-B14F-4D97-AF65-F5344CB8AC3E}">
        <p14:creationId xmlns:p14="http://schemas.microsoft.com/office/powerpoint/2010/main" val="2737629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Y2 children </a:t>
            </a:r>
            <a:r>
              <a:rPr kumimoji="0" lang="en-GB" sz="1200" b="1" i="0" u="none" strike="noStrike" kern="1200" cap="none" spc="0" normalizeH="0" baseline="0" noProof="0" dirty="0">
                <a:ln>
                  <a:noFill/>
                </a:ln>
                <a:solidFill>
                  <a:prstClr val="black"/>
                </a:solidFill>
                <a:effectLst/>
                <a:uLnTx/>
                <a:uFillTx/>
                <a:latin typeface="+mn-lt"/>
                <a:ea typeface="+mn-ea"/>
                <a:cs typeface="+mn-cs"/>
              </a:rPr>
              <a:t>can now go on to do differentiated GROUP ACTIVITIES. You can find Hamilton’s group activities in this unit’s TEACHING AND GROUP ACTIVITIES download.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 </a:t>
            </a:r>
            <a:r>
              <a:rPr lang="en-US" sz="1200" kern="1200" dirty="0">
                <a:solidFill>
                  <a:schemeClr val="tx1"/>
                </a:solidFill>
                <a:effectLst/>
                <a:latin typeface="+mn-lt"/>
                <a:ea typeface="+mn-ea"/>
                <a:cs typeface="+mn-cs"/>
              </a:rPr>
              <a:t>Solve additions using number facts, focusing on place value of 10s digit.</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ARE/GD: </a:t>
            </a:r>
            <a:r>
              <a:rPr lang="en-US" sz="1200" kern="1200" dirty="0">
                <a:solidFill>
                  <a:schemeClr val="tx1"/>
                </a:solidFill>
                <a:effectLst/>
                <a:latin typeface="+mn-lt"/>
                <a:ea typeface="+mn-ea"/>
                <a:cs typeface="+mn-cs"/>
              </a:rPr>
              <a:t>Solve additions and subtractions using number facts given on cards.</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21</a:t>
            </a:fld>
            <a:endParaRPr lang="en-GB"/>
          </a:p>
        </p:txBody>
      </p:sp>
    </p:spTree>
    <p:extLst>
      <p:ext uri="{BB962C8B-B14F-4D97-AF65-F5344CB8AC3E}">
        <p14:creationId xmlns:p14="http://schemas.microsoft.com/office/powerpoint/2010/main" val="27376290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Y2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Differentiated PRACTICE WORKSHEETS are available on Hamilton’s website in this unit’s PROCEDURAL FLUENCY 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WT/ARE:  </a:t>
            </a:r>
            <a:r>
              <a:rPr lang="en-GB" sz="1200" kern="1200" dirty="0">
                <a:solidFill>
                  <a:schemeClr val="tx1"/>
                </a:solidFill>
                <a:effectLst/>
                <a:latin typeface="+mn-lt"/>
                <a:ea typeface="+mn-ea"/>
                <a:cs typeface="+mn-cs"/>
              </a:rPr>
              <a:t>Children show how to solve addition and subtraction problems using number facts.  </a:t>
            </a:r>
            <a:r>
              <a:rPr kumimoji="0" lang="en-GB" sz="1200" b="0" i="0" u="none" strike="noStrike" kern="1200" cap="none" spc="0" normalizeH="0" baseline="0" noProof="0" dirty="0">
                <a:ln>
                  <a:noFill/>
                </a:ln>
                <a:solidFill>
                  <a:prstClr val="black"/>
                </a:solidFill>
                <a:effectLst/>
                <a:uLnTx/>
                <a:uFillTx/>
                <a:latin typeface="+mn-lt"/>
                <a:ea typeface="+mn-ea"/>
                <a:cs typeface="+mn-cs"/>
              </a:rPr>
              <a:t>Sheet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GD:  </a:t>
            </a:r>
            <a:r>
              <a:rPr lang="en-GB" sz="1200" kern="1200" dirty="0">
                <a:solidFill>
                  <a:schemeClr val="tx1"/>
                </a:solidFill>
                <a:effectLst/>
                <a:latin typeface="+mn-lt"/>
                <a:ea typeface="+mn-ea"/>
                <a:cs typeface="+mn-cs"/>
              </a:rPr>
              <a:t>Children show how to solve addition and subtraction problems using number facts.  </a:t>
            </a:r>
            <a:r>
              <a:rPr kumimoji="0" lang="en-GB" sz="1200" b="0" i="0" u="none" strike="noStrike" kern="1200" cap="none" spc="0" normalizeH="0" baseline="0" noProof="0" dirty="0">
                <a:ln>
                  <a:noFill/>
                </a:ln>
                <a:solidFill>
                  <a:prstClr val="black"/>
                </a:solidFill>
                <a:effectLst/>
                <a:uLnTx/>
                <a:uFillTx/>
                <a:latin typeface="+mn-lt"/>
                <a:ea typeface="+mn-ea"/>
                <a:cs typeface="+mn-cs"/>
              </a:rPr>
              <a:t>Sheet 3</a:t>
            </a:r>
          </a:p>
        </p:txBody>
      </p:sp>
      <p:sp>
        <p:nvSpPr>
          <p:cNvPr id="4" name="Slide Number Placeholder 3"/>
          <p:cNvSpPr>
            <a:spLocks noGrp="1"/>
          </p:cNvSpPr>
          <p:nvPr>
            <p:ph type="sldNum" sz="quarter" idx="10"/>
          </p:nvPr>
        </p:nvSpPr>
        <p:spPr/>
        <p:txBody>
          <a:bodyPr/>
          <a:lstStyle/>
          <a:p>
            <a:fld id="{33873E03-7F6C-40B1-9C82-92C8804404E5}" type="slidenum">
              <a:rPr lang="en-GB" smtClean="0"/>
              <a:t>22</a:t>
            </a:fld>
            <a:endParaRPr lang="en-GB"/>
          </a:p>
        </p:txBody>
      </p:sp>
    </p:spTree>
    <p:extLst>
      <p:ext uri="{BB962C8B-B14F-4D97-AF65-F5344CB8AC3E}">
        <p14:creationId xmlns:p14="http://schemas.microsoft.com/office/powerpoint/2010/main" val="19294755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solidFill>
                <a:srgbClr val="253746"/>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23</a:t>
            </a:fld>
            <a:endParaRPr lang="en-GB"/>
          </a:p>
        </p:txBody>
      </p:sp>
    </p:spTree>
    <p:extLst>
      <p:ext uri="{BB962C8B-B14F-4D97-AF65-F5344CB8AC3E}">
        <p14:creationId xmlns:p14="http://schemas.microsoft.com/office/powerpoint/2010/main" val="3422440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Teaching with Y1 and Y2</a:t>
            </a:r>
            <a:endParaRPr lang="en-GB" sz="1200" kern="1200" dirty="0">
              <a:solidFill>
                <a:schemeClr val="tx1"/>
              </a:solidFill>
              <a:effectLst/>
              <a:latin typeface="+mn-lt"/>
              <a:ea typeface="+mn-ea"/>
              <a:cs typeface="+mn-cs"/>
            </a:endParaRPr>
          </a:p>
          <a:p>
            <a:pPr lvl="0"/>
            <a:endParaRPr lang="en-GB" dirty="0">
              <a:effectLst/>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24</a:t>
            </a:fld>
            <a:endParaRPr lang="en-GB"/>
          </a:p>
        </p:txBody>
      </p:sp>
    </p:spTree>
    <p:extLst>
      <p:ext uri="{BB962C8B-B14F-4D97-AF65-F5344CB8AC3E}">
        <p14:creationId xmlns:p14="http://schemas.microsoft.com/office/powerpoint/2010/main" val="3662662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endParaRPr lang="en-GB" sz="1200" kern="1200" baseline="0" dirty="0">
              <a:solidFill>
                <a:schemeClr val="tx1"/>
              </a:solidFill>
              <a:effectLst/>
              <a:latin typeface="+mn-lt"/>
              <a:ea typeface="+mn-ea"/>
              <a:cs typeface="+mn-cs"/>
            </a:endParaRPr>
          </a:p>
          <a:p>
            <a:pPr lvl="0"/>
            <a:endParaRPr lang="en-GB" dirty="0">
              <a:effectLst/>
            </a:endParaRPr>
          </a:p>
          <a:p>
            <a:r>
              <a:rPr lang="en-GB" sz="1200" b="1"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25</a:t>
            </a:fld>
            <a:endParaRPr lang="en-GB"/>
          </a:p>
        </p:txBody>
      </p:sp>
    </p:spTree>
    <p:extLst>
      <p:ext uri="{BB962C8B-B14F-4D97-AF65-F5344CB8AC3E}">
        <p14:creationId xmlns:p14="http://schemas.microsoft.com/office/powerpoint/2010/main" val="3662662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Show on bead bar if necessary. </a:t>
            </a:r>
          </a:p>
          <a:p>
            <a:pPr lvl="0"/>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Y2 children </a:t>
            </a:r>
            <a:r>
              <a:rPr kumimoji="0" lang="en-GB" sz="1200" b="1" i="0" u="none" strike="noStrike" kern="1200" cap="none" spc="0" normalizeH="0" baseline="0" noProof="0" dirty="0">
                <a:ln>
                  <a:noFill/>
                </a:ln>
                <a:solidFill>
                  <a:prstClr val="black"/>
                </a:solidFill>
                <a:effectLst/>
                <a:uLnTx/>
                <a:uFillTx/>
                <a:latin typeface="+mn-lt"/>
                <a:ea typeface="+mn-ea"/>
                <a:cs typeface="+mn-cs"/>
              </a:rPr>
              <a:t>can now go on to do differentiated GROUP ACTIVITIES. You can find Hamilton’s group activities in this unit’s TEACHING AND GROUP ACTIVITIES download.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WT/ARE: </a:t>
            </a:r>
            <a:r>
              <a:rPr lang="en-US" sz="1200" kern="1200" dirty="0">
                <a:solidFill>
                  <a:schemeClr val="tx1"/>
                </a:solidFill>
                <a:effectLst/>
                <a:latin typeface="+mn-lt"/>
                <a:ea typeface="+mn-ea"/>
                <a:cs typeface="+mn-cs"/>
              </a:rPr>
              <a:t>Sort calculations according to the strategy used to solve them.</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GD: </a:t>
            </a:r>
            <a:r>
              <a:rPr lang="en-US" sz="1200" kern="1200" dirty="0">
                <a:solidFill>
                  <a:schemeClr val="tx1"/>
                </a:solidFill>
                <a:effectLst/>
                <a:latin typeface="+mn-lt"/>
                <a:ea typeface="+mn-ea"/>
                <a:cs typeface="+mn-cs"/>
              </a:rPr>
              <a:t>Investigate equality using an on-screen interactivity.</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endParaRPr>
          </a:p>
          <a:p>
            <a:r>
              <a:rPr lang="en-GB" sz="1200" b="1"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26</a:t>
            </a:fld>
            <a:endParaRPr lang="en-GB"/>
          </a:p>
        </p:txBody>
      </p:sp>
    </p:spTree>
    <p:extLst>
      <p:ext uri="{BB962C8B-B14F-4D97-AF65-F5344CB8AC3E}">
        <p14:creationId xmlns:p14="http://schemas.microsoft.com/office/powerpoint/2010/main" val="3662662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Y2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Differentiated PRACTICE WORKSHEETS are available on Hamilton’s website in this unit’s PROCEDURAL FLUENCY 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  Card Race: </a:t>
            </a:r>
            <a:r>
              <a:rPr lang="en-GB" sz="1200" kern="1200" dirty="0">
                <a:solidFill>
                  <a:schemeClr val="tx1"/>
                </a:solidFill>
                <a:effectLst/>
                <a:latin typeface="+mn-lt"/>
                <a:ea typeface="+mn-ea"/>
                <a:cs typeface="+mn-cs"/>
              </a:rPr>
              <a:t>Solve addition and subtraction calculations to win a cup!  </a:t>
            </a:r>
            <a:r>
              <a:rPr kumimoji="0" lang="en-GB" sz="1200" b="0" i="0" u="none" strike="noStrike" kern="1200" cap="none" spc="0" normalizeH="0" baseline="0" noProof="0" dirty="0">
                <a:ln>
                  <a:noFill/>
                </a:ln>
                <a:solidFill>
                  <a:prstClr val="black"/>
                </a:solidFill>
                <a:effectLst/>
                <a:uLnTx/>
                <a:uFillTx/>
                <a:latin typeface="+mn-lt"/>
                <a:ea typeface="+mn-ea"/>
                <a:cs typeface="+mn-cs"/>
              </a:rPr>
              <a:t>Sheet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ARE/GD:  </a:t>
            </a:r>
            <a:r>
              <a:rPr lang="en-GB" sz="1200" kern="1200" dirty="0">
                <a:solidFill>
                  <a:schemeClr val="tx1"/>
                </a:solidFill>
                <a:effectLst/>
                <a:latin typeface="+mn-lt"/>
                <a:ea typeface="+mn-ea"/>
                <a:cs typeface="+mn-cs"/>
              </a:rPr>
              <a:t>Solve addition and subtraction calculations to play a game of 4-in-a-row.  </a:t>
            </a:r>
            <a:r>
              <a:rPr kumimoji="0" lang="en-GB" sz="1200" b="0" i="0" u="none" strike="noStrike" kern="1200" cap="none" spc="0" normalizeH="0" baseline="0" noProof="0" dirty="0">
                <a:ln>
                  <a:noFill/>
                </a:ln>
                <a:solidFill>
                  <a:prstClr val="black"/>
                </a:solidFill>
                <a:effectLst/>
                <a:uLnTx/>
                <a:uFillTx/>
                <a:latin typeface="+mn-lt"/>
                <a:ea typeface="+mn-ea"/>
                <a:cs typeface="+mn-cs"/>
              </a:rPr>
              <a:t>Sheet 3</a:t>
            </a:r>
          </a:p>
        </p:txBody>
      </p:sp>
      <p:sp>
        <p:nvSpPr>
          <p:cNvPr id="4" name="Slide Number Placeholder 3"/>
          <p:cNvSpPr>
            <a:spLocks noGrp="1"/>
          </p:cNvSpPr>
          <p:nvPr>
            <p:ph type="sldNum" sz="quarter" idx="10"/>
          </p:nvPr>
        </p:nvSpPr>
        <p:spPr/>
        <p:txBody>
          <a:bodyPr/>
          <a:lstStyle/>
          <a:p>
            <a:fld id="{33873E03-7F6C-40B1-9C82-92C8804404E5}" type="slidenum">
              <a:rPr lang="en-GB" smtClean="0"/>
              <a:t>27</a:t>
            </a:fld>
            <a:endParaRPr lang="en-GB"/>
          </a:p>
        </p:txBody>
      </p:sp>
    </p:spTree>
    <p:extLst>
      <p:ext uri="{BB962C8B-B14F-4D97-AF65-F5344CB8AC3E}">
        <p14:creationId xmlns:p14="http://schemas.microsoft.com/office/powerpoint/2010/main" val="34358508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Further teaching with Y1</a:t>
            </a:r>
            <a:endParaRPr lang="en-GB" sz="1200" kern="1200" dirty="0">
              <a:solidFill>
                <a:schemeClr val="tx1"/>
              </a:solidFill>
              <a:effectLst/>
              <a:latin typeface="+mn-lt"/>
              <a:ea typeface="+mn-ea"/>
              <a:cs typeface="+mn-cs"/>
            </a:endParaRPr>
          </a:p>
          <a:p>
            <a:endParaRPr kumimoji="0" lang="en-GB" sz="1200" b="1"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28</a:t>
            </a:fld>
            <a:endParaRPr lang="en-GB"/>
          </a:p>
        </p:txBody>
      </p:sp>
    </p:spTree>
    <p:extLst>
      <p:ext uri="{BB962C8B-B14F-4D97-AF65-F5344CB8AC3E}">
        <p14:creationId xmlns:p14="http://schemas.microsoft.com/office/powerpoint/2010/main" val="20551785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1"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29</a:t>
            </a:fld>
            <a:endParaRPr lang="en-GB"/>
          </a:p>
        </p:txBody>
      </p:sp>
    </p:spTree>
    <p:extLst>
      <p:ext uri="{BB962C8B-B14F-4D97-AF65-F5344CB8AC3E}">
        <p14:creationId xmlns:p14="http://schemas.microsoft.com/office/powerpoint/2010/main" val="2055178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To use this activity, drag this slide to the start of Day </a:t>
            </a:r>
            <a:r>
              <a:rPr lang="en-GB" sz="1200" b="1" i="0" u="none" strike="noStrike" kern="1200" baseline="0" dirty="0">
                <a:solidFill>
                  <a:schemeClr val="tx1"/>
                </a:solidFill>
                <a:latin typeface="+mn-lt"/>
                <a:ea typeface="+mn-ea"/>
                <a:cs typeface="+mn-cs"/>
              </a:rPr>
              <a:t>1 </a:t>
            </a:r>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Play ‘Ping Pong’ with the children. You say a number under 6, e.g. 2. Children say a number to complete the bond to 6, e.g. 4. Keep the pace quick and see how many they can manage without going wrong. Sometimes say </a:t>
            </a:r>
            <a:r>
              <a:rPr lang="en-GB" sz="1200" b="0" i="1" u="none" strike="noStrike" kern="1200" baseline="0" dirty="0">
                <a:solidFill>
                  <a:schemeClr val="tx1"/>
                </a:solidFill>
                <a:latin typeface="+mn-lt"/>
                <a:ea typeface="+mn-ea"/>
                <a:cs typeface="+mn-cs"/>
              </a:rPr>
              <a:t>Ping</a:t>
            </a:r>
            <a:r>
              <a:rPr lang="en-GB" sz="1200" b="0" i="0" u="none" strike="noStrike" kern="1200" baseline="0" dirty="0">
                <a:solidFill>
                  <a:schemeClr val="tx1"/>
                </a:solidFill>
                <a:latin typeface="+mn-lt"/>
                <a:ea typeface="+mn-ea"/>
                <a:cs typeface="+mn-cs"/>
              </a:rPr>
              <a:t>, children say </a:t>
            </a:r>
            <a:r>
              <a:rPr lang="en-GB" sz="1200" b="0" i="1" u="none" strike="noStrike" kern="1200" baseline="0" dirty="0">
                <a:solidFill>
                  <a:schemeClr val="tx1"/>
                </a:solidFill>
                <a:latin typeface="+mn-lt"/>
                <a:ea typeface="+mn-ea"/>
                <a:cs typeface="+mn-cs"/>
              </a:rPr>
              <a:t>Pong</a:t>
            </a:r>
            <a:r>
              <a:rPr lang="en-GB" sz="1200" b="0" i="0" u="none" strike="noStrike" kern="1200" baseline="0" dirty="0">
                <a:solidFill>
                  <a:schemeClr val="tx1"/>
                </a:solidFill>
                <a:latin typeface="+mn-lt"/>
                <a:ea typeface="+mn-ea"/>
                <a:cs typeface="+mn-cs"/>
              </a:rPr>
              <a:t>. </a:t>
            </a:r>
          </a:p>
          <a:p>
            <a:endParaRPr lang="en-GB" dirty="0">
              <a:solidFill>
                <a:srgbClr val="253746"/>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3</a:t>
            </a:fld>
            <a:endParaRPr lang="en-GB"/>
          </a:p>
        </p:txBody>
      </p:sp>
    </p:spTree>
    <p:extLst>
      <p:ext uri="{BB962C8B-B14F-4D97-AF65-F5344CB8AC3E}">
        <p14:creationId xmlns:p14="http://schemas.microsoft.com/office/powerpoint/2010/main" val="10316965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30</a:t>
            </a:fld>
            <a:endParaRPr lang="en-GB"/>
          </a:p>
        </p:txBody>
      </p:sp>
    </p:spTree>
    <p:extLst>
      <p:ext uri="{BB962C8B-B14F-4D97-AF65-F5344CB8AC3E}">
        <p14:creationId xmlns:p14="http://schemas.microsoft.com/office/powerpoint/2010/main" val="20551785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31</a:t>
            </a:fld>
            <a:endParaRPr lang="en-GB"/>
          </a:p>
        </p:txBody>
      </p:sp>
    </p:spTree>
    <p:extLst>
      <p:ext uri="{BB962C8B-B14F-4D97-AF65-F5344CB8AC3E}">
        <p14:creationId xmlns:p14="http://schemas.microsoft.com/office/powerpoint/2010/main" val="20551785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32</a:t>
            </a:fld>
            <a:endParaRPr lang="en-GB"/>
          </a:p>
        </p:txBody>
      </p:sp>
    </p:spTree>
    <p:extLst>
      <p:ext uri="{BB962C8B-B14F-4D97-AF65-F5344CB8AC3E}">
        <p14:creationId xmlns:p14="http://schemas.microsoft.com/office/powerpoint/2010/main" val="20551785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33</a:t>
            </a:fld>
            <a:endParaRPr lang="en-GB"/>
          </a:p>
        </p:txBody>
      </p:sp>
    </p:spTree>
    <p:extLst>
      <p:ext uri="{BB962C8B-B14F-4D97-AF65-F5344CB8AC3E}">
        <p14:creationId xmlns:p14="http://schemas.microsoft.com/office/powerpoint/2010/main" val="20551785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1"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34</a:t>
            </a:fld>
            <a:endParaRPr lang="en-GB"/>
          </a:p>
        </p:txBody>
      </p:sp>
    </p:spTree>
    <p:extLst>
      <p:ext uri="{BB962C8B-B14F-4D97-AF65-F5344CB8AC3E}">
        <p14:creationId xmlns:p14="http://schemas.microsoft.com/office/powerpoint/2010/main" val="20551785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Y1 children </a:t>
            </a:r>
            <a:r>
              <a:rPr kumimoji="0" lang="en-GB" sz="1200" b="1" i="0" u="none" strike="noStrike" kern="1200" cap="none" spc="0" normalizeH="0" baseline="0" noProof="0" dirty="0">
                <a:ln>
                  <a:noFill/>
                </a:ln>
                <a:solidFill>
                  <a:prstClr val="black"/>
                </a:solidFill>
                <a:effectLst/>
                <a:uLnTx/>
                <a:uFillTx/>
                <a:latin typeface="+mn-lt"/>
                <a:ea typeface="+mn-ea"/>
                <a:cs typeface="+mn-cs"/>
              </a:rPr>
              <a:t>can now go on to do differentiated GROUP ACTIVITIES. You can find Hamilton’s group activities in this unit’s TEACHING AND GROUP ACTIVITIES download.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WT/ARE/GD: </a:t>
            </a:r>
            <a:r>
              <a:rPr lang="en-GB" sz="1200" kern="1200" dirty="0">
                <a:solidFill>
                  <a:schemeClr val="tx1"/>
                </a:solidFill>
                <a:effectLst/>
                <a:latin typeface="+mn-lt"/>
                <a:ea typeface="+mn-ea"/>
                <a:cs typeface="+mn-cs"/>
              </a:rPr>
              <a:t>Make number bonds to 9 with cubes in a feely bag.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ARE/GD: </a:t>
            </a:r>
            <a:r>
              <a:rPr lang="en-GB" sz="1200" kern="1200" dirty="0">
                <a:solidFill>
                  <a:schemeClr val="tx1"/>
                </a:solidFill>
                <a:effectLst/>
                <a:latin typeface="+mn-lt"/>
                <a:ea typeface="+mn-ea"/>
                <a:cs typeface="+mn-cs"/>
              </a:rPr>
              <a:t>Play a game creating number bond number sentences with a partner.</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35</a:t>
            </a:fld>
            <a:endParaRPr lang="en-GB"/>
          </a:p>
        </p:txBody>
      </p:sp>
    </p:spTree>
    <p:extLst>
      <p:ext uri="{BB962C8B-B14F-4D97-AF65-F5344CB8AC3E}">
        <p14:creationId xmlns:p14="http://schemas.microsoft.com/office/powerpoint/2010/main" val="28160014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Y1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Differentiated PRACTICE WORKSHEETS are available on Hamilton’s website in this unit’s PROCEDURAL FLUENCY 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WT/ARE/GD:  </a:t>
            </a:r>
            <a:r>
              <a:rPr lang="en-GB" sz="1200" kern="1200" dirty="0">
                <a:solidFill>
                  <a:schemeClr val="tx1"/>
                </a:solidFill>
                <a:effectLst/>
                <a:latin typeface="+mn-lt"/>
                <a:ea typeface="+mn-ea"/>
                <a:cs typeface="+mn-cs"/>
              </a:rPr>
              <a:t>Calculate how many more candles each cake would need to have 9 candles in total.  </a:t>
            </a:r>
            <a:r>
              <a:rPr kumimoji="0" lang="en-GB" sz="1200" b="0" i="0" u="none" strike="noStrike" kern="1200" cap="none" spc="0" normalizeH="0" baseline="0" noProof="0" dirty="0">
                <a:ln>
                  <a:noFill/>
                </a:ln>
                <a:solidFill>
                  <a:prstClr val="black"/>
                </a:solidFill>
                <a:effectLst/>
                <a:uLnTx/>
                <a:uFillTx/>
                <a:latin typeface="+mn-lt"/>
                <a:ea typeface="+mn-ea"/>
                <a:cs typeface="+mn-cs"/>
              </a:rPr>
              <a:t>Sheet 1</a:t>
            </a:r>
          </a:p>
        </p:txBody>
      </p:sp>
      <p:sp>
        <p:nvSpPr>
          <p:cNvPr id="4" name="Slide Number Placeholder 3"/>
          <p:cNvSpPr>
            <a:spLocks noGrp="1"/>
          </p:cNvSpPr>
          <p:nvPr>
            <p:ph type="sldNum" sz="quarter" idx="10"/>
          </p:nvPr>
        </p:nvSpPr>
        <p:spPr/>
        <p:txBody>
          <a:bodyPr/>
          <a:lstStyle/>
          <a:p>
            <a:fld id="{33873E03-7F6C-40B1-9C82-92C8804404E5}" type="slidenum">
              <a:rPr lang="en-GB" smtClean="0"/>
              <a:t>36</a:t>
            </a:fld>
            <a:endParaRPr lang="en-GB"/>
          </a:p>
        </p:txBody>
      </p:sp>
    </p:spTree>
    <p:extLst>
      <p:ext uri="{BB962C8B-B14F-4D97-AF65-F5344CB8AC3E}">
        <p14:creationId xmlns:p14="http://schemas.microsoft.com/office/powerpoint/2010/main" val="10226448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solidFill>
                <a:srgbClr val="253746"/>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37</a:t>
            </a:fld>
            <a:endParaRPr lang="en-GB"/>
          </a:p>
        </p:txBody>
      </p:sp>
    </p:spTree>
    <p:extLst>
      <p:ext uri="{BB962C8B-B14F-4D97-AF65-F5344CB8AC3E}">
        <p14:creationId xmlns:p14="http://schemas.microsoft.com/office/powerpoint/2010/main" val="41382820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38</a:t>
            </a:fld>
            <a:endParaRPr lang="en-GB"/>
          </a:p>
        </p:txBody>
      </p:sp>
    </p:spTree>
    <p:extLst>
      <p:ext uri="{BB962C8B-B14F-4D97-AF65-F5344CB8AC3E}">
        <p14:creationId xmlns:p14="http://schemas.microsoft.com/office/powerpoint/2010/main" val="2566724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39</a:t>
            </a:fld>
            <a:endParaRPr lang="en-GB"/>
          </a:p>
        </p:txBody>
      </p:sp>
    </p:spTree>
    <p:extLst>
      <p:ext uri="{BB962C8B-B14F-4D97-AF65-F5344CB8AC3E}">
        <p14:creationId xmlns:p14="http://schemas.microsoft.com/office/powerpoint/2010/main" val="256672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To use this activity, drag this slide to the start of Day </a:t>
            </a:r>
            <a:r>
              <a:rPr lang="en-GB" sz="1200" b="1" i="0" u="none" strike="noStrike" kern="1200" baseline="0" dirty="0">
                <a:solidFill>
                  <a:schemeClr val="tx1"/>
                </a:solidFill>
                <a:latin typeface="+mn-lt"/>
                <a:ea typeface="+mn-ea"/>
                <a:cs typeface="+mn-cs"/>
              </a:rPr>
              <a:t>2 </a:t>
            </a:r>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Children put their hands behind their backs. Show 3 fingers. Children show the number of fingers that are needed to make 7 when you say </a:t>
            </a:r>
            <a:r>
              <a:rPr lang="en-GB" sz="1200" b="0" i="1" u="none" strike="noStrike" kern="1200" baseline="0" dirty="0">
                <a:solidFill>
                  <a:schemeClr val="tx1"/>
                </a:solidFill>
                <a:latin typeface="+mn-lt"/>
                <a:ea typeface="+mn-ea"/>
                <a:cs typeface="+mn-cs"/>
              </a:rPr>
              <a:t>Show me</a:t>
            </a:r>
            <a:r>
              <a:rPr lang="en-GB" sz="1200" b="0" i="0" u="none" strike="noStrike" kern="1200" baseline="0" dirty="0">
                <a:solidFill>
                  <a:schemeClr val="tx1"/>
                </a:solidFill>
                <a:latin typeface="+mn-lt"/>
                <a:ea typeface="+mn-ea"/>
                <a:cs typeface="+mn-cs"/>
              </a:rPr>
              <a:t>! Repeat, showing other numbers of fingers from 0 to 7. Try to build up speed. </a:t>
            </a:r>
          </a:p>
        </p:txBody>
      </p:sp>
      <p:sp>
        <p:nvSpPr>
          <p:cNvPr id="4" name="Slide Number Placeholder 3"/>
          <p:cNvSpPr>
            <a:spLocks noGrp="1"/>
          </p:cNvSpPr>
          <p:nvPr>
            <p:ph type="sldNum" sz="quarter" idx="10"/>
          </p:nvPr>
        </p:nvSpPr>
        <p:spPr/>
        <p:txBody>
          <a:bodyPr/>
          <a:lstStyle/>
          <a:p>
            <a:fld id="{33873E03-7F6C-40B1-9C82-92C8804404E5}" type="slidenum">
              <a:rPr lang="en-GB" smtClean="0"/>
              <a:t>4</a:t>
            </a:fld>
            <a:endParaRPr lang="en-GB"/>
          </a:p>
        </p:txBody>
      </p:sp>
    </p:spTree>
    <p:extLst>
      <p:ext uri="{BB962C8B-B14F-4D97-AF65-F5344CB8AC3E}">
        <p14:creationId xmlns:p14="http://schemas.microsoft.com/office/powerpoint/2010/main" val="10316965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40</a:t>
            </a:fld>
            <a:endParaRPr lang="en-GB"/>
          </a:p>
        </p:txBody>
      </p:sp>
    </p:spTree>
    <p:extLst>
      <p:ext uri="{BB962C8B-B14F-4D97-AF65-F5344CB8AC3E}">
        <p14:creationId xmlns:p14="http://schemas.microsoft.com/office/powerpoint/2010/main" val="2566724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41</a:t>
            </a:fld>
            <a:endParaRPr lang="en-GB"/>
          </a:p>
        </p:txBody>
      </p:sp>
    </p:spTree>
    <p:extLst>
      <p:ext uri="{BB962C8B-B14F-4D97-AF65-F5344CB8AC3E}">
        <p14:creationId xmlns:p14="http://schemas.microsoft.com/office/powerpoint/2010/main" val="2566724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42</a:t>
            </a:fld>
            <a:endParaRPr lang="en-GB"/>
          </a:p>
        </p:txBody>
      </p:sp>
    </p:spTree>
    <p:extLst>
      <p:ext uri="{BB962C8B-B14F-4D97-AF65-F5344CB8AC3E}">
        <p14:creationId xmlns:p14="http://schemas.microsoft.com/office/powerpoint/2010/main" val="2566724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43</a:t>
            </a:fld>
            <a:endParaRPr lang="en-GB"/>
          </a:p>
        </p:txBody>
      </p:sp>
    </p:spTree>
    <p:extLst>
      <p:ext uri="{BB962C8B-B14F-4D97-AF65-F5344CB8AC3E}">
        <p14:creationId xmlns:p14="http://schemas.microsoft.com/office/powerpoint/2010/main" val="2566724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Reveal the pegs to check. </a:t>
            </a:r>
          </a:p>
          <a:p>
            <a:pPr lvl="0"/>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44</a:t>
            </a:fld>
            <a:endParaRPr lang="en-GB"/>
          </a:p>
        </p:txBody>
      </p:sp>
    </p:spTree>
    <p:extLst>
      <p:ext uri="{BB962C8B-B14F-4D97-AF65-F5344CB8AC3E}">
        <p14:creationId xmlns:p14="http://schemas.microsoft.com/office/powerpoint/2010/main" val="2566724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Y1 children </a:t>
            </a:r>
            <a:r>
              <a:rPr kumimoji="0" lang="en-GB" sz="1200" b="1" i="0" u="none" strike="noStrike" kern="1200" cap="none" spc="0" normalizeH="0" baseline="0" noProof="0" dirty="0">
                <a:ln>
                  <a:noFill/>
                </a:ln>
                <a:solidFill>
                  <a:prstClr val="black"/>
                </a:solidFill>
                <a:effectLst/>
                <a:uLnTx/>
                <a:uFillTx/>
                <a:latin typeface="+mn-lt"/>
                <a:ea typeface="+mn-ea"/>
                <a:cs typeface="+mn-cs"/>
              </a:rPr>
              <a:t>can now go on to do differentiated GROUP ACTIVITIES. You can find Hamilton’s group activities in this unit’s TEACHING AND GROUP ACTIVITIES download.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WT/ARE/GD: </a:t>
            </a:r>
            <a:r>
              <a:rPr lang="en-US" sz="1200" kern="1200" dirty="0">
                <a:solidFill>
                  <a:schemeClr val="tx1"/>
                </a:solidFill>
                <a:effectLst/>
                <a:latin typeface="+mn-lt"/>
                <a:ea typeface="+mn-ea"/>
                <a:cs typeface="+mn-cs"/>
              </a:rPr>
              <a:t>Make snakes of 8 and 9 cubes in 2 </a:t>
            </a:r>
            <a:r>
              <a:rPr lang="en-US" sz="1200" kern="1200" dirty="0" err="1">
                <a:solidFill>
                  <a:schemeClr val="tx1"/>
                </a:solidFill>
                <a:effectLst/>
                <a:latin typeface="+mn-lt"/>
                <a:ea typeface="+mn-ea"/>
                <a:cs typeface="+mn-cs"/>
              </a:rPr>
              <a:t>colours</a:t>
            </a:r>
            <a:r>
              <a:rPr lang="en-US" sz="1200" kern="1200" dirty="0">
                <a:solidFill>
                  <a:schemeClr val="tx1"/>
                </a:solidFill>
                <a:effectLst/>
                <a:latin typeface="+mn-lt"/>
                <a:ea typeface="+mn-ea"/>
                <a:cs typeface="+mn-cs"/>
              </a:rPr>
              <a:t> and record as a subtraction.</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45</a:t>
            </a:fld>
            <a:endParaRPr lang="en-GB"/>
          </a:p>
        </p:txBody>
      </p:sp>
    </p:spTree>
    <p:extLst>
      <p:ext uri="{BB962C8B-B14F-4D97-AF65-F5344CB8AC3E}">
        <p14:creationId xmlns:p14="http://schemas.microsoft.com/office/powerpoint/2010/main" val="2566724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and the next slide are suitable for most Y1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Differentiated PRACTICE WORKSHEETS are available on Hamilton’s website in this unit’s PROCEDURAL FLUENCY 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  </a:t>
            </a:r>
            <a:r>
              <a:rPr lang="en-GB" sz="1200" kern="1200" dirty="0">
                <a:solidFill>
                  <a:schemeClr val="tx1"/>
                </a:solidFill>
                <a:effectLst/>
                <a:latin typeface="+mn-lt"/>
                <a:ea typeface="+mn-ea"/>
                <a:cs typeface="+mn-cs"/>
              </a:rPr>
              <a:t>Relate adding and subtracting: use addition facts to create subtraction number sentences.  </a:t>
            </a:r>
            <a:r>
              <a:rPr kumimoji="0" lang="en-GB" sz="1200" b="0" i="0" u="none" strike="noStrike" kern="1200" cap="none" spc="0" normalizeH="0" baseline="0" noProof="0" dirty="0">
                <a:ln>
                  <a:noFill/>
                </a:ln>
                <a:solidFill>
                  <a:prstClr val="black"/>
                </a:solidFill>
                <a:effectLst/>
                <a:uLnTx/>
                <a:uFillTx/>
                <a:latin typeface="+mn-lt"/>
                <a:ea typeface="+mn-ea"/>
                <a:cs typeface="+mn-cs"/>
              </a:rPr>
              <a:t>Sheet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ARE/GD:  </a:t>
            </a:r>
            <a:r>
              <a:rPr lang="en-GB" sz="1200" kern="1200" dirty="0">
                <a:solidFill>
                  <a:schemeClr val="tx1"/>
                </a:solidFill>
                <a:effectLst/>
                <a:latin typeface="+mn-lt"/>
                <a:ea typeface="+mn-ea"/>
                <a:cs typeface="+mn-cs"/>
              </a:rPr>
              <a:t>Relate adding and subtracting: use addition facts to create subtraction number sentences.  </a:t>
            </a:r>
            <a:r>
              <a:rPr kumimoji="0" lang="en-GB" sz="1200" b="0" i="0" u="none" strike="noStrike" kern="1200" cap="none" spc="0" normalizeH="0" baseline="0" noProof="0" dirty="0">
                <a:ln>
                  <a:noFill/>
                </a:ln>
                <a:solidFill>
                  <a:prstClr val="black"/>
                </a:solidFill>
                <a:effectLst/>
                <a:uLnTx/>
                <a:uFillTx/>
                <a:latin typeface="+mn-lt"/>
                <a:ea typeface="+mn-ea"/>
                <a:cs typeface="+mn-cs"/>
              </a:rPr>
              <a:t>Sheet 2 and 3</a:t>
            </a:r>
          </a:p>
        </p:txBody>
      </p:sp>
      <p:sp>
        <p:nvSpPr>
          <p:cNvPr id="4" name="Slide Number Placeholder 3"/>
          <p:cNvSpPr>
            <a:spLocks noGrp="1"/>
          </p:cNvSpPr>
          <p:nvPr>
            <p:ph type="sldNum" sz="quarter" idx="10"/>
          </p:nvPr>
        </p:nvSpPr>
        <p:spPr/>
        <p:txBody>
          <a:bodyPr/>
          <a:lstStyle/>
          <a:p>
            <a:fld id="{33873E03-7F6C-40B1-9C82-92C8804404E5}" type="slidenum">
              <a:rPr lang="en-GB" smtClean="0"/>
              <a:t>46</a:t>
            </a:fld>
            <a:endParaRPr lang="en-GB"/>
          </a:p>
        </p:txBody>
      </p:sp>
    </p:spTree>
    <p:extLst>
      <p:ext uri="{BB962C8B-B14F-4D97-AF65-F5344CB8AC3E}">
        <p14:creationId xmlns:p14="http://schemas.microsoft.com/office/powerpoint/2010/main" val="30000179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and the previous slide are suitable for most Y1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Differentiated PRACTICE WORKSHEETS are available on Hamilton’s website in this unit’s PROCEDURAL FLUENCY 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  </a:t>
            </a:r>
            <a:r>
              <a:rPr lang="en-GB" sz="1200" kern="1200" dirty="0">
                <a:solidFill>
                  <a:schemeClr val="tx1"/>
                </a:solidFill>
                <a:effectLst/>
                <a:latin typeface="+mn-lt"/>
                <a:ea typeface="+mn-ea"/>
                <a:cs typeface="+mn-cs"/>
              </a:rPr>
              <a:t>Relate adding and subtracting: use addition facts to create subtraction number sentences.  </a:t>
            </a:r>
            <a:r>
              <a:rPr kumimoji="0" lang="en-GB" sz="1200" b="0" i="0" u="none" strike="noStrike" kern="1200" cap="none" spc="0" normalizeH="0" baseline="0" noProof="0" dirty="0">
                <a:ln>
                  <a:noFill/>
                </a:ln>
                <a:solidFill>
                  <a:prstClr val="black"/>
                </a:solidFill>
                <a:effectLst/>
                <a:uLnTx/>
                <a:uFillTx/>
                <a:latin typeface="+mn-lt"/>
                <a:ea typeface="+mn-ea"/>
                <a:cs typeface="+mn-cs"/>
              </a:rPr>
              <a:t>Sheet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ARE/GD:  </a:t>
            </a:r>
            <a:r>
              <a:rPr lang="en-GB" sz="1200" kern="1200" dirty="0">
                <a:solidFill>
                  <a:schemeClr val="tx1"/>
                </a:solidFill>
                <a:effectLst/>
                <a:latin typeface="+mn-lt"/>
                <a:ea typeface="+mn-ea"/>
                <a:cs typeface="+mn-cs"/>
              </a:rPr>
              <a:t>Relate adding and subtracting: use addition facts to create subtraction number sentences.  </a:t>
            </a:r>
            <a:r>
              <a:rPr kumimoji="0" lang="en-GB" sz="1200" b="0" i="0" u="none" strike="noStrike" kern="1200" cap="none" spc="0" normalizeH="0" baseline="0" noProof="0" dirty="0">
                <a:ln>
                  <a:noFill/>
                </a:ln>
                <a:solidFill>
                  <a:prstClr val="black"/>
                </a:solidFill>
                <a:effectLst/>
                <a:uLnTx/>
                <a:uFillTx/>
                <a:latin typeface="+mn-lt"/>
                <a:ea typeface="+mn-ea"/>
                <a:cs typeface="+mn-cs"/>
              </a:rPr>
              <a:t>Sheet 2 and 3</a:t>
            </a:r>
          </a:p>
        </p:txBody>
      </p:sp>
      <p:sp>
        <p:nvSpPr>
          <p:cNvPr id="4" name="Slide Number Placeholder 3"/>
          <p:cNvSpPr>
            <a:spLocks noGrp="1"/>
          </p:cNvSpPr>
          <p:nvPr>
            <p:ph type="sldNum" sz="quarter" idx="10"/>
          </p:nvPr>
        </p:nvSpPr>
        <p:spPr/>
        <p:txBody>
          <a:bodyPr/>
          <a:lstStyle/>
          <a:p>
            <a:fld id="{33873E03-7F6C-40B1-9C82-92C8804404E5}" type="slidenum">
              <a:rPr lang="en-GB" smtClean="0"/>
              <a:t>47</a:t>
            </a:fld>
            <a:endParaRPr lang="en-GB"/>
          </a:p>
        </p:txBody>
      </p:sp>
    </p:spTree>
    <p:extLst>
      <p:ext uri="{BB962C8B-B14F-4D97-AF65-F5344CB8AC3E}">
        <p14:creationId xmlns:p14="http://schemas.microsoft.com/office/powerpoint/2010/main" val="9358963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Further teaching with Y2</a:t>
            </a:r>
            <a:endParaRPr lang="en-GB" sz="1200" kern="1200" dirty="0">
              <a:solidFill>
                <a:schemeClr val="tx1"/>
              </a:solidFill>
              <a:effectLst/>
              <a:latin typeface="+mn-lt"/>
              <a:ea typeface="+mn-ea"/>
              <a:cs typeface="+mn-cs"/>
            </a:endParaRPr>
          </a:p>
          <a:p>
            <a:pPr lvl="0"/>
            <a:r>
              <a:rPr lang="en-GB" sz="1200" i="0" kern="1200" dirty="0">
                <a:solidFill>
                  <a:schemeClr val="tx1"/>
                </a:solidFill>
                <a:effectLst/>
                <a:latin typeface="+mn-lt"/>
                <a:ea typeface="+mn-ea"/>
                <a:cs typeface="+mn-cs"/>
              </a:rPr>
              <a:t>Explain that you are trying to land on a multiple of 10 to help add the single-digit number. </a:t>
            </a:r>
          </a:p>
          <a:p>
            <a:pPr lvl="0"/>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48</a:t>
            </a:fld>
            <a:endParaRPr lang="en-GB"/>
          </a:p>
        </p:txBody>
      </p:sp>
    </p:spTree>
    <p:extLst>
      <p:ext uri="{BB962C8B-B14F-4D97-AF65-F5344CB8AC3E}">
        <p14:creationId xmlns:p14="http://schemas.microsoft.com/office/powerpoint/2010/main" val="33974325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49</a:t>
            </a:fld>
            <a:endParaRPr lang="en-GB"/>
          </a:p>
        </p:txBody>
      </p:sp>
    </p:spTree>
    <p:extLst>
      <p:ext uri="{BB962C8B-B14F-4D97-AF65-F5344CB8AC3E}">
        <p14:creationId xmlns:p14="http://schemas.microsoft.com/office/powerpoint/2010/main" val="3397432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To use this activity, drag this slide to the start of Day </a:t>
            </a:r>
            <a:r>
              <a:rPr lang="en-GB" sz="1200" b="1" i="0" u="none" strike="noStrike" kern="1200" baseline="0" dirty="0">
                <a:solidFill>
                  <a:schemeClr val="tx1"/>
                </a:solidFill>
                <a:latin typeface="+mn-lt"/>
                <a:ea typeface="+mn-ea"/>
                <a:cs typeface="+mn-cs"/>
              </a:rPr>
              <a:t>3 </a:t>
            </a:r>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Show 10 pegs (5 in each colour) on a hanger. Practise the pairs that make 10 by hiding pegs with a cloth. Children use their fingers to help find the missing number. Turn the hanger around to show the reverse for each pair, e.g. 7 + 3, 3 + 7. Repeat with other pairs to 10. </a:t>
            </a:r>
          </a:p>
          <a:p>
            <a:endParaRPr lang="en-GB" dirty="0">
              <a:solidFill>
                <a:srgbClr val="253746"/>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5</a:t>
            </a:fld>
            <a:endParaRPr lang="en-GB"/>
          </a:p>
        </p:txBody>
      </p:sp>
    </p:spTree>
    <p:extLst>
      <p:ext uri="{BB962C8B-B14F-4D97-AF65-F5344CB8AC3E}">
        <p14:creationId xmlns:p14="http://schemas.microsoft.com/office/powerpoint/2010/main" val="10316965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50</a:t>
            </a:fld>
            <a:endParaRPr lang="en-GB"/>
          </a:p>
        </p:txBody>
      </p:sp>
    </p:spTree>
    <p:extLst>
      <p:ext uri="{BB962C8B-B14F-4D97-AF65-F5344CB8AC3E}">
        <p14:creationId xmlns:p14="http://schemas.microsoft.com/office/powerpoint/2010/main" val="33974325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51</a:t>
            </a:fld>
            <a:endParaRPr lang="en-GB"/>
          </a:p>
        </p:txBody>
      </p:sp>
    </p:spTree>
    <p:extLst>
      <p:ext uri="{BB962C8B-B14F-4D97-AF65-F5344CB8AC3E}">
        <p14:creationId xmlns:p14="http://schemas.microsoft.com/office/powerpoint/2010/main" val="33974325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52</a:t>
            </a:fld>
            <a:endParaRPr lang="en-GB"/>
          </a:p>
        </p:txBody>
      </p:sp>
    </p:spTree>
    <p:extLst>
      <p:ext uri="{BB962C8B-B14F-4D97-AF65-F5344CB8AC3E}">
        <p14:creationId xmlns:p14="http://schemas.microsoft.com/office/powerpoint/2010/main" val="33974325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53</a:t>
            </a:fld>
            <a:endParaRPr lang="en-GB"/>
          </a:p>
        </p:txBody>
      </p:sp>
    </p:spTree>
    <p:extLst>
      <p:ext uri="{BB962C8B-B14F-4D97-AF65-F5344CB8AC3E}">
        <p14:creationId xmlns:p14="http://schemas.microsoft.com/office/powerpoint/2010/main" val="33974325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Y2</a:t>
            </a:r>
            <a:r>
              <a:rPr lang="en-GB" sz="1200" b="1" kern="1200" baseline="0" dirty="0">
                <a:solidFill>
                  <a:schemeClr val="tx1"/>
                </a:solidFill>
                <a:effectLst/>
                <a:latin typeface="+mn-lt"/>
                <a:ea typeface="+mn-ea"/>
                <a:cs typeface="+mn-cs"/>
              </a:rPr>
              <a:t> c</a:t>
            </a:r>
            <a:r>
              <a:rPr lang="en-GB" sz="1200" b="1" kern="1200" dirty="0">
                <a:solidFill>
                  <a:schemeClr val="tx1"/>
                </a:solidFill>
                <a:effectLst/>
                <a:latin typeface="+mn-lt"/>
                <a:ea typeface="+mn-ea"/>
                <a:cs typeface="+mn-cs"/>
              </a:rPr>
              <a:t>hildren </a:t>
            </a:r>
            <a:r>
              <a:rPr kumimoji="0" lang="en-GB" sz="1200" b="1" i="0" u="none" strike="noStrike" kern="1200" cap="none" spc="0" normalizeH="0" baseline="0" noProof="0" dirty="0">
                <a:ln>
                  <a:noFill/>
                </a:ln>
                <a:solidFill>
                  <a:prstClr val="black"/>
                </a:solidFill>
                <a:effectLst/>
                <a:uLnTx/>
                <a:uFillTx/>
                <a:latin typeface="+mn-lt"/>
                <a:ea typeface="+mn-ea"/>
                <a:cs typeface="+mn-cs"/>
              </a:rPr>
              <a:t>can now go on to do differentiated GROUP ACTIVITIES. You can find Hamilton’s group activities in this unit’s TEACHING AND GROUP ACTIVITIES download.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 </a:t>
            </a:r>
            <a:r>
              <a:rPr lang="en-US" sz="1200" kern="1200" dirty="0">
                <a:solidFill>
                  <a:schemeClr val="tx1"/>
                </a:solidFill>
                <a:effectLst/>
                <a:latin typeface="+mn-lt"/>
                <a:ea typeface="+mn-ea"/>
                <a:cs typeface="+mn-cs"/>
              </a:rPr>
              <a:t>Children develop understanding of bridging 10 when adding a 1-digit number to a 2-digit number using beaded lines or landmarked lines.</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ARE/GD: </a:t>
            </a:r>
            <a:r>
              <a:rPr lang="en-US" sz="1200" kern="1200" dirty="0">
                <a:solidFill>
                  <a:schemeClr val="tx1"/>
                </a:solidFill>
                <a:effectLst/>
                <a:latin typeface="+mn-lt"/>
                <a:ea typeface="+mn-ea"/>
                <a:cs typeface="+mn-cs"/>
              </a:rPr>
              <a:t>Children develop understanding of bridging 10 when adding a 1-digit number to a 2-digit number using beaded lines or landmarked lines.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54</a:t>
            </a:fld>
            <a:endParaRPr lang="en-GB"/>
          </a:p>
        </p:txBody>
      </p:sp>
    </p:spTree>
    <p:extLst>
      <p:ext uri="{BB962C8B-B14F-4D97-AF65-F5344CB8AC3E}">
        <p14:creationId xmlns:p14="http://schemas.microsoft.com/office/powerpoint/2010/main" val="33974325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Y2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Differentiated PRACTICE WORKSHEETS are available on Hamilton’s website in this unit’s PROCEDURAL FLUENCY 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WT/ARE/GD:  </a:t>
            </a:r>
            <a:r>
              <a:rPr lang="en-GB" sz="1200" kern="1200" dirty="0">
                <a:solidFill>
                  <a:schemeClr val="tx1"/>
                </a:solidFill>
                <a:effectLst/>
                <a:latin typeface="+mn-lt"/>
                <a:ea typeface="+mn-ea"/>
                <a:cs typeface="+mn-cs"/>
              </a:rPr>
              <a:t>Train Journey: adding single digit numbers to keep a running total of the number of passengers on a train.  </a:t>
            </a:r>
            <a:r>
              <a:rPr kumimoji="0" lang="en-GB" sz="1200" b="0" i="0" u="none" strike="noStrike" kern="1200" cap="none" spc="0" normalizeH="0" baseline="0" noProof="0" dirty="0">
                <a:ln>
                  <a:noFill/>
                </a:ln>
                <a:solidFill>
                  <a:prstClr val="black"/>
                </a:solidFill>
                <a:effectLst/>
                <a:uLnTx/>
                <a:uFillTx/>
                <a:latin typeface="+mn-lt"/>
                <a:ea typeface="+mn-ea"/>
                <a:cs typeface="+mn-cs"/>
              </a:rPr>
              <a:t>Sheet 4</a:t>
            </a:r>
          </a:p>
          <a:p>
            <a:pPr lvl="0"/>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55</a:t>
            </a:fld>
            <a:endParaRPr lang="en-GB"/>
          </a:p>
        </p:txBody>
      </p:sp>
    </p:spTree>
    <p:extLst>
      <p:ext uri="{BB962C8B-B14F-4D97-AF65-F5344CB8AC3E}">
        <p14:creationId xmlns:p14="http://schemas.microsoft.com/office/powerpoint/2010/main" val="30453998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Y2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Differentiated PRACTICE WORKSHEETS are available on Hamilton’s website in this unit’s PROCEDURAL FLUENCY 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WT/ARE/GD:  </a:t>
            </a:r>
            <a:r>
              <a:rPr lang="en-GB" sz="1200" kern="1200" dirty="0">
                <a:solidFill>
                  <a:schemeClr val="tx1"/>
                </a:solidFill>
                <a:effectLst/>
                <a:latin typeface="+mn-lt"/>
                <a:ea typeface="+mn-ea"/>
                <a:cs typeface="+mn-cs"/>
              </a:rPr>
              <a:t>Train Journey: adding single digit numbers to keep a running total of the number of passengers on a train.  </a:t>
            </a:r>
            <a:r>
              <a:rPr kumimoji="0" lang="en-GB" sz="1200" b="0" i="0" u="none" strike="noStrike" kern="1200" cap="none" spc="0" normalizeH="0" baseline="0" noProof="0" dirty="0">
                <a:ln>
                  <a:noFill/>
                </a:ln>
                <a:solidFill>
                  <a:prstClr val="black"/>
                </a:solidFill>
                <a:effectLst/>
                <a:uLnTx/>
                <a:uFillTx/>
                <a:latin typeface="+mn-lt"/>
                <a:ea typeface="+mn-ea"/>
                <a:cs typeface="+mn-cs"/>
              </a:rPr>
              <a:t>Sheet 4</a:t>
            </a:r>
          </a:p>
          <a:p>
            <a:pPr lvl="0"/>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56</a:t>
            </a:fld>
            <a:endParaRPr lang="en-GB"/>
          </a:p>
        </p:txBody>
      </p:sp>
    </p:spTree>
    <p:extLst>
      <p:ext uri="{BB962C8B-B14F-4D97-AF65-F5344CB8AC3E}">
        <p14:creationId xmlns:p14="http://schemas.microsoft.com/office/powerpoint/2010/main" val="37162468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solidFill>
                <a:srgbClr val="253746"/>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57</a:t>
            </a:fld>
            <a:endParaRPr lang="en-GB"/>
          </a:p>
        </p:txBody>
      </p:sp>
    </p:spTree>
    <p:extLst>
      <p:ext uri="{BB962C8B-B14F-4D97-AF65-F5344CB8AC3E}">
        <p14:creationId xmlns:p14="http://schemas.microsoft.com/office/powerpoint/2010/main" val="30398712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Teaching with Y1 and Y2</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Encourage children to use their knowledge of number facts (i.e. they know that 0 + 3 = 3, so 10 + 3 = 13) and to start at 10 and count on if they don’t just ‘know’ the answer, rather than counting all 10 again and then 3 more.  </a:t>
            </a:r>
          </a:p>
          <a:p>
            <a:r>
              <a:rPr lang="en-GB" sz="1200" b="1"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58</a:t>
            </a:fld>
            <a:endParaRPr lang="en-GB"/>
          </a:p>
        </p:txBody>
      </p:sp>
    </p:spTree>
    <p:extLst>
      <p:ext uri="{BB962C8B-B14F-4D97-AF65-F5344CB8AC3E}">
        <p14:creationId xmlns:p14="http://schemas.microsoft.com/office/powerpoint/2010/main" val="1874744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59</a:t>
            </a:fld>
            <a:endParaRPr lang="en-GB"/>
          </a:p>
        </p:txBody>
      </p:sp>
    </p:spTree>
    <p:extLst>
      <p:ext uri="{BB962C8B-B14F-4D97-AF65-F5344CB8AC3E}">
        <p14:creationId xmlns:p14="http://schemas.microsoft.com/office/powerpoint/2010/main" val="187474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To use this activity, drag this slide to the start of Day </a:t>
            </a:r>
            <a:r>
              <a:rPr lang="en-GB" sz="1200" b="1" i="0" u="none" strike="noStrike" kern="1200" baseline="0" dirty="0">
                <a:solidFill>
                  <a:schemeClr val="tx1"/>
                </a:solidFill>
                <a:latin typeface="+mn-lt"/>
                <a:ea typeface="+mn-ea"/>
                <a:cs typeface="+mn-cs"/>
              </a:rPr>
              <a:t>4 </a:t>
            </a:r>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Children put their hands behind their backs. Show 3 fingers</a:t>
            </a:r>
            <a:r>
              <a:rPr lang="en-GB" sz="1200" b="0" i="1" u="none" strike="noStrike" kern="1200" baseline="0" dirty="0">
                <a:solidFill>
                  <a:schemeClr val="tx1"/>
                </a:solidFill>
                <a:latin typeface="+mn-lt"/>
                <a:ea typeface="+mn-ea"/>
                <a:cs typeface="+mn-cs"/>
              </a:rPr>
              <a:t>. How many more to make 10? </a:t>
            </a:r>
            <a:r>
              <a:rPr lang="en-GB" sz="1200" b="0" i="0" u="none" strike="noStrike" kern="1200" baseline="0" dirty="0">
                <a:solidFill>
                  <a:schemeClr val="tx1"/>
                </a:solidFill>
                <a:latin typeface="+mn-lt"/>
                <a:ea typeface="+mn-ea"/>
                <a:cs typeface="+mn-cs"/>
              </a:rPr>
              <a:t>Children bring hands from behind their backs and show 7. Repeat with other pairs to 10 in random order, trying to keep the pace brisk. </a:t>
            </a:r>
          </a:p>
          <a:p>
            <a:endParaRPr lang="en-GB" dirty="0">
              <a:solidFill>
                <a:srgbClr val="253746"/>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6</a:t>
            </a:fld>
            <a:endParaRPr lang="en-GB"/>
          </a:p>
        </p:txBody>
      </p:sp>
    </p:spTree>
    <p:extLst>
      <p:ext uri="{BB962C8B-B14F-4D97-AF65-F5344CB8AC3E}">
        <p14:creationId xmlns:p14="http://schemas.microsoft.com/office/powerpoint/2010/main" val="10316965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i="0" kern="1200" dirty="0">
                <a:solidFill>
                  <a:schemeClr val="tx1"/>
                </a:solidFill>
                <a:effectLst/>
                <a:latin typeface="+mn-lt"/>
                <a:ea typeface="+mn-ea"/>
                <a:cs typeface="+mn-cs"/>
              </a:rPr>
              <a:t>Emphasise that you get the same answer when we move them around, but this is a more efficient order to add them. We found the pair to 10. </a:t>
            </a:r>
          </a:p>
          <a:p>
            <a:endParaRPr lang="en-GB"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Y1 children </a:t>
            </a:r>
            <a:r>
              <a:rPr kumimoji="0" lang="en-GB" sz="1200" b="1" i="0" u="none" strike="noStrike" kern="1200" cap="none" spc="0" normalizeH="0" baseline="0" noProof="0" dirty="0">
                <a:ln>
                  <a:noFill/>
                </a:ln>
                <a:solidFill>
                  <a:prstClr val="black"/>
                </a:solidFill>
                <a:effectLst/>
                <a:uLnTx/>
                <a:uFillTx/>
                <a:latin typeface="+mn-lt"/>
                <a:ea typeface="+mn-ea"/>
                <a:cs typeface="+mn-cs"/>
              </a:rPr>
              <a:t>can now go on to do differentiated GROUP ACTIVITIES. You can find Hamilton’s group activities in this unit’s TEACHING AND GROUP ACTIVITIES download.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WT/ARE/GD: </a:t>
            </a:r>
            <a:r>
              <a:rPr lang="en-US" sz="1200" kern="1200" dirty="0">
                <a:solidFill>
                  <a:schemeClr val="tx1"/>
                </a:solidFill>
                <a:effectLst/>
                <a:latin typeface="+mn-lt"/>
                <a:ea typeface="+mn-ea"/>
                <a:cs typeface="+mn-cs"/>
              </a:rPr>
              <a:t>Play a game of skittles, adding 3 numbers to find the total.</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60</a:t>
            </a:fld>
            <a:endParaRPr lang="en-GB"/>
          </a:p>
        </p:txBody>
      </p:sp>
    </p:spTree>
    <p:extLst>
      <p:ext uri="{BB962C8B-B14F-4D97-AF65-F5344CB8AC3E}">
        <p14:creationId xmlns:p14="http://schemas.microsoft.com/office/powerpoint/2010/main" val="1874744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Y1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Differentiated PRACTICE WORKSHEETS are available on Hamilton’s website in this unit’s PROCEDURAL FLUENCY 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WT/ARE:   </a:t>
            </a:r>
            <a:r>
              <a:rPr lang="en-GB" sz="1200" kern="1200" dirty="0">
                <a:solidFill>
                  <a:schemeClr val="tx1"/>
                </a:solidFill>
                <a:effectLst/>
                <a:latin typeface="+mn-lt"/>
                <a:ea typeface="+mn-ea"/>
                <a:cs typeface="+mn-cs"/>
              </a:rPr>
              <a:t>Add 3 numbers, spotting pairs to 10, using beaded lines for support.  </a:t>
            </a:r>
            <a:r>
              <a:rPr kumimoji="0" lang="en-GB" sz="1200" b="0" i="0" u="none" strike="noStrike" kern="1200" cap="none" spc="0" normalizeH="0" baseline="0" noProof="0" dirty="0">
                <a:ln>
                  <a:noFill/>
                </a:ln>
                <a:solidFill>
                  <a:prstClr val="black"/>
                </a:solidFill>
                <a:effectLst/>
                <a:uLnTx/>
                <a:uFillTx/>
                <a:latin typeface="+mn-lt"/>
                <a:ea typeface="+mn-ea"/>
                <a:cs typeface="+mn-cs"/>
              </a:rPr>
              <a:t>Sheet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GD:  </a:t>
            </a:r>
            <a:r>
              <a:rPr lang="en-GB" sz="1200" kern="1200" dirty="0">
                <a:solidFill>
                  <a:schemeClr val="tx1"/>
                </a:solidFill>
                <a:effectLst/>
                <a:latin typeface="+mn-lt"/>
                <a:ea typeface="+mn-ea"/>
                <a:cs typeface="+mn-cs"/>
              </a:rPr>
              <a:t>Add 3 numbers, reordering to add efficiently.  </a:t>
            </a:r>
            <a:r>
              <a:rPr kumimoji="0" lang="en-GB" sz="1200" b="0" i="0" u="none" strike="noStrike" kern="1200" cap="none" spc="0" normalizeH="0" baseline="0" noProof="0" dirty="0">
                <a:ln>
                  <a:noFill/>
                </a:ln>
                <a:solidFill>
                  <a:prstClr val="black"/>
                </a:solidFill>
                <a:effectLst/>
                <a:uLnTx/>
                <a:uFillTx/>
                <a:latin typeface="+mn-lt"/>
                <a:ea typeface="+mn-ea"/>
                <a:cs typeface="+mn-cs"/>
              </a:rPr>
              <a:t>Sheet 2</a:t>
            </a:r>
          </a:p>
        </p:txBody>
      </p:sp>
      <p:sp>
        <p:nvSpPr>
          <p:cNvPr id="4" name="Slide Number Placeholder 3"/>
          <p:cNvSpPr>
            <a:spLocks noGrp="1"/>
          </p:cNvSpPr>
          <p:nvPr>
            <p:ph type="sldNum" sz="quarter" idx="10"/>
          </p:nvPr>
        </p:nvSpPr>
        <p:spPr/>
        <p:txBody>
          <a:bodyPr/>
          <a:lstStyle/>
          <a:p>
            <a:fld id="{33873E03-7F6C-40B1-9C82-92C8804404E5}" type="slidenum">
              <a:rPr lang="en-GB" smtClean="0"/>
              <a:t>61</a:t>
            </a:fld>
            <a:endParaRPr lang="en-GB"/>
          </a:p>
        </p:txBody>
      </p:sp>
    </p:spTree>
    <p:extLst>
      <p:ext uri="{BB962C8B-B14F-4D97-AF65-F5344CB8AC3E}">
        <p14:creationId xmlns:p14="http://schemas.microsoft.com/office/powerpoint/2010/main" val="24329124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kumimoji="0" lang="en-GB" sz="1200" b="1" i="0" u="none" strike="noStrike" kern="1200" cap="none" spc="0" normalizeH="0" baseline="0" noProof="0" dirty="0">
                <a:ln>
                  <a:noFill/>
                </a:ln>
                <a:solidFill>
                  <a:prstClr val="black"/>
                </a:solidFill>
                <a:effectLst/>
                <a:uLnTx/>
                <a:uFillTx/>
                <a:latin typeface="+mn-lt"/>
                <a:ea typeface="+mn-ea"/>
                <a:cs typeface="+mn-cs"/>
              </a:rPr>
              <a:t>Further teaching for Y2</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Count back 2 in one step (to 30) and then 4 in one step (to 26) on the grid. </a:t>
            </a:r>
          </a:p>
          <a:p>
            <a:endParaRPr kumimoji="0" lang="en-GB" sz="1200" b="1" i="0" u="none" strike="noStrike" kern="1200" cap="none" spc="0" normalizeH="0" baseline="0" noProof="0" dirty="0">
              <a:ln>
                <a:noFill/>
              </a:ln>
              <a:solidFill>
                <a:prstClr val="black"/>
              </a:solidFill>
              <a:effectLst/>
              <a:uLnTx/>
              <a:uFillTx/>
              <a:latin typeface="+mn-lt"/>
              <a:ea typeface="+mn-ea"/>
              <a:cs typeface="+mn-cs"/>
            </a:endParaRPr>
          </a:p>
          <a:p>
            <a:pPr lvl="0"/>
            <a:r>
              <a:rPr lang="en-GB" sz="1200" kern="1200" dirty="0">
                <a:solidFill>
                  <a:schemeClr val="tx1"/>
                </a:solidFill>
                <a:effectLst/>
                <a:latin typeface="+mn-lt"/>
                <a:ea typeface="+mn-ea"/>
                <a:cs typeface="+mn-cs"/>
              </a:rPr>
              <a:t>Also show on the 100 bead bar. </a:t>
            </a:r>
          </a:p>
        </p:txBody>
      </p:sp>
      <p:sp>
        <p:nvSpPr>
          <p:cNvPr id="4" name="Slide Number Placeholder 3"/>
          <p:cNvSpPr>
            <a:spLocks noGrp="1"/>
          </p:cNvSpPr>
          <p:nvPr>
            <p:ph type="sldNum" sz="quarter" idx="10"/>
          </p:nvPr>
        </p:nvSpPr>
        <p:spPr/>
        <p:txBody>
          <a:bodyPr/>
          <a:lstStyle/>
          <a:p>
            <a:fld id="{33873E03-7F6C-40B1-9C82-92C8804404E5}" type="slidenum">
              <a:rPr lang="en-GB" smtClean="0"/>
              <a:t>62</a:t>
            </a:fld>
            <a:endParaRPr lang="en-GB"/>
          </a:p>
        </p:txBody>
      </p:sp>
    </p:spTree>
    <p:extLst>
      <p:ext uri="{BB962C8B-B14F-4D97-AF65-F5344CB8AC3E}">
        <p14:creationId xmlns:p14="http://schemas.microsoft.com/office/powerpoint/2010/main" val="11220115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kumimoji="0" lang="en-GB" sz="1200" b="0" i="0" u="none" strike="noStrike" kern="1200" cap="none" spc="0" normalizeH="0" baseline="0" noProof="0" dirty="0">
                <a:ln>
                  <a:noFill/>
                </a:ln>
                <a:solidFill>
                  <a:prstClr val="black"/>
                </a:solidFill>
                <a:effectLst/>
                <a:uLnTx/>
                <a:uFillTx/>
                <a:latin typeface="+mn-lt"/>
                <a:ea typeface="+mn-ea"/>
                <a:cs typeface="+mn-cs"/>
              </a:rPr>
              <a:t>Count back 5 in one step (to 30) and then 2 in one step (to 26) on the grid. </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Also show on the 100 bead bar. </a:t>
            </a:r>
          </a:p>
        </p:txBody>
      </p:sp>
      <p:sp>
        <p:nvSpPr>
          <p:cNvPr id="4" name="Slide Number Placeholder 3"/>
          <p:cNvSpPr>
            <a:spLocks noGrp="1"/>
          </p:cNvSpPr>
          <p:nvPr>
            <p:ph type="sldNum" sz="quarter" idx="10"/>
          </p:nvPr>
        </p:nvSpPr>
        <p:spPr/>
        <p:txBody>
          <a:bodyPr/>
          <a:lstStyle/>
          <a:p>
            <a:fld id="{33873E03-7F6C-40B1-9C82-92C8804404E5}" type="slidenum">
              <a:rPr lang="en-GB" smtClean="0"/>
              <a:t>63</a:t>
            </a:fld>
            <a:endParaRPr lang="en-GB"/>
          </a:p>
        </p:txBody>
      </p:sp>
    </p:spTree>
    <p:extLst>
      <p:ext uri="{BB962C8B-B14F-4D97-AF65-F5344CB8AC3E}">
        <p14:creationId xmlns:p14="http://schemas.microsoft.com/office/powerpoint/2010/main" val="11220115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Y2 children </a:t>
            </a:r>
            <a:r>
              <a:rPr kumimoji="0" lang="en-GB" sz="1200" b="1" i="0" u="none" strike="noStrike" kern="1200" cap="none" spc="0" normalizeH="0" baseline="0" noProof="0" dirty="0">
                <a:ln>
                  <a:noFill/>
                </a:ln>
                <a:solidFill>
                  <a:prstClr val="black"/>
                </a:solidFill>
                <a:effectLst/>
                <a:uLnTx/>
                <a:uFillTx/>
                <a:latin typeface="+mn-lt"/>
                <a:ea typeface="+mn-ea"/>
                <a:cs typeface="+mn-cs"/>
              </a:rPr>
              <a:t>can now go on to do differentiated GROUP ACTIVITIES. You can find Hamilton’s group activities in this unit’s TEACHING AND GROUP ACTIVITIES download.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WT/ARE: </a:t>
            </a:r>
            <a:r>
              <a:rPr lang="en-US" sz="1200" kern="1200" dirty="0">
                <a:solidFill>
                  <a:schemeClr val="tx1"/>
                </a:solidFill>
                <a:effectLst/>
                <a:latin typeface="+mn-lt"/>
                <a:ea typeface="+mn-ea"/>
                <a:cs typeface="+mn-cs"/>
              </a:rPr>
              <a:t>Children sort and solve subtractions by bridging 10, using 1 to 100 number grids, beaded or landmarked lines.</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GD: </a:t>
            </a:r>
            <a:r>
              <a:rPr lang="en-US" sz="1200" kern="1200" dirty="0">
                <a:solidFill>
                  <a:schemeClr val="tx1"/>
                </a:solidFill>
                <a:effectLst/>
                <a:latin typeface="+mn-lt"/>
                <a:ea typeface="+mn-ea"/>
                <a:cs typeface="+mn-cs"/>
              </a:rPr>
              <a:t>Children sort and solve subtractions by bridging 10, using 1 to 100 number grids, beaded or landmarked lines.</a:t>
            </a:r>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64</a:t>
            </a:fld>
            <a:endParaRPr lang="en-GB"/>
          </a:p>
        </p:txBody>
      </p:sp>
    </p:spTree>
    <p:extLst>
      <p:ext uri="{BB962C8B-B14F-4D97-AF65-F5344CB8AC3E}">
        <p14:creationId xmlns:p14="http://schemas.microsoft.com/office/powerpoint/2010/main" val="11220115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Y2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Differentiated PRACTICE WORKSHEETS are available on Hamilton’s website in this unit’s PROCEDURAL FLUENCY 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  </a:t>
            </a:r>
            <a:r>
              <a:rPr lang="en-GB" sz="1200" kern="1200" dirty="0">
                <a:solidFill>
                  <a:schemeClr val="tx1"/>
                </a:solidFill>
                <a:effectLst/>
                <a:latin typeface="+mn-lt"/>
                <a:ea typeface="+mn-ea"/>
                <a:cs typeface="+mn-cs"/>
              </a:rPr>
              <a:t>Match subtraction calculations to correct answers by counting back or using number facts.  </a:t>
            </a:r>
            <a:r>
              <a:rPr kumimoji="0" lang="en-GB" sz="1200" b="0" i="0" u="none" strike="noStrike" kern="1200" cap="none" spc="0" normalizeH="0" baseline="0" noProof="0" dirty="0">
                <a:ln>
                  <a:noFill/>
                </a:ln>
                <a:solidFill>
                  <a:prstClr val="black"/>
                </a:solidFill>
                <a:effectLst/>
                <a:uLnTx/>
                <a:uFillTx/>
                <a:latin typeface="+mn-lt"/>
                <a:ea typeface="+mn-ea"/>
                <a:cs typeface="+mn-cs"/>
              </a:rPr>
              <a:t>Sheet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ARE/GD:  </a:t>
            </a:r>
            <a:r>
              <a:rPr lang="en-GB" sz="1200" kern="1200" dirty="0">
                <a:solidFill>
                  <a:schemeClr val="tx1"/>
                </a:solidFill>
                <a:effectLst/>
                <a:latin typeface="+mn-lt"/>
                <a:ea typeface="+mn-ea"/>
                <a:cs typeface="+mn-cs"/>
              </a:rPr>
              <a:t>Match subtraction calculations to correct answers by counting back or using number facts.  </a:t>
            </a:r>
            <a:r>
              <a:rPr kumimoji="0" lang="en-GB" sz="1200" b="0" i="0" u="none" strike="noStrike" kern="1200" cap="none" spc="0" normalizeH="0" baseline="0" noProof="0" dirty="0">
                <a:ln>
                  <a:noFill/>
                </a:ln>
                <a:solidFill>
                  <a:prstClr val="black"/>
                </a:solidFill>
                <a:effectLst/>
                <a:uLnTx/>
                <a:uFillTx/>
                <a:latin typeface="+mn-lt"/>
                <a:ea typeface="+mn-ea"/>
                <a:cs typeface="+mn-cs"/>
              </a:rPr>
              <a:t>Sheet 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65</a:t>
            </a:fld>
            <a:endParaRPr lang="en-GB"/>
          </a:p>
        </p:txBody>
      </p:sp>
    </p:spTree>
    <p:extLst>
      <p:ext uri="{BB962C8B-B14F-4D97-AF65-F5344CB8AC3E}">
        <p14:creationId xmlns:p14="http://schemas.microsoft.com/office/powerpoint/2010/main" val="16814318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solidFill>
                <a:srgbClr val="253746"/>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66</a:t>
            </a:fld>
            <a:endParaRPr lang="en-GB"/>
          </a:p>
        </p:txBody>
      </p:sp>
    </p:spTree>
    <p:extLst>
      <p:ext uri="{BB962C8B-B14F-4D97-AF65-F5344CB8AC3E}">
        <p14:creationId xmlns:p14="http://schemas.microsoft.com/office/powerpoint/2010/main" val="26585142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Teaching with Y1 and Y2</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67</a:t>
            </a:fld>
            <a:endParaRPr lang="en-GB"/>
          </a:p>
        </p:txBody>
      </p:sp>
    </p:spTree>
    <p:extLst>
      <p:ext uri="{BB962C8B-B14F-4D97-AF65-F5344CB8AC3E}">
        <p14:creationId xmlns:p14="http://schemas.microsoft.com/office/powerpoint/2010/main" val="24931221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68</a:t>
            </a:fld>
            <a:endParaRPr lang="en-GB"/>
          </a:p>
        </p:txBody>
      </p:sp>
    </p:spTree>
    <p:extLst>
      <p:ext uri="{BB962C8B-B14F-4D97-AF65-F5344CB8AC3E}">
        <p14:creationId xmlns:p14="http://schemas.microsoft.com/office/powerpoint/2010/main" val="24931221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69</a:t>
            </a:fld>
            <a:endParaRPr lang="en-GB"/>
          </a:p>
        </p:txBody>
      </p:sp>
    </p:spTree>
    <p:extLst>
      <p:ext uri="{BB962C8B-B14F-4D97-AF65-F5344CB8AC3E}">
        <p14:creationId xmlns:p14="http://schemas.microsoft.com/office/powerpoint/2010/main" val="249312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To use this activity, drag this slide to the start of Day </a:t>
            </a:r>
            <a:r>
              <a:rPr lang="en-GB" sz="1200" b="1" i="0" u="none" strike="noStrike" kern="1200" baseline="0" dirty="0">
                <a:solidFill>
                  <a:schemeClr val="tx1"/>
                </a:solidFill>
                <a:latin typeface="+mn-lt"/>
                <a:ea typeface="+mn-ea"/>
                <a:cs typeface="+mn-cs"/>
              </a:rPr>
              <a:t>5 </a:t>
            </a:r>
            <a:endParaRPr lang="en-GB" sz="1200" b="0" i="0" u="none" strike="noStrike" kern="1200" baseline="0" dirty="0">
              <a:solidFill>
                <a:schemeClr val="tx1"/>
              </a:solidFill>
              <a:latin typeface="+mn-lt"/>
              <a:ea typeface="+mn-ea"/>
              <a:cs typeface="+mn-cs"/>
            </a:endParaRPr>
          </a:p>
          <a:p>
            <a:r>
              <a:rPr lang="en-GB" sz="1200" b="0" i="0" u="none" strike="noStrike" kern="1200" baseline="0">
                <a:solidFill>
                  <a:schemeClr val="tx1"/>
                </a:solidFill>
                <a:latin typeface="+mn-lt"/>
                <a:ea typeface="+mn-ea"/>
                <a:cs typeface="+mn-cs"/>
              </a:rPr>
              <a:t>Children </a:t>
            </a:r>
            <a:r>
              <a:rPr lang="en-GB" sz="1200" b="0" i="0" u="none" strike="noStrike" kern="1200" baseline="0" dirty="0">
                <a:solidFill>
                  <a:schemeClr val="tx1"/>
                </a:solidFill>
                <a:latin typeface="+mn-lt"/>
                <a:ea typeface="+mn-ea"/>
                <a:cs typeface="+mn-cs"/>
              </a:rPr>
              <a:t>choose 4 numbers from 1–10 to write on whiteboards. Roll a 1–6 dice (if a 6, roll again). Children use fingers to double the number. They ring the answer if they have it. The first child to ring all their numbers wins. Play again with children choosing new numbers. </a:t>
            </a:r>
            <a:r>
              <a:rPr lang="en-GB" sz="1200" b="0" i="1" u="none" strike="noStrike" kern="1200" baseline="0" dirty="0">
                <a:solidFill>
                  <a:schemeClr val="tx1"/>
                </a:solidFill>
                <a:latin typeface="+mn-lt"/>
                <a:ea typeface="+mn-ea"/>
                <a:cs typeface="+mn-cs"/>
              </a:rPr>
              <a:t>Will you ever be able to ring 3? Why not? What are the best numbers to choose? </a:t>
            </a:r>
            <a:endParaRPr lang="en-GB" dirty="0">
              <a:solidFill>
                <a:srgbClr val="253746"/>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7</a:t>
            </a:fld>
            <a:endParaRPr lang="en-GB"/>
          </a:p>
        </p:txBody>
      </p:sp>
    </p:spTree>
    <p:extLst>
      <p:ext uri="{BB962C8B-B14F-4D97-AF65-F5344CB8AC3E}">
        <p14:creationId xmlns:p14="http://schemas.microsoft.com/office/powerpoint/2010/main" val="103169655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70</a:t>
            </a:fld>
            <a:endParaRPr lang="en-GB"/>
          </a:p>
        </p:txBody>
      </p:sp>
    </p:spTree>
    <p:extLst>
      <p:ext uri="{BB962C8B-B14F-4D97-AF65-F5344CB8AC3E}">
        <p14:creationId xmlns:p14="http://schemas.microsoft.com/office/powerpoint/2010/main" val="24931221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71</a:t>
            </a:fld>
            <a:endParaRPr lang="en-GB"/>
          </a:p>
        </p:txBody>
      </p:sp>
    </p:spTree>
    <p:extLst>
      <p:ext uri="{BB962C8B-B14F-4D97-AF65-F5344CB8AC3E}">
        <p14:creationId xmlns:p14="http://schemas.microsoft.com/office/powerpoint/2010/main" val="24931221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Today would be a great day for Y1 to use a problem-solving investigation</a:t>
            </a:r>
            <a:r>
              <a:rPr lang="en-GB" sz="1200" b="1" kern="1200" baseline="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 </a:t>
            </a:r>
            <a:r>
              <a:rPr lang="en-GB" sz="1200" b="1" i="1" kern="1200" dirty="0">
                <a:solidFill>
                  <a:schemeClr val="tx1"/>
                </a:solidFill>
                <a:effectLst/>
                <a:latin typeface="+mn-lt"/>
                <a:ea typeface="+mn-ea"/>
                <a:cs typeface="+mn-cs"/>
              </a:rPr>
              <a:t>Cross sums </a:t>
            </a:r>
            <a:r>
              <a:rPr lang="en-GB" sz="1200" b="1" kern="1200" dirty="0">
                <a:solidFill>
                  <a:schemeClr val="tx1"/>
                </a:solidFill>
                <a:effectLst/>
                <a:latin typeface="+mn-lt"/>
                <a:ea typeface="+mn-ea"/>
                <a:cs typeface="+mn-cs"/>
              </a:rPr>
              <a:t>– as the group activity, which you can find on the next slides and in this unit’s IN-DEPTH INVESTIGATION box on Hamilton’s website.</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Alternatively, Y1 and Y2 children </a:t>
            </a:r>
            <a:r>
              <a:rPr kumimoji="0" lang="en-GB" sz="1200" b="1" i="0" u="none" strike="noStrike" kern="1200" cap="none" spc="0" normalizeH="0" baseline="0" noProof="0" dirty="0">
                <a:ln>
                  <a:noFill/>
                </a:ln>
                <a:solidFill>
                  <a:prstClr val="black"/>
                </a:solidFill>
                <a:effectLst/>
                <a:uLnTx/>
                <a:uFillTx/>
                <a:latin typeface="+mn-lt"/>
                <a:ea typeface="+mn-ea"/>
                <a:cs typeface="+mn-cs"/>
              </a:rPr>
              <a:t>can now go on to do differentiated GROUP ACTIVITIES. You can find Hamilton’s group activities in this unit’s TEACHING AND GROUP ACTIVITIES download.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Y1 WT: </a:t>
            </a:r>
            <a:r>
              <a:rPr lang="en-US" sz="1200" kern="1200" dirty="0">
                <a:solidFill>
                  <a:schemeClr val="tx1"/>
                </a:solidFill>
                <a:effectLst/>
                <a:latin typeface="+mn-lt"/>
                <a:ea typeface="+mn-ea"/>
                <a:cs typeface="+mn-cs"/>
              </a:rPr>
              <a:t>Roll 3 dotty dice; discuss an efficient strategy to find the total.</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Y1 ARE/GD: </a:t>
            </a:r>
            <a:r>
              <a:rPr lang="en-US" sz="1200" kern="1200" dirty="0">
                <a:solidFill>
                  <a:schemeClr val="tx1"/>
                </a:solidFill>
                <a:effectLst/>
                <a:latin typeface="+mn-lt"/>
                <a:ea typeface="+mn-ea"/>
                <a:cs typeface="+mn-cs"/>
              </a:rPr>
              <a:t>Select 3 numbers from 1-9 digit cards and/or 1-6 dice; choose an efficient order to add them.</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Y2 WT/ARE: </a:t>
            </a:r>
            <a:r>
              <a:rPr lang="en-US" sz="1200" kern="1200" dirty="0">
                <a:solidFill>
                  <a:schemeClr val="tx1"/>
                </a:solidFill>
                <a:effectLst/>
                <a:latin typeface="+mn-lt"/>
                <a:ea typeface="+mn-ea"/>
                <a:cs typeface="+mn-cs"/>
              </a:rPr>
              <a:t>Roll 3 or more dice to add; identify pairs to 10, doubles, and number facts to help add them.</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Y2 ARE/GD: </a:t>
            </a:r>
            <a:r>
              <a:rPr lang="en-US" sz="1200" kern="1200" dirty="0">
                <a:solidFill>
                  <a:schemeClr val="tx1"/>
                </a:solidFill>
                <a:effectLst/>
                <a:latin typeface="+mn-lt"/>
                <a:ea typeface="+mn-ea"/>
                <a:cs typeface="+mn-cs"/>
              </a:rPr>
              <a:t>Pick 4 or more 1 to 10 number cards to add; identify pairs to 10, doubles, and number facts to help add them.</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72</a:t>
            </a:fld>
            <a:endParaRPr lang="en-GB"/>
          </a:p>
        </p:txBody>
      </p:sp>
    </p:spTree>
    <p:extLst>
      <p:ext uri="{BB962C8B-B14F-4D97-AF65-F5344CB8AC3E}">
        <p14:creationId xmlns:p14="http://schemas.microsoft.com/office/powerpoint/2010/main" val="24931221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Today would be a great day to use this problem-solving investigation</a:t>
            </a:r>
            <a:r>
              <a:rPr lang="en-GB" sz="1200" b="1" kern="1200" baseline="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Cross Sums  </a:t>
            </a:r>
            <a:r>
              <a:rPr lang="en-GB" sz="1200" b="1" kern="1200" dirty="0">
                <a:solidFill>
                  <a:schemeClr val="tx1"/>
                </a:solidFill>
                <a:effectLst/>
                <a:latin typeface="+mn-lt"/>
                <a:ea typeface="+mn-ea"/>
                <a:cs typeface="+mn-cs"/>
              </a:rPr>
              <a:t>– as the group activity, which you can find in this unit’s IN-DEPTH INVESTIGATION box on Hamilton’s website.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73</a:t>
            </a:fld>
            <a:endParaRPr lang="en-GB"/>
          </a:p>
        </p:txBody>
      </p:sp>
    </p:spTree>
    <p:extLst>
      <p:ext uri="{BB962C8B-B14F-4D97-AF65-F5344CB8AC3E}">
        <p14:creationId xmlns:p14="http://schemas.microsoft.com/office/powerpoint/2010/main" val="20684288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Today would be a great day to use this problem-solving investigation</a:t>
            </a:r>
            <a:r>
              <a:rPr lang="en-GB" sz="1200" b="1" kern="1200" baseline="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a:t>
            </a:r>
            <a:r>
              <a:rPr lang="en-US" sz="1200" b="1" i="1" kern="1200" dirty="0">
                <a:solidFill>
                  <a:schemeClr val="tx1"/>
                </a:solidFill>
                <a:effectLst/>
                <a:latin typeface="+mn-lt"/>
                <a:ea typeface="+mn-ea"/>
                <a:cs typeface="+mn-cs"/>
              </a:rPr>
              <a:t> Cross Sums </a:t>
            </a:r>
            <a:r>
              <a:rPr lang="en-GB" sz="1200" b="1" kern="1200" dirty="0">
                <a:solidFill>
                  <a:schemeClr val="tx1"/>
                </a:solidFill>
                <a:effectLst/>
                <a:latin typeface="+mn-lt"/>
                <a:ea typeface="+mn-ea"/>
                <a:cs typeface="+mn-cs"/>
              </a:rPr>
              <a:t>– as the group activity, which you can find in this unit’s IN-DEPTH INVESTIGATION box on Hamilton’s website.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74</a:t>
            </a:fld>
            <a:endParaRPr lang="en-GB"/>
          </a:p>
        </p:txBody>
      </p:sp>
    </p:spTree>
    <p:extLst>
      <p:ext uri="{BB962C8B-B14F-4D97-AF65-F5344CB8AC3E}">
        <p14:creationId xmlns:p14="http://schemas.microsoft.com/office/powerpoint/2010/main" val="10348428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Y1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Differentiated PRACTICE WORKSHEETS are available on Hamilton’s website in this unit’s PROCEDURAL FLUENCY 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WT/ARE:   </a:t>
            </a:r>
            <a:r>
              <a:rPr lang="en-GB" sz="1200" kern="1200" dirty="0">
                <a:solidFill>
                  <a:schemeClr val="tx1"/>
                </a:solidFill>
                <a:effectLst/>
                <a:latin typeface="+mn-lt"/>
                <a:ea typeface="+mn-ea"/>
                <a:cs typeface="+mn-cs"/>
              </a:rPr>
              <a:t>Add numbers on 3 dice, to add efficiently.  </a:t>
            </a:r>
            <a:r>
              <a:rPr kumimoji="0" lang="en-GB" sz="1200" b="0" i="0" u="none" strike="noStrike" kern="1200" cap="none" spc="0" normalizeH="0" baseline="0" noProof="0" dirty="0">
                <a:ln>
                  <a:noFill/>
                </a:ln>
                <a:solidFill>
                  <a:prstClr val="black"/>
                </a:solidFill>
                <a:effectLst/>
                <a:uLnTx/>
                <a:uFillTx/>
                <a:latin typeface="+mn-lt"/>
                <a:ea typeface="+mn-ea"/>
                <a:cs typeface="+mn-cs"/>
              </a:rPr>
              <a:t>Sheet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GD:  </a:t>
            </a:r>
            <a:r>
              <a:rPr lang="en-GB" sz="1200" kern="1200" dirty="0">
                <a:solidFill>
                  <a:schemeClr val="tx1"/>
                </a:solidFill>
                <a:effectLst/>
                <a:latin typeface="+mn-lt"/>
                <a:ea typeface="+mn-ea"/>
                <a:cs typeface="+mn-cs"/>
              </a:rPr>
              <a:t>Add numbers on 3 dice, to add efficiently.  </a:t>
            </a:r>
            <a:r>
              <a:rPr kumimoji="0" lang="en-GB" sz="1200" b="0" i="0" u="none" strike="noStrike" kern="1200" cap="none" spc="0" normalizeH="0" baseline="0" noProof="0" dirty="0">
                <a:ln>
                  <a:noFill/>
                </a:ln>
                <a:solidFill>
                  <a:prstClr val="black"/>
                </a:solidFill>
                <a:effectLst/>
                <a:uLnTx/>
                <a:uFillTx/>
                <a:latin typeface="+mn-lt"/>
                <a:ea typeface="+mn-ea"/>
                <a:cs typeface="+mn-cs"/>
              </a:rPr>
              <a:t>Sheet 2</a:t>
            </a:r>
          </a:p>
        </p:txBody>
      </p:sp>
      <p:sp>
        <p:nvSpPr>
          <p:cNvPr id="4" name="Slide Number Placeholder 3"/>
          <p:cNvSpPr>
            <a:spLocks noGrp="1"/>
          </p:cNvSpPr>
          <p:nvPr>
            <p:ph type="sldNum" sz="quarter" idx="10"/>
          </p:nvPr>
        </p:nvSpPr>
        <p:spPr/>
        <p:txBody>
          <a:bodyPr/>
          <a:lstStyle/>
          <a:p>
            <a:fld id="{33873E03-7F6C-40B1-9C82-92C8804404E5}" type="slidenum">
              <a:rPr lang="en-GB" smtClean="0"/>
              <a:t>75</a:t>
            </a:fld>
            <a:endParaRPr lang="en-GB"/>
          </a:p>
        </p:txBody>
      </p:sp>
    </p:spTree>
    <p:extLst>
      <p:ext uri="{BB962C8B-B14F-4D97-AF65-F5344CB8AC3E}">
        <p14:creationId xmlns:p14="http://schemas.microsoft.com/office/powerpoint/2010/main" val="145759034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Y2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Differentiated PRACTICE WORKSHEETS are available on Hamilton’s website in this unit’s PROCEDURAL FLUENCY 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WT/ARE:   </a:t>
            </a:r>
            <a:r>
              <a:rPr lang="en-GB" sz="1200" kern="1200" dirty="0">
                <a:solidFill>
                  <a:schemeClr val="tx1"/>
                </a:solidFill>
                <a:effectLst/>
                <a:latin typeface="+mn-lt"/>
                <a:ea typeface="+mn-ea"/>
                <a:cs typeface="+mn-cs"/>
              </a:rPr>
              <a:t>Look for known number facts to help efficiently add a series of single-digit numbers.  </a:t>
            </a:r>
            <a:r>
              <a:rPr kumimoji="0" lang="en-GB" sz="1200" b="0" i="0" u="none" strike="noStrike" kern="1200" cap="none" spc="0" normalizeH="0" baseline="0" noProof="0" dirty="0">
                <a:ln>
                  <a:noFill/>
                </a:ln>
                <a:solidFill>
                  <a:prstClr val="black"/>
                </a:solidFill>
                <a:effectLst/>
                <a:uLnTx/>
                <a:uFillTx/>
                <a:latin typeface="+mn-lt"/>
                <a:ea typeface="+mn-ea"/>
                <a:cs typeface="+mn-cs"/>
              </a:rPr>
              <a:t>Sheet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GD:  </a:t>
            </a:r>
            <a:r>
              <a:rPr lang="en-GB" sz="1200" kern="1200" dirty="0">
                <a:solidFill>
                  <a:schemeClr val="tx1"/>
                </a:solidFill>
                <a:effectLst/>
                <a:latin typeface="+mn-lt"/>
                <a:ea typeface="+mn-ea"/>
                <a:cs typeface="+mn-cs"/>
              </a:rPr>
              <a:t>Look for known number facts to help efficiently add a series of single-digit numbers.  </a:t>
            </a:r>
            <a:r>
              <a:rPr kumimoji="0" lang="en-GB" sz="1200" b="0" i="0" u="none" strike="noStrike" kern="1200" cap="none" spc="0" normalizeH="0" baseline="0" noProof="0" dirty="0">
                <a:ln>
                  <a:noFill/>
                </a:ln>
                <a:solidFill>
                  <a:prstClr val="black"/>
                </a:solidFill>
                <a:effectLst/>
                <a:uLnTx/>
                <a:uFillTx/>
                <a:latin typeface="+mn-lt"/>
                <a:ea typeface="+mn-ea"/>
                <a:cs typeface="+mn-cs"/>
              </a:rPr>
              <a:t>Sheet 4</a:t>
            </a:r>
          </a:p>
        </p:txBody>
      </p:sp>
      <p:sp>
        <p:nvSpPr>
          <p:cNvPr id="4" name="Slide Number Placeholder 3"/>
          <p:cNvSpPr>
            <a:spLocks noGrp="1"/>
          </p:cNvSpPr>
          <p:nvPr>
            <p:ph type="sldNum" sz="quarter" idx="10"/>
          </p:nvPr>
        </p:nvSpPr>
        <p:spPr/>
        <p:txBody>
          <a:bodyPr/>
          <a:lstStyle/>
          <a:p>
            <a:fld id="{33873E03-7F6C-40B1-9C82-92C8804404E5}" type="slidenum">
              <a:rPr lang="en-GB" smtClean="0"/>
              <a:t>76</a:t>
            </a:fld>
            <a:endParaRPr lang="en-GB"/>
          </a:p>
        </p:txBody>
      </p:sp>
    </p:spTree>
    <p:extLst>
      <p:ext uri="{BB962C8B-B14F-4D97-AF65-F5344CB8AC3E}">
        <p14:creationId xmlns:p14="http://schemas.microsoft.com/office/powerpoint/2010/main" val="420148764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dirty="0">
                <a:solidFill>
                  <a:schemeClr val="tx1"/>
                </a:solidFill>
              </a:rPr>
              <a:t>You can now use the </a:t>
            </a:r>
            <a:r>
              <a:rPr lang="en-GB" sz="1200" b="1" i="0" kern="1200" dirty="0">
                <a:solidFill>
                  <a:schemeClr val="tx1"/>
                </a:solidFill>
                <a:effectLst/>
                <a:latin typeface="+mn-lt"/>
                <a:ea typeface="+mn-ea"/>
                <a:cs typeface="+mn-cs"/>
              </a:rPr>
              <a:t>Mastery: Reasoning and Problem-Solving </a:t>
            </a:r>
            <a:r>
              <a:rPr lang="en-GB" sz="1200" b="0" i="0" kern="1200" dirty="0">
                <a:solidFill>
                  <a:schemeClr val="tx1"/>
                </a:solidFill>
                <a:effectLst/>
                <a:latin typeface="+mn-lt"/>
                <a:ea typeface="+mn-ea"/>
                <a:cs typeface="+mn-cs"/>
              </a:rPr>
              <a:t>questions to assess children’s success across this unit.  Go to the next slides.</a:t>
            </a:r>
            <a:endParaRPr lang="en-GB" b="0" dirty="0">
              <a:solidFill>
                <a:schemeClr val="tx1"/>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77</a:t>
            </a:fld>
            <a:endParaRPr lang="en-GB"/>
          </a:p>
        </p:txBody>
      </p:sp>
    </p:spTree>
    <p:extLst>
      <p:ext uri="{BB962C8B-B14F-4D97-AF65-F5344CB8AC3E}">
        <p14:creationId xmlns:p14="http://schemas.microsoft.com/office/powerpoint/2010/main" val="354137651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GB" b="0" dirty="0">
              <a:solidFill>
                <a:schemeClr val="tx1"/>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78</a:t>
            </a:fld>
            <a:endParaRPr lang="en-GB"/>
          </a:p>
        </p:txBody>
      </p:sp>
    </p:spTree>
    <p:extLst>
      <p:ext uri="{BB962C8B-B14F-4D97-AF65-F5344CB8AC3E}">
        <p14:creationId xmlns:p14="http://schemas.microsoft.com/office/powerpoint/2010/main" val="240432514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GB" b="0" dirty="0">
              <a:solidFill>
                <a:schemeClr val="tx1"/>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79</a:t>
            </a:fld>
            <a:endParaRPr lang="en-GB"/>
          </a:p>
        </p:txBody>
      </p:sp>
    </p:spTree>
    <p:extLst>
      <p:ext uri="{BB962C8B-B14F-4D97-AF65-F5344CB8AC3E}">
        <p14:creationId xmlns:p14="http://schemas.microsoft.com/office/powerpoint/2010/main" val="3026585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solidFill>
                <a:srgbClr val="253746"/>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8</a:t>
            </a:fld>
            <a:endParaRPr lang="en-GB"/>
          </a:p>
        </p:txBody>
      </p:sp>
    </p:spTree>
    <p:extLst>
      <p:ext uri="{BB962C8B-B14F-4D97-AF65-F5344CB8AC3E}">
        <p14:creationId xmlns:p14="http://schemas.microsoft.com/office/powerpoint/2010/main" val="93811453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GB" b="0" dirty="0">
              <a:solidFill>
                <a:schemeClr val="tx1"/>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80</a:t>
            </a:fld>
            <a:endParaRPr lang="en-GB"/>
          </a:p>
        </p:txBody>
      </p:sp>
    </p:spTree>
    <p:extLst>
      <p:ext uri="{BB962C8B-B14F-4D97-AF65-F5344CB8AC3E}">
        <p14:creationId xmlns:p14="http://schemas.microsoft.com/office/powerpoint/2010/main" val="67531677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GB" b="0" dirty="0">
              <a:solidFill>
                <a:schemeClr val="tx1"/>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81</a:t>
            </a:fld>
            <a:endParaRPr lang="en-GB"/>
          </a:p>
        </p:txBody>
      </p:sp>
    </p:spTree>
    <p:extLst>
      <p:ext uri="{BB962C8B-B14F-4D97-AF65-F5344CB8AC3E}">
        <p14:creationId xmlns:p14="http://schemas.microsoft.com/office/powerpoint/2010/main" val="3213673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Teaching with Y1 and Y2</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Tell children it is useful to know lots of ‘number bonds’ for different numbers to help them when they are adding. </a:t>
            </a:r>
          </a:p>
        </p:txBody>
      </p:sp>
      <p:sp>
        <p:nvSpPr>
          <p:cNvPr id="4" name="Slide Number Placeholder 3"/>
          <p:cNvSpPr>
            <a:spLocks noGrp="1"/>
          </p:cNvSpPr>
          <p:nvPr>
            <p:ph type="sldNum" sz="quarter" idx="10"/>
          </p:nvPr>
        </p:nvSpPr>
        <p:spPr/>
        <p:txBody>
          <a:bodyPr/>
          <a:lstStyle/>
          <a:p>
            <a:fld id="{33873E03-7F6C-40B1-9C82-92C8804404E5}" type="slidenum">
              <a:rPr lang="en-GB" smtClean="0"/>
              <a:t>9</a:t>
            </a:fld>
            <a:endParaRPr lang="en-GB"/>
          </a:p>
        </p:txBody>
      </p:sp>
    </p:spTree>
    <p:extLst>
      <p:ext uri="{BB962C8B-B14F-4D97-AF65-F5344CB8AC3E}">
        <p14:creationId xmlns:p14="http://schemas.microsoft.com/office/powerpoint/2010/main" val="1031696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hamilton-trust.org.uk/maths/year-12-flexible-maths-blocks/"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Year 1/2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1618754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Year 1/2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2211625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Year 1/2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3077515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B96D1F-83BC-4887-89A5-175B6E6C68B9}"/>
              </a:ext>
            </a:extLst>
          </p:cNvPr>
          <p:cNvSpPr/>
          <p:nvPr userDrawn="1"/>
        </p:nvSpPr>
        <p:spPr>
          <a:xfrm>
            <a:off x="-53107" y="6221405"/>
            <a:ext cx="9197108" cy="657069"/>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b="1" dirty="0"/>
          </a:p>
        </p:txBody>
      </p:sp>
      <p:sp>
        <p:nvSpPr>
          <p:cNvPr id="3" name="Subtitle 2">
            <a:extLst>
              <a:ext uri="{FF2B5EF4-FFF2-40B4-BE49-F238E27FC236}">
                <a16:creationId xmlns:a16="http://schemas.microsoft.com/office/drawing/2014/main" id="{7413BC91-F6D0-4DC8-B0B8-6E7E7FAB663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17" name="Slide Number Placeholder 16">
            <a:extLst>
              <a:ext uri="{FF2B5EF4-FFF2-40B4-BE49-F238E27FC236}">
                <a16:creationId xmlns:a16="http://schemas.microsoft.com/office/drawing/2014/main" id="{5D9A2E24-96C9-44BE-881E-97F4ADE1902D}"/>
              </a:ext>
            </a:extLst>
          </p:cNvPr>
          <p:cNvSpPr>
            <a:spLocks noGrp="1"/>
          </p:cNvSpPr>
          <p:nvPr>
            <p:ph type="sldNum" sz="quarter" idx="12"/>
          </p:nvPr>
        </p:nvSpPr>
        <p:spPr>
          <a:xfrm>
            <a:off x="4185487" y="6367375"/>
            <a:ext cx="719921" cy="365125"/>
          </a:xfrm>
        </p:spPr>
        <p:txBody>
          <a:bodyPr/>
          <a:lstStyle>
            <a:lvl1pPr algn="ctr">
              <a:defRPr sz="1300" b="0">
                <a:solidFill>
                  <a:srgbClr val="EA7600"/>
                </a:solidFill>
                <a:latin typeface="+mn-lt"/>
              </a:defRPr>
            </a:lvl1pPr>
          </a:lstStyle>
          <a:p>
            <a:fld id="{BA0EE811-478C-4958-8104-2A70B5A19611}" type="slidenum">
              <a:rPr lang="en-GB" smtClean="0"/>
              <a:pPr/>
              <a:t>‹#›</a:t>
            </a:fld>
            <a:endParaRPr lang="en-GB" dirty="0"/>
          </a:p>
        </p:txBody>
      </p:sp>
      <p:sp>
        <p:nvSpPr>
          <p:cNvPr id="2" name="Rectangle 1">
            <a:extLst>
              <a:ext uri="{FF2B5EF4-FFF2-40B4-BE49-F238E27FC236}">
                <a16:creationId xmlns:a16="http://schemas.microsoft.com/office/drawing/2014/main" id="{D89D1CB2-11BF-434A-9AE8-BEAF97E774D6}"/>
              </a:ext>
            </a:extLst>
          </p:cNvPr>
          <p:cNvSpPr/>
          <p:nvPr userDrawn="1"/>
        </p:nvSpPr>
        <p:spPr>
          <a:xfrm>
            <a:off x="810409" y="6380189"/>
            <a:ext cx="2271837" cy="292388"/>
          </a:xfrm>
          <a:prstGeom prst="rect">
            <a:avLst/>
          </a:prstGeom>
        </p:spPr>
        <p:txBody>
          <a:bodyPr wrap="square">
            <a:spAutoFit/>
          </a:bodyPr>
          <a:lstStyle/>
          <a:p>
            <a:pPr algn="l"/>
            <a:r>
              <a:rPr lang="en-GB" sz="1300" b="0" dirty="0">
                <a:solidFill>
                  <a:srgbClr val="EA7600"/>
                </a:solidFill>
              </a:rPr>
              <a:t>©</a:t>
            </a:r>
            <a:r>
              <a:rPr lang="en-GB" sz="1200" b="0" dirty="0">
                <a:solidFill>
                  <a:srgbClr val="EA7600"/>
                </a:solidFill>
              </a:rPr>
              <a:t>  </a:t>
            </a:r>
            <a:r>
              <a:rPr lang="en-GB" sz="1300" b="0" u="none" dirty="0">
                <a:solidFill>
                  <a:srgbClr val="EA7600"/>
                </a:solidFill>
                <a:hlinkClick r:id="rId2"/>
              </a:rPr>
              <a:t>hamilton-trust.org.uk</a:t>
            </a:r>
            <a:endParaRPr lang="en-GB" sz="1300" b="0" u="none" dirty="0">
              <a:solidFill>
                <a:srgbClr val="EA7600"/>
              </a:solidFill>
            </a:endParaRPr>
          </a:p>
        </p:txBody>
      </p:sp>
      <p:pic>
        <p:nvPicPr>
          <p:cNvPr id="9" name="Picture 8">
            <a:extLst>
              <a:ext uri="{FF2B5EF4-FFF2-40B4-BE49-F238E27FC236}">
                <a16:creationId xmlns:a16="http://schemas.microsoft.com/office/drawing/2014/main" id="{251EBB7B-6C39-48C7-850C-99BEC78CA16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8" y="6091747"/>
            <a:ext cx="775846" cy="721945"/>
          </a:xfrm>
          <a:prstGeom prst="rect">
            <a:avLst/>
          </a:prstGeom>
        </p:spPr>
      </p:pic>
      <p:sp>
        <p:nvSpPr>
          <p:cNvPr id="16" name="Footer Placeholder 15">
            <a:extLst>
              <a:ext uri="{FF2B5EF4-FFF2-40B4-BE49-F238E27FC236}">
                <a16:creationId xmlns:a16="http://schemas.microsoft.com/office/drawing/2014/main" id="{7E7D638D-B41C-46A9-87E5-34C770A46C82}"/>
              </a:ext>
            </a:extLst>
          </p:cNvPr>
          <p:cNvSpPr>
            <a:spLocks noGrp="1"/>
          </p:cNvSpPr>
          <p:nvPr>
            <p:ph type="ftr" sz="quarter" idx="11"/>
          </p:nvPr>
        </p:nvSpPr>
        <p:spPr>
          <a:xfrm>
            <a:off x="5943602" y="6367376"/>
            <a:ext cx="3086100" cy="365125"/>
          </a:xfrm>
        </p:spPr>
        <p:txBody>
          <a:bodyPr/>
          <a:lstStyle>
            <a:lvl1pPr>
              <a:defRPr sz="1300" b="0">
                <a:solidFill>
                  <a:srgbClr val="EA7600"/>
                </a:solidFill>
                <a:latin typeface="+mn-lt"/>
              </a:defRPr>
            </a:lvl1pPr>
          </a:lstStyle>
          <a:p>
            <a:pPr algn="r"/>
            <a:r>
              <a:rPr lang="en-GB"/>
              <a:t>Year 1/2</a:t>
            </a:r>
            <a:endParaRPr lang="en-GB" dirty="0"/>
          </a:p>
        </p:txBody>
      </p:sp>
    </p:spTree>
    <p:extLst>
      <p:ext uri="{BB962C8B-B14F-4D97-AF65-F5344CB8AC3E}">
        <p14:creationId xmlns:p14="http://schemas.microsoft.com/office/powerpoint/2010/main" val="1291871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Year 1/2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3763184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Year 1/2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3391776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Year 1/2</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686770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r>
              <a:rPr lang="en-GB"/>
              <a:t>Year 1/2</a:t>
            </a:r>
          </a:p>
        </p:txBody>
      </p:sp>
      <p:sp>
        <p:nvSpPr>
          <p:cNvPr id="9" name="Slide Number Placeholder 8"/>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3882469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a:t>Year 1/2</a:t>
            </a:r>
          </a:p>
        </p:txBody>
      </p:sp>
      <p:sp>
        <p:nvSpPr>
          <p:cNvPr id="5" name="Slide Number Placeholder 4"/>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766172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r>
              <a:rPr lang="en-GB"/>
              <a:t>Year 1/2</a:t>
            </a:r>
          </a:p>
        </p:txBody>
      </p:sp>
      <p:sp>
        <p:nvSpPr>
          <p:cNvPr id="4" name="Slide Number Placeholder 3"/>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384803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Year 1/2</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686641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Year 1/2</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3111712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9000">
              <a:schemeClr val="bg1">
                <a:lumMod val="95000"/>
              </a:schemeClr>
            </a:gs>
            <a:gs pos="0">
              <a:schemeClr val="accent1">
                <a:lumMod val="40000"/>
                <a:lumOff val="60000"/>
              </a:schemeClr>
            </a:gs>
            <a:gs pos="100000">
              <a:schemeClr val="bg1">
                <a:lumMod val="7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Year 1/2</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EE811-478C-4958-8104-2A70B5A19611}" type="slidenum">
              <a:rPr lang="en-GB" smtClean="0"/>
              <a:t>‹#›</a:t>
            </a:fld>
            <a:endParaRPr lang="en-GB"/>
          </a:p>
        </p:txBody>
      </p:sp>
    </p:spTree>
    <p:extLst>
      <p:ext uri="{BB962C8B-B14F-4D97-AF65-F5344CB8AC3E}">
        <p14:creationId xmlns:p14="http://schemas.microsoft.com/office/powerpoint/2010/main" val="4128276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5.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2.xml"/><Relationship Id="rId5" Type="http://schemas.openxmlformats.org/officeDocument/2006/relationships/image" Target="../media/image18.png"/><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9.png"/><Relationship Id="rId7" Type="http://schemas.microsoft.com/office/2007/relationships/hdphoto" Target="../media/hdphoto4.wdp"/><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image" Target="../media/image21.png"/><Relationship Id="rId5" Type="http://schemas.microsoft.com/office/2007/relationships/hdphoto" Target="../media/hdphoto3.wdp"/><Relationship Id="rId4" Type="http://schemas.openxmlformats.org/officeDocument/2006/relationships/image" Target="../media/image20.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microsoft.com/office/2007/relationships/hdphoto" Target="../media/hdphoto4.wdp"/><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image" Target="../media/image21.png"/><Relationship Id="rId5" Type="http://schemas.microsoft.com/office/2007/relationships/hdphoto" Target="../media/hdphoto3.wdp"/><Relationship Id="rId10" Type="http://schemas.openxmlformats.org/officeDocument/2006/relationships/image" Target="../media/image7.png"/><Relationship Id="rId4" Type="http://schemas.openxmlformats.org/officeDocument/2006/relationships/image" Target="../media/image20.png"/><Relationship Id="rId9" Type="http://schemas.microsoft.com/office/2007/relationships/hdphoto" Target="../media/hdphoto5.wdp"/></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9.png"/><Relationship Id="rId7" Type="http://schemas.microsoft.com/office/2007/relationships/hdphoto" Target="../media/hdphoto4.wdp"/><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image" Target="../media/image21.png"/><Relationship Id="rId5" Type="http://schemas.microsoft.com/office/2007/relationships/hdphoto" Target="../media/hdphoto3.wdp"/><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7" Type="http://schemas.microsoft.com/office/2007/relationships/hdphoto" Target="../media/hdphoto6.wdp"/><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image" Target="../media/image23.png"/><Relationship Id="rId5" Type="http://schemas.microsoft.com/office/2007/relationships/hdphoto" Target="../media/hdphoto4.wdp"/><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microsoft.com/office/2007/relationships/hdphoto" Target="../media/hdphoto4.wdp"/><Relationship Id="rId2" Type="http://schemas.openxmlformats.org/officeDocument/2006/relationships/notesSlide" Target="../notesSlides/notesSlide44.xml"/><Relationship Id="rId1" Type="http://schemas.openxmlformats.org/officeDocument/2006/relationships/slideLayout" Target="../slideLayouts/slideLayout12.xml"/><Relationship Id="rId6" Type="http://schemas.openxmlformats.org/officeDocument/2006/relationships/image" Target="../media/image21.png"/><Relationship Id="rId5" Type="http://schemas.microsoft.com/office/2007/relationships/hdphoto" Target="../media/hdphoto3.wdp"/><Relationship Id="rId10" Type="http://schemas.openxmlformats.org/officeDocument/2006/relationships/image" Target="../media/image7.png"/><Relationship Id="rId4" Type="http://schemas.openxmlformats.org/officeDocument/2006/relationships/image" Target="../media/image20.png"/><Relationship Id="rId9" Type="http://schemas.microsoft.com/office/2007/relationships/hdphoto" Target="../media/hdphoto7.wdp"/></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8.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2.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3.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4.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5.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8.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9.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1.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6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6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6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6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6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4.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5.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7.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6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8.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6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0.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7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1.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2.xml"/><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73.xml"/><Relationship Id="rId1" Type="http://schemas.openxmlformats.org/officeDocument/2006/relationships/slideLayout" Target="../slideLayouts/slideLayout12.xml"/><Relationship Id="rId4" Type="http://schemas.openxmlformats.org/officeDocument/2006/relationships/image" Target="../media/image42.jpg"/></Relationships>
</file>

<file path=ppt/slides/_rels/slide7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74.xml"/><Relationship Id="rId1" Type="http://schemas.openxmlformats.org/officeDocument/2006/relationships/slideLayout" Target="../slideLayouts/slideLayout12.xml"/><Relationship Id="rId4" Type="http://schemas.openxmlformats.org/officeDocument/2006/relationships/image" Target="../media/image44.jpg"/></Relationships>
</file>

<file path=ppt/slides/_rels/slide7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1/2</a:t>
            </a:r>
          </a:p>
        </p:txBody>
      </p:sp>
      <p:sp>
        <p:nvSpPr>
          <p:cNvPr id="13" name="TextBox 12">
            <a:extLst>
              <a:ext uri="{FF2B5EF4-FFF2-40B4-BE49-F238E27FC236}">
                <a16:creationId xmlns:a16="http://schemas.microsoft.com/office/drawing/2014/main" id="{B69677ED-5C54-4353-B94F-C526DD00205C}"/>
              </a:ext>
            </a:extLst>
          </p:cNvPr>
          <p:cNvSpPr txBox="1"/>
          <p:nvPr/>
        </p:nvSpPr>
        <p:spPr>
          <a:xfrm>
            <a:off x="506473" y="1019757"/>
            <a:ext cx="8130503" cy="5168081"/>
          </a:xfrm>
          <a:prstGeom prst="rect">
            <a:avLst/>
          </a:prstGeom>
          <a:noFill/>
        </p:spPr>
        <p:txBody>
          <a:bodyPr wrap="square" rtlCol="0">
            <a:spAutoFit/>
          </a:bodyPr>
          <a:lstStyle/>
          <a:p>
            <a:pPr algn="ctr">
              <a:spcAft>
                <a:spcPts val="30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b="1" dirty="0">
                <a:solidFill>
                  <a:srgbClr val="253746"/>
                </a:solidFill>
              </a:rPr>
              <a:t>Day 1</a:t>
            </a:r>
          </a:p>
          <a:p>
            <a:pPr>
              <a:buClr>
                <a:srgbClr val="EA7600"/>
              </a:buClr>
              <a:buSzPct val="120000"/>
            </a:pPr>
            <a:r>
              <a:rPr lang="en-GB" b="1" dirty="0">
                <a:solidFill>
                  <a:srgbClr val="006400"/>
                </a:solidFill>
              </a:rPr>
              <a:t>Know number bonds to 8; Recognise that addition can be done in any order.</a:t>
            </a:r>
          </a:p>
          <a:p>
            <a:pPr>
              <a:spcAft>
                <a:spcPts val="1000"/>
              </a:spcAft>
              <a:buClr>
                <a:srgbClr val="EA7600"/>
              </a:buClr>
              <a:buSzPct val="120000"/>
            </a:pPr>
            <a:r>
              <a:rPr lang="en-GB" b="1" dirty="0">
                <a:solidFill>
                  <a:srgbClr val="0000C8"/>
                </a:solidFill>
              </a:rPr>
              <a:t>Use number facts to add and subtract.</a:t>
            </a:r>
          </a:p>
          <a:p>
            <a:pPr>
              <a:buClr>
                <a:srgbClr val="EA7600"/>
              </a:buClr>
              <a:buSzPct val="120000"/>
            </a:pPr>
            <a:r>
              <a:rPr lang="en-GB" b="1" dirty="0">
                <a:solidFill>
                  <a:srgbClr val="253746"/>
                </a:solidFill>
              </a:rPr>
              <a:t>Day 2</a:t>
            </a:r>
          </a:p>
          <a:p>
            <a:pPr>
              <a:buClr>
                <a:srgbClr val="EA7600"/>
              </a:buClr>
              <a:buSzPct val="120000"/>
            </a:pPr>
            <a:r>
              <a:rPr lang="en-GB" b="1" dirty="0">
                <a:solidFill>
                  <a:srgbClr val="006400"/>
                </a:solidFill>
              </a:rPr>
              <a:t>Know number bonds to 9; Recognise that addition can be done in any order.</a:t>
            </a:r>
          </a:p>
          <a:p>
            <a:pPr>
              <a:spcAft>
                <a:spcPts val="1000"/>
              </a:spcAft>
              <a:buClr>
                <a:srgbClr val="EA7600"/>
              </a:buClr>
              <a:buSzPct val="120000"/>
            </a:pPr>
            <a:r>
              <a:rPr lang="en-GB" b="1" dirty="0">
                <a:solidFill>
                  <a:srgbClr val="0000C8"/>
                </a:solidFill>
              </a:rPr>
              <a:t>Use number facts and place value to add and subtract.</a:t>
            </a:r>
          </a:p>
          <a:p>
            <a:pPr>
              <a:buClr>
                <a:srgbClr val="EA7600"/>
              </a:buClr>
              <a:buSzPct val="120000"/>
            </a:pPr>
            <a:r>
              <a:rPr lang="en-GB" b="1" dirty="0">
                <a:solidFill>
                  <a:srgbClr val="253746"/>
                </a:solidFill>
              </a:rPr>
              <a:t>Day 3</a:t>
            </a:r>
          </a:p>
          <a:p>
            <a:pPr>
              <a:buClr>
                <a:srgbClr val="EA7600"/>
              </a:buClr>
              <a:buSzPct val="120000"/>
            </a:pPr>
            <a:r>
              <a:rPr lang="en-GB" b="1" dirty="0">
                <a:solidFill>
                  <a:srgbClr val="006400"/>
                </a:solidFill>
              </a:rPr>
              <a:t>Relate addition and subtraction number facts.</a:t>
            </a:r>
          </a:p>
          <a:p>
            <a:pPr>
              <a:spcAft>
                <a:spcPts val="1000"/>
              </a:spcAft>
              <a:buClr>
                <a:srgbClr val="EA7600"/>
              </a:buClr>
              <a:buSzPct val="120000"/>
            </a:pPr>
            <a:r>
              <a:rPr lang="en-GB" b="1" dirty="0">
                <a:solidFill>
                  <a:srgbClr val="0000C8"/>
                </a:solidFill>
              </a:rPr>
              <a:t>Add a single-digit number to a 2-digit number, bridging 10.</a:t>
            </a:r>
          </a:p>
          <a:p>
            <a:pPr>
              <a:buClr>
                <a:srgbClr val="EA7600"/>
              </a:buClr>
              <a:buSzPct val="120000"/>
            </a:pPr>
            <a:r>
              <a:rPr lang="en-GB" b="1" dirty="0">
                <a:solidFill>
                  <a:srgbClr val="253746"/>
                </a:solidFill>
              </a:rPr>
              <a:t>Day 4</a:t>
            </a:r>
          </a:p>
          <a:p>
            <a:pPr>
              <a:buClr>
                <a:srgbClr val="EA7600"/>
              </a:buClr>
              <a:buSzPct val="120000"/>
            </a:pPr>
            <a:r>
              <a:rPr lang="en-GB" b="1" dirty="0">
                <a:solidFill>
                  <a:srgbClr val="006400"/>
                </a:solidFill>
              </a:rPr>
              <a:t>Add three numbers, using number bonds to 10.</a:t>
            </a:r>
          </a:p>
          <a:p>
            <a:pPr>
              <a:spcAft>
                <a:spcPts val="1000"/>
              </a:spcAft>
              <a:buClr>
                <a:srgbClr val="EA7600"/>
              </a:buClr>
              <a:buSzPct val="120000"/>
            </a:pPr>
            <a:r>
              <a:rPr lang="en-GB" b="1" dirty="0">
                <a:solidFill>
                  <a:srgbClr val="0000C8"/>
                </a:solidFill>
              </a:rPr>
              <a:t>Subtract a single-digit number from a 2-digit number, bridging 10.</a:t>
            </a:r>
          </a:p>
          <a:p>
            <a:pPr>
              <a:buClr>
                <a:srgbClr val="EA7600"/>
              </a:buClr>
              <a:buSzPct val="120000"/>
            </a:pPr>
            <a:r>
              <a:rPr lang="en-GB" b="1" dirty="0">
                <a:solidFill>
                  <a:srgbClr val="253746"/>
                </a:solidFill>
              </a:rPr>
              <a:t>Day 5</a:t>
            </a:r>
          </a:p>
          <a:p>
            <a:pPr>
              <a:buClr>
                <a:srgbClr val="EA7600"/>
              </a:buClr>
              <a:buSzPct val="120000"/>
            </a:pPr>
            <a:r>
              <a:rPr lang="en-GB" b="1" dirty="0">
                <a:solidFill>
                  <a:srgbClr val="006400"/>
                </a:solidFill>
              </a:rPr>
              <a:t>Add three numbers, using doubles and number bonds.</a:t>
            </a:r>
          </a:p>
          <a:p>
            <a:pPr>
              <a:spcAft>
                <a:spcPts val="1000"/>
              </a:spcAft>
              <a:buClr>
                <a:srgbClr val="EA7600"/>
              </a:buClr>
              <a:buSzPct val="120000"/>
            </a:pPr>
            <a:r>
              <a:rPr lang="en-GB" b="1" dirty="0">
                <a:solidFill>
                  <a:srgbClr val="0000C8"/>
                </a:solidFill>
              </a:rPr>
              <a:t>Add three, four or five numbers, using doubles and number bonds.</a:t>
            </a:r>
          </a:p>
        </p:txBody>
      </p:sp>
      <p:sp>
        <p:nvSpPr>
          <p:cNvPr id="15" name="TextBox 14">
            <a:extLst>
              <a:ext uri="{FF2B5EF4-FFF2-40B4-BE49-F238E27FC236}">
                <a16:creationId xmlns:a16="http://schemas.microsoft.com/office/drawing/2014/main" id="{A64F3FED-3247-4F55-BF8A-D1D9E087C650}"/>
              </a:ext>
            </a:extLst>
          </p:cNvPr>
          <p:cNvSpPr txBox="1"/>
          <p:nvPr/>
        </p:nvSpPr>
        <p:spPr>
          <a:xfrm>
            <a:off x="116681" y="16610"/>
            <a:ext cx="8910088"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Mental addition and subtraction</a:t>
            </a:r>
          </a:p>
        </p:txBody>
      </p:sp>
    </p:spTree>
    <p:extLst>
      <p:ext uri="{BB962C8B-B14F-4D97-AF65-F5344CB8AC3E}">
        <p14:creationId xmlns:p14="http://schemas.microsoft.com/office/powerpoint/2010/main" val="2966993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10</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707886"/>
          </a:xfrm>
          <a:prstGeom prst="rect">
            <a:avLst/>
          </a:prstGeom>
          <a:noFill/>
        </p:spPr>
        <p:txBody>
          <a:bodyPr wrap="square" rtlCol="0">
            <a:spAutoFit/>
          </a:bodyPr>
          <a:lstStyle/>
          <a:p>
            <a:pPr>
              <a:buClr>
                <a:srgbClr val="EA7600"/>
              </a:buClr>
              <a:buSzPct val="120000"/>
            </a:pPr>
            <a:r>
              <a:rPr lang="en-GB" sz="2000" b="1" dirty="0">
                <a:solidFill>
                  <a:srgbClr val="253746"/>
                </a:solidFill>
              </a:rPr>
              <a:t>Day 1: </a:t>
            </a:r>
            <a:r>
              <a:rPr lang="en-GB" sz="2000" b="1" dirty="0">
                <a:solidFill>
                  <a:srgbClr val="006400"/>
                </a:solidFill>
              </a:rPr>
              <a:t>Know number bonds to 8; Recognise that addition can be done in any order. </a:t>
            </a:r>
            <a:r>
              <a:rPr lang="en-GB" sz="2000" b="1" dirty="0">
                <a:solidFill>
                  <a:srgbClr val="0000C8"/>
                </a:solidFill>
              </a:rPr>
              <a:t>Use number facts to add and subtract.</a:t>
            </a:r>
          </a:p>
        </p:txBody>
      </p:sp>
      <p:sp>
        <p:nvSpPr>
          <p:cNvPr id="5" name="Rectangle 4"/>
          <p:cNvSpPr/>
          <p:nvPr/>
        </p:nvSpPr>
        <p:spPr>
          <a:xfrm>
            <a:off x="355598" y="1038803"/>
            <a:ext cx="2404826" cy="769441"/>
          </a:xfrm>
          <a:prstGeom prst="rect">
            <a:avLst/>
          </a:prstGeom>
        </p:spPr>
        <p:txBody>
          <a:bodyPr wrap="none">
            <a:spAutoFit/>
          </a:bodyPr>
          <a:lstStyle/>
          <a:p>
            <a:pPr algn="ctr"/>
            <a:r>
              <a:rPr lang="en-GB" sz="4400" b="1" dirty="0">
                <a:latin typeface="Myriad Pro Light"/>
              </a:rPr>
              <a:t>Did you…</a:t>
            </a:r>
          </a:p>
        </p:txBody>
      </p:sp>
      <p:sp>
        <p:nvSpPr>
          <p:cNvPr id="6" name="Speech Bubble: Rectangle with Corners Rounded 10">
            <a:extLst>
              <a:ext uri="{FF2B5EF4-FFF2-40B4-BE49-F238E27FC236}">
                <a16:creationId xmlns:a16="http://schemas.microsoft.com/office/drawing/2014/main" id="{654011EC-E8BD-4CF2-B874-5F7D44DD3DB2}"/>
              </a:ext>
            </a:extLst>
          </p:cNvPr>
          <p:cNvSpPr/>
          <p:nvPr/>
        </p:nvSpPr>
        <p:spPr>
          <a:xfrm flipH="1">
            <a:off x="4074372" y="2769958"/>
            <a:ext cx="3290082" cy="1206893"/>
          </a:xfrm>
          <a:prstGeom prst="homePlate">
            <a:avLst>
              <a:gd name="adj" fmla="val 55550"/>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sz="2000" b="1" dirty="0">
                <a:solidFill>
                  <a:srgbClr val="253746"/>
                </a:solidFill>
                <a:latin typeface="Myriad Pro Light" panose="020B0603030403020204" pitchFamily="34" charset="0"/>
              </a:rPr>
              <a:t> …look at your fingers?</a:t>
            </a:r>
          </a:p>
        </p:txBody>
      </p:sp>
      <p:sp>
        <p:nvSpPr>
          <p:cNvPr id="7" name="Speech Bubble: Rectangle with Corners Rounded 10">
            <a:extLst>
              <a:ext uri="{FF2B5EF4-FFF2-40B4-BE49-F238E27FC236}">
                <a16:creationId xmlns:a16="http://schemas.microsoft.com/office/drawing/2014/main" id="{654011EC-E8BD-4CF2-B874-5F7D44DD3DB2}"/>
              </a:ext>
            </a:extLst>
          </p:cNvPr>
          <p:cNvSpPr/>
          <p:nvPr/>
        </p:nvSpPr>
        <p:spPr>
          <a:xfrm flipH="1">
            <a:off x="3723644" y="1082378"/>
            <a:ext cx="3290082" cy="1206893"/>
          </a:xfrm>
          <a:prstGeom prst="homePlate">
            <a:avLst>
              <a:gd name="adj" fmla="val 55550"/>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sz="2000" b="1" dirty="0">
                <a:solidFill>
                  <a:srgbClr val="253746"/>
                </a:solidFill>
                <a:latin typeface="Myriad Pro Light" panose="020B0603030403020204" pitchFamily="34" charset="0"/>
              </a:rPr>
              <a:t> …</a:t>
            </a:r>
            <a:r>
              <a:rPr lang="en-GB" sz="2000" b="1" dirty="0">
                <a:solidFill>
                  <a:srgbClr val="C00000"/>
                </a:solidFill>
                <a:latin typeface="Myriad Pro Light" panose="020B0603030403020204" pitchFamily="34" charset="0"/>
              </a:rPr>
              <a:t>count on </a:t>
            </a:r>
            <a:r>
              <a:rPr lang="en-GB" sz="2000" b="1" dirty="0">
                <a:solidFill>
                  <a:srgbClr val="253746"/>
                </a:solidFill>
                <a:latin typeface="Myriad Pro Light" panose="020B0603030403020204" pitchFamily="34" charset="0"/>
              </a:rPr>
              <a:t>from 3</a:t>
            </a:r>
          </a:p>
          <a:p>
            <a:pPr algn="ctr">
              <a:lnSpc>
                <a:spcPct val="114000"/>
              </a:lnSpc>
            </a:pPr>
            <a:r>
              <a:rPr lang="en-GB" sz="2000" b="1" dirty="0">
                <a:solidFill>
                  <a:srgbClr val="253746"/>
                </a:solidFill>
                <a:latin typeface="Myriad Pro Light" panose="020B0603030403020204" pitchFamily="34" charset="0"/>
              </a:rPr>
              <a:t>to get to 8?</a:t>
            </a:r>
          </a:p>
        </p:txBody>
      </p:sp>
      <p:sp>
        <p:nvSpPr>
          <p:cNvPr id="8" name="Speech Bubble: Rectangle with Corners Rounded 10">
            <a:extLst>
              <a:ext uri="{FF2B5EF4-FFF2-40B4-BE49-F238E27FC236}">
                <a16:creationId xmlns:a16="http://schemas.microsoft.com/office/drawing/2014/main" id="{461FAEBA-8041-4442-A4E4-BC41CA282D40}"/>
              </a:ext>
            </a:extLst>
          </p:cNvPr>
          <p:cNvSpPr/>
          <p:nvPr/>
        </p:nvSpPr>
        <p:spPr>
          <a:xfrm flipH="1">
            <a:off x="4437499" y="4457538"/>
            <a:ext cx="3290082" cy="1206893"/>
          </a:xfrm>
          <a:prstGeom prst="homePlate">
            <a:avLst>
              <a:gd name="adj" fmla="val 55550"/>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sz="2000" b="1" dirty="0">
                <a:solidFill>
                  <a:srgbClr val="253746"/>
                </a:solidFill>
                <a:latin typeface="Myriad Pro Light" panose="020B0603030403020204" pitchFamily="34" charset="0"/>
              </a:rPr>
              <a:t> …do it a different way?</a:t>
            </a:r>
          </a:p>
        </p:txBody>
      </p:sp>
      <p:pic>
        <p:nvPicPr>
          <p:cNvPr id="1026" name="Picture 2" descr="You, Index Finger, Pointing, Finger, Hand, Indicate">
            <a:extLst>
              <a:ext uri="{FF2B5EF4-FFF2-40B4-BE49-F238E27FC236}">
                <a16:creationId xmlns:a16="http://schemas.microsoft.com/office/drawing/2014/main" id="{425FE3AB-2160-4A10-8EFA-3091791131DE}"/>
              </a:ext>
            </a:extLst>
          </p:cNvPr>
          <p:cNvPicPr>
            <a:picLocks noChangeAspect="1" noChangeArrowheads="1"/>
          </p:cNvPicPr>
          <p:nvPr/>
        </p:nvPicPr>
        <p:blipFill>
          <a:blip r:embed="rId5">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45800" y="1886240"/>
            <a:ext cx="1384474" cy="108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21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850308" y="4774673"/>
            <a:ext cx="4089581" cy="1015663"/>
          </a:xfrm>
          <a:prstGeom prst="rect">
            <a:avLst/>
          </a:prstGeom>
        </p:spPr>
        <p:txBody>
          <a:bodyPr wrap="none">
            <a:spAutoFit/>
          </a:bodyPr>
          <a:lstStyle/>
          <a:p>
            <a:pPr algn="ctr"/>
            <a:r>
              <a:rPr lang="en-GB" sz="6000" b="1" dirty="0">
                <a:latin typeface="Myriad Pro Light"/>
              </a:rPr>
              <a:t>3 +     = 8</a:t>
            </a:r>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11</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707886"/>
          </a:xfrm>
          <a:prstGeom prst="rect">
            <a:avLst/>
          </a:prstGeom>
          <a:noFill/>
        </p:spPr>
        <p:txBody>
          <a:bodyPr wrap="square" rtlCol="0">
            <a:spAutoFit/>
          </a:bodyPr>
          <a:lstStyle/>
          <a:p>
            <a:pPr>
              <a:buClr>
                <a:srgbClr val="EA7600"/>
              </a:buClr>
              <a:buSzPct val="120000"/>
            </a:pPr>
            <a:r>
              <a:rPr lang="en-GB" sz="2000" b="1" dirty="0">
                <a:solidFill>
                  <a:srgbClr val="253746"/>
                </a:solidFill>
              </a:rPr>
              <a:t>Day 1: </a:t>
            </a:r>
            <a:r>
              <a:rPr lang="en-GB" sz="2000" b="1" dirty="0">
                <a:solidFill>
                  <a:srgbClr val="006400"/>
                </a:solidFill>
              </a:rPr>
              <a:t>Know number bonds to 8; Recognise that addition can be done in any order. </a:t>
            </a:r>
            <a:r>
              <a:rPr lang="en-GB" sz="2000" b="1" dirty="0">
                <a:solidFill>
                  <a:srgbClr val="0000C8"/>
                </a:solidFill>
              </a:rPr>
              <a:t>Use number facts to add and subtract.</a:t>
            </a:r>
          </a:p>
        </p:txBody>
      </p:sp>
      <p:sp>
        <p:nvSpPr>
          <p:cNvPr id="5" name="Rectangle 4">
            <a:extLst>
              <a:ext uri="{FF2B5EF4-FFF2-40B4-BE49-F238E27FC236}">
                <a16:creationId xmlns:a16="http://schemas.microsoft.com/office/drawing/2014/main" id="{E1D17221-4DE5-4037-AB0C-461050817CD2}"/>
              </a:ext>
            </a:extLst>
          </p:cNvPr>
          <p:cNvSpPr/>
          <p:nvPr/>
        </p:nvSpPr>
        <p:spPr>
          <a:xfrm>
            <a:off x="3553846" y="1136073"/>
            <a:ext cx="4969181" cy="14187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peech Bubble: Rectangle with Corners Rounded 10">
            <a:extLst>
              <a:ext uri="{FF2B5EF4-FFF2-40B4-BE49-F238E27FC236}">
                <a16:creationId xmlns:a16="http://schemas.microsoft.com/office/drawing/2014/main" id="{698C62B2-9510-4DC1-A394-5662223593D7}"/>
              </a:ext>
            </a:extLst>
          </p:cNvPr>
          <p:cNvSpPr/>
          <p:nvPr/>
        </p:nvSpPr>
        <p:spPr>
          <a:xfrm>
            <a:off x="329786" y="1136073"/>
            <a:ext cx="3169035" cy="1569186"/>
          </a:xfrm>
          <a:prstGeom prst="homePlate">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nSpc>
                <a:spcPct val="114000"/>
              </a:lnSpc>
            </a:pPr>
            <a:r>
              <a:rPr lang="en-GB" sz="2000" b="1" dirty="0">
                <a:solidFill>
                  <a:srgbClr val="253746"/>
                </a:solidFill>
                <a:latin typeface="Myriad Pro Light" panose="020B0603030403020204" pitchFamily="34" charset="0"/>
              </a:rPr>
              <a:t>We can also show this sum using cubes.</a:t>
            </a:r>
          </a:p>
        </p:txBody>
      </p:sp>
      <p:pic>
        <p:nvPicPr>
          <p:cNvPr id="7"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9348" t="24811" r="23114" b="26362"/>
          <a:stretch/>
        </p:blipFill>
        <p:spPr bwMode="auto">
          <a:xfrm>
            <a:off x="3431016" y="1067664"/>
            <a:ext cx="5223641" cy="1544065"/>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a:extLst>
              <a:ext uri="{FF2B5EF4-FFF2-40B4-BE49-F238E27FC236}">
                <a16:creationId xmlns:a16="http://schemas.microsoft.com/office/drawing/2014/main" id="{45377F9E-D2A2-4BA3-B120-59FF6DB0C5D4}"/>
              </a:ext>
            </a:extLst>
          </p:cNvPr>
          <p:cNvGrpSpPr/>
          <p:nvPr/>
        </p:nvGrpSpPr>
        <p:grpSpPr>
          <a:xfrm>
            <a:off x="5404367" y="2815709"/>
            <a:ext cx="3462895" cy="2032983"/>
            <a:chOff x="4298496" y="4063018"/>
            <a:chExt cx="2801678" cy="1569186"/>
          </a:xfrm>
          <a:effectLst>
            <a:outerShdw blurRad="50800" dist="38100" dir="2700000" algn="tl" rotWithShape="0">
              <a:prstClr val="black">
                <a:alpha val="40000"/>
              </a:prstClr>
            </a:outerShdw>
          </a:effectLst>
        </p:grpSpPr>
        <p:sp>
          <p:nvSpPr>
            <p:cNvPr id="9" name="Speech Bubble: Rectangle with Corners Rounded 14">
              <a:extLst>
                <a:ext uri="{FF2B5EF4-FFF2-40B4-BE49-F238E27FC236}">
                  <a16:creationId xmlns:a16="http://schemas.microsoft.com/office/drawing/2014/main" id="{33A118E9-4FBA-4F4E-97F1-10B297E4A984}"/>
                </a:ext>
              </a:extLst>
            </p:cNvPr>
            <p:cNvSpPr/>
            <p:nvPr/>
          </p:nvSpPr>
          <p:spPr>
            <a:xfrm>
              <a:off x="4298496" y="4063018"/>
              <a:ext cx="2801678" cy="1569186"/>
            </a:xfrm>
            <a:prstGeom prst="cloudCallout">
              <a:avLst>
                <a:gd name="adj1" fmla="val -59741"/>
                <a:gd name="adj2" fmla="val 6679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How many more red cubes are needed to make 8?</a:t>
              </a:r>
            </a:p>
          </p:txBody>
        </p:sp>
        <p:pic>
          <p:nvPicPr>
            <p:cNvPr id="11" name="Picture 10">
              <a:extLst>
                <a:ext uri="{FF2B5EF4-FFF2-40B4-BE49-F238E27FC236}">
                  <a16:creationId xmlns:a16="http://schemas.microsoft.com/office/drawing/2014/main" id="{EEC1D852-2E0F-4198-9E1C-668A9B27AF8C}"/>
                </a:ext>
              </a:extLst>
            </p:cNvPr>
            <p:cNvPicPr>
              <a:picLocks noChangeAspect="1"/>
            </p:cNvPicPr>
            <p:nvPr/>
          </p:nvPicPr>
          <p:blipFill rotWithShape="1">
            <a:blip r:embed="rId7" cstate="screen">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443398" y="4287950"/>
              <a:ext cx="391606" cy="849534"/>
            </a:xfrm>
            <a:prstGeom prst="rect">
              <a:avLst/>
            </a:prstGeom>
          </p:spPr>
        </p:pic>
      </p:grpSp>
      <p:sp>
        <p:nvSpPr>
          <p:cNvPr id="13" name="Rectangle 12"/>
          <p:cNvSpPr/>
          <p:nvPr/>
        </p:nvSpPr>
        <p:spPr>
          <a:xfrm>
            <a:off x="2615310" y="4808660"/>
            <a:ext cx="582211" cy="1015663"/>
          </a:xfrm>
          <a:prstGeom prst="rect">
            <a:avLst/>
          </a:prstGeom>
        </p:spPr>
        <p:txBody>
          <a:bodyPr wrap="none">
            <a:spAutoFit/>
          </a:bodyPr>
          <a:lstStyle/>
          <a:p>
            <a:pPr algn="ctr"/>
            <a:r>
              <a:rPr lang="en-GB" sz="6000" b="1" dirty="0">
                <a:solidFill>
                  <a:srgbClr val="C00000"/>
                </a:solidFill>
                <a:latin typeface="Myriad Pro Light"/>
              </a:rPr>
              <a:t>5</a:t>
            </a:r>
          </a:p>
        </p:txBody>
      </p:sp>
      <p:pic>
        <p:nvPicPr>
          <p:cNvPr id="15" name="Picture 14">
            <a:extLst>
              <a:ext uri="{FF2B5EF4-FFF2-40B4-BE49-F238E27FC236}">
                <a16:creationId xmlns:a16="http://schemas.microsoft.com/office/drawing/2014/main" id="{7E932995-2D8C-4643-8089-DEA860B36E63}"/>
              </a:ext>
            </a:extLst>
          </p:cNvPr>
          <p:cNvPicPr>
            <a:picLocks noChangeAspect="1"/>
          </p:cNvPicPr>
          <p:nvPr/>
        </p:nvPicPr>
        <p:blipFill>
          <a:blip r:embed="rId8"/>
          <a:stretch>
            <a:fillRect/>
          </a:stretch>
        </p:blipFill>
        <p:spPr>
          <a:xfrm>
            <a:off x="5439689" y="1849057"/>
            <a:ext cx="606269" cy="593505"/>
          </a:xfrm>
          <a:prstGeom prst="rect">
            <a:avLst/>
          </a:prstGeom>
        </p:spPr>
      </p:pic>
      <p:pic>
        <p:nvPicPr>
          <p:cNvPr id="16" name="Picture 15">
            <a:extLst>
              <a:ext uri="{FF2B5EF4-FFF2-40B4-BE49-F238E27FC236}">
                <a16:creationId xmlns:a16="http://schemas.microsoft.com/office/drawing/2014/main" id="{9CC7D48D-BEC6-432D-84AD-8DA4D165FE3A}"/>
              </a:ext>
            </a:extLst>
          </p:cNvPr>
          <p:cNvPicPr>
            <a:picLocks noChangeAspect="1"/>
          </p:cNvPicPr>
          <p:nvPr/>
        </p:nvPicPr>
        <p:blipFill>
          <a:blip r:embed="rId8"/>
          <a:stretch>
            <a:fillRect/>
          </a:stretch>
        </p:blipFill>
        <p:spPr>
          <a:xfrm>
            <a:off x="6046167" y="1839696"/>
            <a:ext cx="606269" cy="593505"/>
          </a:xfrm>
          <a:prstGeom prst="rect">
            <a:avLst/>
          </a:prstGeom>
        </p:spPr>
      </p:pic>
      <p:pic>
        <p:nvPicPr>
          <p:cNvPr id="17" name="Picture 16">
            <a:extLst>
              <a:ext uri="{FF2B5EF4-FFF2-40B4-BE49-F238E27FC236}">
                <a16:creationId xmlns:a16="http://schemas.microsoft.com/office/drawing/2014/main" id="{F90B2F64-3E48-4E1F-B4E0-AF2D541D40B8}"/>
              </a:ext>
            </a:extLst>
          </p:cNvPr>
          <p:cNvPicPr>
            <a:picLocks noChangeAspect="1"/>
          </p:cNvPicPr>
          <p:nvPr/>
        </p:nvPicPr>
        <p:blipFill>
          <a:blip r:embed="rId8"/>
          <a:stretch>
            <a:fillRect/>
          </a:stretch>
        </p:blipFill>
        <p:spPr>
          <a:xfrm>
            <a:off x="6640952" y="1848633"/>
            <a:ext cx="606269" cy="593505"/>
          </a:xfrm>
          <a:prstGeom prst="rect">
            <a:avLst/>
          </a:prstGeom>
        </p:spPr>
      </p:pic>
      <p:pic>
        <p:nvPicPr>
          <p:cNvPr id="18" name="Picture 17">
            <a:extLst>
              <a:ext uri="{FF2B5EF4-FFF2-40B4-BE49-F238E27FC236}">
                <a16:creationId xmlns:a16="http://schemas.microsoft.com/office/drawing/2014/main" id="{F5122BBD-DE1E-4702-8BE9-0A54905B3F56}"/>
              </a:ext>
            </a:extLst>
          </p:cNvPr>
          <p:cNvPicPr>
            <a:picLocks noChangeAspect="1"/>
          </p:cNvPicPr>
          <p:nvPr/>
        </p:nvPicPr>
        <p:blipFill>
          <a:blip r:embed="rId8"/>
          <a:stretch>
            <a:fillRect/>
          </a:stretch>
        </p:blipFill>
        <p:spPr>
          <a:xfrm>
            <a:off x="7247221" y="1849338"/>
            <a:ext cx="606269" cy="593505"/>
          </a:xfrm>
          <a:prstGeom prst="rect">
            <a:avLst/>
          </a:prstGeom>
        </p:spPr>
      </p:pic>
      <p:pic>
        <p:nvPicPr>
          <p:cNvPr id="19" name="Picture 18">
            <a:extLst>
              <a:ext uri="{FF2B5EF4-FFF2-40B4-BE49-F238E27FC236}">
                <a16:creationId xmlns:a16="http://schemas.microsoft.com/office/drawing/2014/main" id="{E97F1299-ECF5-4090-B9DC-092B1198E412}"/>
              </a:ext>
            </a:extLst>
          </p:cNvPr>
          <p:cNvPicPr>
            <a:picLocks noChangeAspect="1"/>
          </p:cNvPicPr>
          <p:nvPr/>
        </p:nvPicPr>
        <p:blipFill>
          <a:blip r:embed="rId8"/>
          <a:stretch>
            <a:fillRect/>
          </a:stretch>
        </p:blipFill>
        <p:spPr>
          <a:xfrm>
            <a:off x="7874179" y="1847909"/>
            <a:ext cx="606269" cy="593505"/>
          </a:xfrm>
          <a:prstGeom prst="rect">
            <a:avLst/>
          </a:prstGeom>
        </p:spPr>
      </p:pic>
    </p:spTree>
    <p:extLst>
      <p:ext uri="{BB962C8B-B14F-4D97-AF65-F5344CB8AC3E}">
        <p14:creationId xmlns:p14="http://schemas.microsoft.com/office/powerpoint/2010/main" val="63321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12</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707886"/>
          </a:xfrm>
          <a:prstGeom prst="rect">
            <a:avLst/>
          </a:prstGeom>
          <a:noFill/>
        </p:spPr>
        <p:txBody>
          <a:bodyPr wrap="square" rtlCol="0">
            <a:spAutoFit/>
          </a:bodyPr>
          <a:lstStyle/>
          <a:p>
            <a:pPr>
              <a:buClr>
                <a:srgbClr val="EA7600"/>
              </a:buClr>
              <a:buSzPct val="120000"/>
            </a:pPr>
            <a:r>
              <a:rPr lang="en-GB" sz="2000" b="1" dirty="0">
                <a:solidFill>
                  <a:srgbClr val="253746"/>
                </a:solidFill>
              </a:rPr>
              <a:t>Day 1: </a:t>
            </a:r>
            <a:r>
              <a:rPr lang="en-GB" sz="2000" b="1" dirty="0">
                <a:solidFill>
                  <a:srgbClr val="006400"/>
                </a:solidFill>
              </a:rPr>
              <a:t>Know number bonds to 8; Recognise that addition can be done in any order. </a:t>
            </a:r>
            <a:r>
              <a:rPr lang="en-GB" sz="2000" b="1" dirty="0">
                <a:solidFill>
                  <a:srgbClr val="0000C8"/>
                </a:solidFill>
              </a:rPr>
              <a:t>Use number facts to add and subtract.</a:t>
            </a:r>
          </a:p>
        </p:txBody>
      </p:sp>
      <p:sp>
        <p:nvSpPr>
          <p:cNvPr id="5" name="Rectangle 4"/>
          <p:cNvSpPr/>
          <p:nvPr/>
        </p:nvSpPr>
        <p:spPr>
          <a:xfrm>
            <a:off x="6325321" y="4012182"/>
            <a:ext cx="1404552" cy="1569660"/>
          </a:xfrm>
          <a:prstGeom prst="rect">
            <a:avLst/>
          </a:prstGeom>
        </p:spPr>
        <p:txBody>
          <a:bodyPr wrap="none">
            <a:spAutoFit/>
          </a:bodyPr>
          <a:lstStyle/>
          <a:p>
            <a:pPr algn="ctr"/>
            <a:r>
              <a:rPr lang="en-GB" sz="9600" dirty="0">
                <a:latin typeface="Myriad Pro Light"/>
              </a:rPr>
              <a:t>☐</a:t>
            </a:r>
            <a:r>
              <a:rPr lang="en-GB" sz="6000" dirty="0">
                <a:latin typeface="Myriad Pro Light"/>
              </a:rPr>
              <a:t> </a:t>
            </a:r>
          </a:p>
        </p:txBody>
      </p:sp>
      <p:sp>
        <p:nvSpPr>
          <p:cNvPr id="6" name="Rectangle 5"/>
          <p:cNvSpPr/>
          <p:nvPr/>
        </p:nvSpPr>
        <p:spPr>
          <a:xfrm>
            <a:off x="5298075" y="4289180"/>
            <a:ext cx="3845925" cy="1015663"/>
          </a:xfrm>
          <a:prstGeom prst="rect">
            <a:avLst/>
          </a:prstGeom>
        </p:spPr>
        <p:txBody>
          <a:bodyPr wrap="none">
            <a:spAutoFit/>
          </a:bodyPr>
          <a:lstStyle/>
          <a:p>
            <a:r>
              <a:rPr lang="en-GB" sz="6000" b="1" dirty="0">
                <a:latin typeface="Myriad Pro Light"/>
              </a:rPr>
              <a:t>5+     = 8</a:t>
            </a:r>
          </a:p>
        </p:txBody>
      </p:sp>
      <p:grpSp>
        <p:nvGrpSpPr>
          <p:cNvPr id="7" name="Group 6">
            <a:extLst>
              <a:ext uri="{FF2B5EF4-FFF2-40B4-BE49-F238E27FC236}">
                <a16:creationId xmlns:a16="http://schemas.microsoft.com/office/drawing/2014/main" id="{45377F9E-D2A2-4BA3-B120-59FF6DB0C5D4}"/>
              </a:ext>
            </a:extLst>
          </p:cNvPr>
          <p:cNvGrpSpPr/>
          <p:nvPr/>
        </p:nvGrpSpPr>
        <p:grpSpPr>
          <a:xfrm>
            <a:off x="1324406" y="3393682"/>
            <a:ext cx="3462895" cy="2032983"/>
            <a:chOff x="4298496" y="4063018"/>
            <a:chExt cx="2801678" cy="1569186"/>
          </a:xfrm>
          <a:effectLst>
            <a:outerShdw blurRad="50800" dist="38100" dir="2700000" algn="tl" rotWithShape="0">
              <a:prstClr val="black">
                <a:alpha val="40000"/>
              </a:prstClr>
            </a:outerShdw>
          </a:effectLst>
        </p:grpSpPr>
        <p:sp>
          <p:nvSpPr>
            <p:cNvPr id="8" name="Speech Bubble: Rectangle with Corners Rounded 14">
              <a:extLst>
                <a:ext uri="{FF2B5EF4-FFF2-40B4-BE49-F238E27FC236}">
                  <a16:creationId xmlns:a16="http://schemas.microsoft.com/office/drawing/2014/main" id="{33A118E9-4FBA-4F4E-97F1-10B297E4A984}"/>
                </a:ext>
              </a:extLst>
            </p:cNvPr>
            <p:cNvSpPr/>
            <p:nvPr/>
          </p:nvSpPr>
          <p:spPr>
            <a:xfrm>
              <a:off x="4298496" y="4063018"/>
              <a:ext cx="2801678" cy="1569186"/>
            </a:xfrm>
            <a:prstGeom prst="cloudCallout">
              <a:avLst>
                <a:gd name="adj1" fmla="val -74461"/>
                <a:gd name="adj2" fmla="val 54459"/>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What number should go in the box now?</a:t>
              </a:r>
            </a:p>
          </p:txBody>
        </p:sp>
        <p:pic>
          <p:nvPicPr>
            <p:cNvPr id="9" name="Picture 8">
              <a:extLst>
                <a:ext uri="{FF2B5EF4-FFF2-40B4-BE49-F238E27FC236}">
                  <a16:creationId xmlns:a16="http://schemas.microsoft.com/office/drawing/2014/main" id="{EEC1D852-2E0F-4198-9E1C-668A9B27AF8C}"/>
                </a:ext>
              </a:extLst>
            </p:cNvPr>
            <p:cNvPicPr>
              <a:picLocks noChangeAspect="1"/>
            </p:cNvPicPr>
            <p:nvPr/>
          </p:nvPicPr>
          <p:blipFill rotWithShape="1">
            <a:blip r:embed="rId3" cstate="screen">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468205" y="4160166"/>
              <a:ext cx="391606" cy="687444"/>
            </a:xfrm>
            <a:prstGeom prst="rect">
              <a:avLst/>
            </a:prstGeom>
          </p:spPr>
        </p:pic>
      </p:grpSp>
      <p:sp>
        <p:nvSpPr>
          <p:cNvPr id="11" name="Speech Bubble: Rectangle with Corners Rounded 14">
            <a:extLst>
              <a:ext uri="{FF2B5EF4-FFF2-40B4-BE49-F238E27FC236}">
                <a16:creationId xmlns:a16="http://schemas.microsoft.com/office/drawing/2014/main" id="{33A118E9-4FBA-4F4E-97F1-10B297E4A984}"/>
              </a:ext>
            </a:extLst>
          </p:cNvPr>
          <p:cNvSpPr/>
          <p:nvPr/>
        </p:nvSpPr>
        <p:spPr>
          <a:xfrm>
            <a:off x="543288" y="1029606"/>
            <a:ext cx="3462895" cy="2032983"/>
          </a:xfrm>
          <a:prstGeom prst="cloudCallout">
            <a:avLst>
              <a:gd name="adj1" fmla="val 66838"/>
              <a:gd name="adj2" fmla="val 49305"/>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Think back to the number sentence before.</a:t>
            </a:r>
          </a:p>
        </p:txBody>
      </p:sp>
      <p:grpSp>
        <p:nvGrpSpPr>
          <p:cNvPr id="13" name="Group 12"/>
          <p:cNvGrpSpPr/>
          <p:nvPr/>
        </p:nvGrpSpPr>
        <p:grpSpPr>
          <a:xfrm>
            <a:off x="5170855" y="1543503"/>
            <a:ext cx="3845925" cy="1569660"/>
            <a:chOff x="3949561" y="4679502"/>
            <a:chExt cx="3845925" cy="1569660"/>
          </a:xfrm>
        </p:grpSpPr>
        <p:sp>
          <p:nvSpPr>
            <p:cNvPr id="14" name="Rectangle 13"/>
            <p:cNvSpPr/>
            <p:nvPr/>
          </p:nvSpPr>
          <p:spPr>
            <a:xfrm>
              <a:off x="4997096" y="4679502"/>
              <a:ext cx="1404552" cy="1569660"/>
            </a:xfrm>
            <a:prstGeom prst="rect">
              <a:avLst/>
            </a:prstGeom>
          </p:spPr>
          <p:txBody>
            <a:bodyPr wrap="none">
              <a:spAutoFit/>
            </a:bodyPr>
            <a:lstStyle/>
            <a:p>
              <a:pPr algn="ctr"/>
              <a:r>
                <a:rPr lang="en-GB" sz="9600" dirty="0">
                  <a:latin typeface="Myriad Pro Light"/>
                </a:rPr>
                <a:t>☐</a:t>
              </a:r>
              <a:r>
                <a:rPr lang="en-GB" sz="6000" b="1" dirty="0">
                  <a:latin typeface="Myriad Pro Light"/>
                </a:rPr>
                <a:t> </a:t>
              </a:r>
            </a:p>
          </p:txBody>
        </p:sp>
        <p:sp>
          <p:nvSpPr>
            <p:cNvPr id="15" name="Rectangle 14"/>
            <p:cNvSpPr/>
            <p:nvPr/>
          </p:nvSpPr>
          <p:spPr>
            <a:xfrm>
              <a:off x="5262646" y="5006990"/>
              <a:ext cx="671979" cy="1015663"/>
            </a:xfrm>
            <a:prstGeom prst="rect">
              <a:avLst/>
            </a:prstGeom>
          </p:spPr>
          <p:txBody>
            <a:bodyPr wrap="none">
              <a:spAutoFit/>
            </a:bodyPr>
            <a:lstStyle/>
            <a:p>
              <a:r>
                <a:rPr lang="en-GB" sz="6000" b="1" dirty="0">
                  <a:latin typeface="Myriad Pro Light"/>
                </a:rPr>
                <a:t>5</a:t>
              </a:r>
            </a:p>
          </p:txBody>
        </p:sp>
        <p:sp>
          <p:nvSpPr>
            <p:cNvPr id="16" name="Rectangle 15"/>
            <p:cNvSpPr/>
            <p:nvPr/>
          </p:nvSpPr>
          <p:spPr>
            <a:xfrm>
              <a:off x="3949561" y="5006990"/>
              <a:ext cx="3845925" cy="1015663"/>
            </a:xfrm>
            <a:prstGeom prst="rect">
              <a:avLst/>
            </a:prstGeom>
          </p:spPr>
          <p:txBody>
            <a:bodyPr wrap="none">
              <a:spAutoFit/>
            </a:bodyPr>
            <a:lstStyle/>
            <a:p>
              <a:r>
                <a:rPr lang="en-GB" sz="6000" b="1" dirty="0">
                  <a:latin typeface="Myriad Pro Light"/>
                </a:rPr>
                <a:t>3+     = 8</a:t>
              </a:r>
            </a:p>
          </p:txBody>
        </p:sp>
      </p:grpSp>
      <p:sp>
        <p:nvSpPr>
          <p:cNvPr id="17" name="Rectangle 16"/>
          <p:cNvSpPr/>
          <p:nvPr/>
        </p:nvSpPr>
        <p:spPr>
          <a:xfrm>
            <a:off x="6614332" y="4343064"/>
            <a:ext cx="612668" cy="1015663"/>
          </a:xfrm>
          <a:prstGeom prst="rect">
            <a:avLst/>
          </a:prstGeom>
        </p:spPr>
        <p:txBody>
          <a:bodyPr wrap="none">
            <a:spAutoFit/>
          </a:bodyPr>
          <a:lstStyle/>
          <a:p>
            <a:r>
              <a:rPr lang="en-GB" sz="6000" b="1" dirty="0">
                <a:latin typeface="Myriad Pro Light"/>
              </a:rPr>
              <a:t>3</a:t>
            </a:r>
            <a:endParaRPr lang="en-GB" sz="6000" dirty="0"/>
          </a:p>
        </p:txBody>
      </p:sp>
    </p:spTree>
    <p:extLst>
      <p:ext uri="{BB962C8B-B14F-4D97-AF65-F5344CB8AC3E}">
        <p14:creationId xmlns:p14="http://schemas.microsoft.com/office/powerpoint/2010/main" val="63321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13</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707886"/>
          </a:xfrm>
          <a:prstGeom prst="rect">
            <a:avLst/>
          </a:prstGeom>
          <a:noFill/>
        </p:spPr>
        <p:txBody>
          <a:bodyPr wrap="square" rtlCol="0">
            <a:spAutoFit/>
          </a:bodyPr>
          <a:lstStyle/>
          <a:p>
            <a:pPr>
              <a:buClr>
                <a:srgbClr val="EA7600"/>
              </a:buClr>
              <a:buSzPct val="120000"/>
            </a:pPr>
            <a:r>
              <a:rPr lang="en-GB" sz="2000" b="1" dirty="0">
                <a:solidFill>
                  <a:srgbClr val="253746"/>
                </a:solidFill>
              </a:rPr>
              <a:t>Day 1: </a:t>
            </a:r>
            <a:r>
              <a:rPr lang="en-GB" sz="2000" b="1" dirty="0">
                <a:solidFill>
                  <a:srgbClr val="006400"/>
                </a:solidFill>
              </a:rPr>
              <a:t>Know number bonds to 8; Recognise that addition can be done in any order. </a:t>
            </a:r>
            <a:r>
              <a:rPr lang="en-GB" sz="2000" b="1" dirty="0">
                <a:solidFill>
                  <a:srgbClr val="0000C8"/>
                </a:solidFill>
              </a:rPr>
              <a:t>Use number facts to add and subtract.</a:t>
            </a:r>
          </a:p>
        </p:txBody>
      </p:sp>
      <p:sp>
        <p:nvSpPr>
          <p:cNvPr id="5" name="Speech Bubble: Rectangle with Corners Rounded 14">
            <a:extLst>
              <a:ext uri="{FF2B5EF4-FFF2-40B4-BE49-F238E27FC236}">
                <a16:creationId xmlns:a16="http://schemas.microsoft.com/office/drawing/2014/main" id="{33A118E9-4FBA-4F4E-97F1-10B297E4A984}"/>
              </a:ext>
            </a:extLst>
          </p:cNvPr>
          <p:cNvSpPr/>
          <p:nvPr/>
        </p:nvSpPr>
        <p:spPr>
          <a:xfrm>
            <a:off x="4389910" y="538755"/>
            <a:ext cx="4098308" cy="2352227"/>
          </a:xfrm>
          <a:prstGeom prst="cloudCallout">
            <a:avLst>
              <a:gd name="adj1" fmla="val -80986"/>
              <a:gd name="adj2" fmla="val 9924"/>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3 and 5 are ‘special’ number partners that make 8:</a:t>
            </a:r>
          </a:p>
          <a:p>
            <a:pPr algn="ctr">
              <a:lnSpc>
                <a:spcPct val="114000"/>
              </a:lnSpc>
            </a:pPr>
            <a:r>
              <a:rPr lang="en-GB" sz="2000" b="1" dirty="0">
                <a:solidFill>
                  <a:srgbClr val="253746"/>
                </a:solidFill>
                <a:latin typeface="Myriad Pro Light" panose="020B0603030403020204" pitchFamily="34" charset="0"/>
              </a:rPr>
              <a:t>a </a:t>
            </a:r>
            <a:r>
              <a:rPr lang="en-GB" sz="2000" b="1" dirty="0">
                <a:solidFill>
                  <a:srgbClr val="C00000"/>
                </a:solidFill>
                <a:latin typeface="Myriad Pro Light" panose="020B0603030403020204" pitchFamily="34" charset="0"/>
              </a:rPr>
              <a:t>number bond</a:t>
            </a:r>
            <a:r>
              <a:rPr lang="en-GB" sz="2000" b="1" dirty="0">
                <a:solidFill>
                  <a:srgbClr val="253746"/>
                </a:solidFill>
                <a:latin typeface="Myriad Pro Light" panose="020B0603030403020204" pitchFamily="34" charset="0"/>
              </a:rPr>
              <a:t>.</a:t>
            </a:r>
          </a:p>
        </p:txBody>
      </p:sp>
      <p:sp>
        <p:nvSpPr>
          <p:cNvPr id="6" name="Speech Bubble: Rectangle with Corners Rounded 10">
            <a:extLst>
              <a:ext uri="{FF2B5EF4-FFF2-40B4-BE49-F238E27FC236}">
                <a16:creationId xmlns:a16="http://schemas.microsoft.com/office/drawing/2014/main" id="{698C62B2-9510-4DC1-A394-5662223593D7}"/>
              </a:ext>
            </a:extLst>
          </p:cNvPr>
          <p:cNvSpPr/>
          <p:nvPr/>
        </p:nvSpPr>
        <p:spPr>
          <a:xfrm>
            <a:off x="249157" y="3510620"/>
            <a:ext cx="3918931" cy="2119135"/>
          </a:xfrm>
          <a:prstGeom prst="homePlate">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nSpc>
                <a:spcPct val="114000"/>
              </a:lnSpc>
            </a:pPr>
            <a:r>
              <a:rPr lang="en-GB" sz="2000" b="1" dirty="0">
                <a:solidFill>
                  <a:srgbClr val="253746"/>
                </a:solidFill>
                <a:latin typeface="Myriad Pro Light" panose="020B0603030403020204" pitchFamily="34" charset="0"/>
              </a:rPr>
              <a:t>Addition can be done in any order because the two parts being added haven’t changed, so must make the same whole.</a:t>
            </a:r>
          </a:p>
        </p:txBody>
      </p:sp>
      <p:sp>
        <p:nvSpPr>
          <p:cNvPr id="7" name="Rectangle 6"/>
          <p:cNvSpPr/>
          <p:nvPr/>
        </p:nvSpPr>
        <p:spPr>
          <a:xfrm>
            <a:off x="4168089" y="3284929"/>
            <a:ext cx="3219151" cy="1015663"/>
          </a:xfrm>
          <a:prstGeom prst="rect">
            <a:avLst/>
          </a:prstGeom>
        </p:spPr>
        <p:txBody>
          <a:bodyPr wrap="none">
            <a:spAutoFit/>
          </a:bodyPr>
          <a:lstStyle/>
          <a:p>
            <a:r>
              <a:rPr lang="en-GB" sz="6000" b="1" dirty="0">
                <a:latin typeface="Myriad Pro Light"/>
              </a:rPr>
              <a:t>3 + 5 = 8</a:t>
            </a:r>
          </a:p>
        </p:txBody>
      </p:sp>
      <p:sp>
        <p:nvSpPr>
          <p:cNvPr id="8" name="Rectangle 7"/>
          <p:cNvSpPr/>
          <p:nvPr/>
        </p:nvSpPr>
        <p:spPr>
          <a:xfrm>
            <a:off x="4254634" y="4756296"/>
            <a:ext cx="3219151" cy="1015663"/>
          </a:xfrm>
          <a:prstGeom prst="rect">
            <a:avLst/>
          </a:prstGeom>
        </p:spPr>
        <p:txBody>
          <a:bodyPr wrap="none">
            <a:spAutoFit/>
          </a:bodyPr>
          <a:lstStyle/>
          <a:p>
            <a:r>
              <a:rPr lang="en-GB" sz="6000" b="1" dirty="0">
                <a:latin typeface="Myriad Pro Light"/>
              </a:rPr>
              <a:t>5 + 3 = 8</a:t>
            </a:r>
          </a:p>
        </p:txBody>
      </p:sp>
      <p:sp>
        <p:nvSpPr>
          <p:cNvPr id="9" name="Rectangle 8"/>
          <p:cNvSpPr/>
          <p:nvPr/>
        </p:nvSpPr>
        <p:spPr>
          <a:xfrm>
            <a:off x="830137" y="955082"/>
            <a:ext cx="679993" cy="1200329"/>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txBody>
          <a:bodyPr wrap="none">
            <a:spAutoFit/>
          </a:bodyPr>
          <a:lstStyle/>
          <a:p>
            <a:pPr algn="ctr"/>
            <a:r>
              <a:rPr lang="en-GB" sz="7200" b="1" dirty="0">
                <a:latin typeface="Myriad Pro Light"/>
              </a:rPr>
              <a:t>5</a:t>
            </a:r>
          </a:p>
        </p:txBody>
      </p:sp>
      <p:sp>
        <p:nvSpPr>
          <p:cNvPr id="11" name="Rectangle 10"/>
          <p:cNvSpPr/>
          <p:nvPr/>
        </p:nvSpPr>
        <p:spPr>
          <a:xfrm>
            <a:off x="2195787" y="955081"/>
            <a:ext cx="679994" cy="1200329"/>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txBody>
          <a:bodyPr wrap="none">
            <a:spAutoFit/>
          </a:bodyPr>
          <a:lstStyle/>
          <a:p>
            <a:pPr algn="ctr"/>
            <a:r>
              <a:rPr lang="en-GB" sz="7200" b="1" dirty="0">
                <a:latin typeface="Myriad Pro Light"/>
              </a:rPr>
              <a:t>3</a:t>
            </a:r>
          </a:p>
        </p:txBody>
      </p:sp>
    </p:spTree>
    <p:extLst>
      <p:ext uri="{BB962C8B-B14F-4D97-AF65-F5344CB8AC3E}">
        <p14:creationId xmlns:p14="http://schemas.microsoft.com/office/powerpoint/2010/main" val="633210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14</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707886"/>
          </a:xfrm>
          <a:prstGeom prst="rect">
            <a:avLst/>
          </a:prstGeom>
          <a:noFill/>
        </p:spPr>
        <p:txBody>
          <a:bodyPr wrap="square" rtlCol="0">
            <a:spAutoFit/>
          </a:bodyPr>
          <a:lstStyle/>
          <a:p>
            <a:pPr>
              <a:buClr>
                <a:srgbClr val="EA7600"/>
              </a:buClr>
              <a:buSzPct val="120000"/>
            </a:pPr>
            <a:r>
              <a:rPr lang="en-GB" sz="2000" b="1" dirty="0">
                <a:solidFill>
                  <a:srgbClr val="253746"/>
                </a:solidFill>
              </a:rPr>
              <a:t>Day 1: </a:t>
            </a:r>
            <a:r>
              <a:rPr lang="en-GB" sz="2000" b="1" dirty="0">
                <a:solidFill>
                  <a:srgbClr val="006400"/>
                </a:solidFill>
              </a:rPr>
              <a:t>Know number bonds to 8; Recognise that addition can be done in any order. </a:t>
            </a:r>
            <a:r>
              <a:rPr lang="en-GB" sz="2000" b="1" dirty="0">
                <a:solidFill>
                  <a:srgbClr val="0000C8"/>
                </a:solidFill>
              </a:rPr>
              <a:t>Use number facts to add and subtract.</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80" y="538755"/>
            <a:ext cx="6881657" cy="48279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a:extLst>
              <a:ext uri="{FF2B5EF4-FFF2-40B4-BE49-F238E27FC236}">
                <a16:creationId xmlns:a16="http://schemas.microsoft.com/office/drawing/2014/main" id="{45377F9E-D2A2-4BA3-B120-59FF6DB0C5D4}"/>
              </a:ext>
            </a:extLst>
          </p:cNvPr>
          <p:cNvGrpSpPr/>
          <p:nvPr/>
        </p:nvGrpSpPr>
        <p:grpSpPr>
          <a:xfrm>
            <a:off x="5552149" y="3929383"/>
            <a:ext cx="3475171" cy="2058060"/>
            <a:chOff x="4298495" y="4063018"/>
            <a:chExt cx="2984064" cy="1744788"/>
          </a:xfrm>
        </p:grpSpPr>
        <p:sp>
          <p:nvSpPr>
            <p:cNvPr id="7" name="Speech Bubble: Rectangle with Corners Rounded 14">
              <a:extLst>
                <a:ext uri="{FF2B5EF4-FFF2-40B4-BE49-F238E27FC236}">
                  <a16:creationId xmlns:a16="http://schemas.microsoft.com/office/drawing/2014/main" id="{33A118E9-4FBA-4F4E-97F1-10B297E4A984}"/>
                </a:ext>
              </a:extLst>
            </p:cNvPr>
            <p:cNvSpPr/>
            <p:nvPr/>
          </p:nvSpPr>
          <p:spPr>
            <a:xfrm>
              <a:off x="4298495" y="4063018"/>
              <a:ext cx="2984064" cy="1744788"/>
            </a:xfrm>
            <a:prstGeom prst="cloudCallout">
              <a:avLst>
                <a:gd name="adj1" fmla="val -59741"/>
                <a:gd name="adj2" fmla="val 6679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How many more red cubes are needed to make 8?</a:t>
              </a:r>
            </a:p>
          </p:txBody>
        </p:sp>
        <p:pic>
          <p:nvPicPr>
            <p:cNvPr id="8" name="Picture 7">
              <a:extLst>
                <a:ext uri="{FF2B5EF4-FFF2-40B4-BE49-F238E27FC236}">
                  <a16:creationId xmlns:a16="http://schemas.microsoft.com/office/drawing/2014/main" id="{EEC1D852-2E0F-4198-9E1C-668A9B27AF8C}"/>
                </a:ext>
              </a:extLst>
            </p:cNvPr>
            <p:cNvPicPr>
              <a:picLocks noChangeAspect="1"/>
            </p:cNvPicPr>
            <p:nvPr/>
          </p:nvPicPr>
          <p:blipFill rotWithShape="1">
            <a:blip r:embed="rId4" cstate="screen">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619715" y="4063018"/>
              <a:ext cx="391606" cy="849534"/>
            </a:xfrm>
            <a:prstGeom prst="rect">
              <a:avLst/>
            </a:prstGeom>
          </p:spPr>
        </p:pic>
      </p:grpSp>
      <p:sp>
        <p:nvSpPr>
          <p:cNvPr id="9" name="Rectangle 8"/>
          <p:cNvSpPr/>
          <p:nvPr/>
        </p:nvSpPr>
        <p:spPr>
          <a:xfrm>
            <a:off x="1601757" y="3357730"/>
            <a:ext cx="455643" cy="584775"/>
          </a:xfrm>
          <a:prstGeom prst="rect">
            <a:avLst/>
          </a:prstGeom>
        </p:spPr>
        <p:txBody>
          <a:bodyPr wrap="square">
            <a:spAutoFit/>
          </a:bodyPr>
          <a:lstStyle/>
          <a:p>
            <a:r>
              <a:rPr lang="en-GB" sz="3200" b="1" dirty="0">
                <a:solidFill>
                  <a:srgbClr val="C00000"/>
                </a:solidFill>
                <a:latin typeface="Myriad Pro Light"/>
              </a:rPr>
              <a:t>2</a:t>
            </a:r>
          </a:p>
        </p:txBody>
      </p:sp>
    </p:spTree>
    <p:extLst>
      <p:ext uri="{BB962C8B-B14F-4D97-AF65-F5344CB8AC3E}">
        <p14:creationId xmlns:p14="http://schemas.microsoft.com/office/powerpoint/2010/main" val="63321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15</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1015663"/>
          </a:xfrm>
          <a:prstGeom prst="rect">
            <a:avLst/>
          </a:prstGeom>
          <a:noFill/>
        </p:spPr>
        <p:txBody>
          <a:bodyPr wrap="square" rtlCol="0">
            <a:spAutoFit/>
          </a:bodyPr>
          <a:lstStyle/>
          <a:p>
            <a:pPr>
              <a:buClr>
                <a:srgbClr val="EA7600"/>
              </a:buClr>
              <a:buSzPct val="120000"/>
            </a:pPr>
            <a:r>
              <a:rPr lang="en-GB" sz="2000" b="1" dirty="0">
                <a:solidFill>
                  <a:srgbClr val="253746"/>
                </a:solidFill>
              </a:rPr>
              <a:t>Day 1: </a:t>
            </a:r>
            <a:r>
              <a:rPr lang="en-GB" sz="2000" b="1" dirty="0">
                <a:solidFill>
                  <a:srgbClr val="006400"/>
                </a:solidFill>
              </a:rPr>
              <a:t>Know number bonds to 8; Recognise that addition can be done in any order. </a:t>
            </a:r>
            <a:r>
              <a:rPr lang="en-GB" sz="2000" b="1" dirty="0">
                <a:solidFill>
                  <a:srgbClr val="0000C8"/>
                </a:solidFill>
              </a:rPr>
              <a:t>Use number facts to add and subtract.</a:t>
            </a:r>
          </a:p>
          <a:p>
            <a:pPr>
              <a:spcAft>
                <a:spcPts val="1000"/>
              </a:spcAft>
              <a:buClr>
                <a:srgbClr val="EA7600"/>
              </a:buClr>
              <a:buSzPct val="120000"/>
            </a:pPr>
            <a:r>
              <a:rPr lang="en-GB" sz="2000" b="1" dirty="0">
                <a:solidFill>
                  <a:srgbClr val="FF0000"/>
                </a:solidFill>
              </a:rPr>
              <a:t>FINAL SLIDE for combined teaching</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1956"/>
            <a:ext cx="6962218" cy="4893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1214753" y="3497905"/>
            <a:ext cx="2266356" cy="584775"/>
            <a:chOff x="3906471" y="3718337"/>
            <a:chExt cx="2266356" cy="584775"/>
          </a:xfrm>
        </p:grpSpPr>
        <p:sp>
          <p:nvSpPr>
            <p:cNvPr id="7" name="Rectangle 6"/>
            <p:cNvSpPr/>
            <p:nvPr/>
          </p:nvSpPr>
          <p:spPr>
            <a:xfrm>
              <a:off x="3906471" y="3718337"/>
              <a:ext cx="2266356" cy="584775"/>
            </a:xfrm>
            <a:prstGeom prst="rect">
              <a:avLst/>
            </a:prstGeom>
          </p:spPr>
          <p:txBody>
            <a:bodyPr wrap="square">
              <a:spAutoFit/>
            </a:bodyPr>
            <a:lstStyle/>
            <a:p>
              <a:pPr lvl="0"/>
              <a:r>
                <a:rPr lang="en-GB" sz="3200" spc="-300" dirty="0">
                  <a:solidFill>
                    <a:prstClr val="black"/>
                  </a:solidFill>
                  <a:latin typeface="Myriad Pro Light"/>
                </a:rPr>
                <a:t>2 +       = 8</a:t>
              </a:r>
            </a:p>
          </p:txBody>
        </p:sp>
        <p:sp>
          <p:nvSpPr>
            <p:cNvPr id="8" name="Rectangle 7"/>
            <p:cNvSpPr/>
            <p:nvPr/>
          </p:nvSpPr>
          <p:spPr>
            <a:xfrm>
              <a:off x="4532389" y="3764400"/>
              <a:ext cx="443620" cy="45150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b="1">
                <a:latin typeface="Myriad Pro Light"/>
              </a:endParaRPr>
            </a:p>
          </p:txBody>
        </p:sp>
      </p:grpSp>
      <p:grpSp>
        <p:nvGrpSpPr>
          <p:cNvPr id="9" name="Group 8">
            <a:extLst>
              <a:ext uri="{FF2B5EF4-FFF2-40B4-BE49-F238E27FC236}">
                <a16:creationId xmlns:a16="http://schemas.microsoft.com/office/drawing/2014/main" id="{45377F9E-D2A2-4BA3-B120-59FF6DB0C5D4}"/>
              </a:ext>
            </a:extLst>
          </p:cNvPr>
          <p:cNvGrpSpPr/>
          <p:nvPr/>
        </p:nvGrpSpPr>
        <p:grpSpPr>
          <a:xfrm>
            <a:off x="5423770" y="3929385"/>
            <a:ext cx="3600517" cy="2120690"/>
            <a:chOff x="4298496" y="4063018"/>
            <a:chExt cx="2801678" cy="1569186"/>
          </a:xfrm>
        </p:grpSpPr>
        <p:sp>
          <p:nvSpPr>
            <p:cNvPr id="11" name="Speech Bubble: Rectangle with Corners Rounded 14">
              <a:extLst>
                <a:ext uri="{FF2B5EF4-FFF2-40B4-BE49-F238E27FC236}">
                  <a16:creationId xmlns:a16="http://schemas.microsoft.com/office/drawing/2014/main" id="{33A118E9-4FBA-4F4E-97F1-10B297E4A984}"/>
                </a:ext>
              </a:extLst>
            </p:cNvPr>
            <p:cNvSpPr/>
            <p:nvPr/>
          </p:nvSpPr>
          <p:spPr>
            <a:xfrm>
              <a:off x="4298496" y="4063018"/>
              <a:ext cx="2801678" cy="1569186"/>
            </a:xfrm>
            <a:prstGeom prst="cloudCallout">
              <a:avLst>
                <a:gd name="adj1" fmla="val -59741"/>
                <a:gd name="adj2" fmla="val 6679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Now how many more red cubes are needed to make 8?</a:t>
              </a:r>
            </a:p>
          </p:txBody>
        </p:sp>
        <p:pic>
          <p:nvPicPr>
            <p:cNvPr id="13" name="Picture 12">
              <a:extLst>
                <a:ext uri="{FF2B5EF4-FFF2-40B4-BE49-F238E27FC236}">
                  <a16:creationId xmlns:a16="http://schemas.microsoft.com/office/drawing/2014/main" id="{EEC1D852-2E0F-4198-9E1C-668A9B27AF8C}"/>
                </a:ext>
              </a:extLst>
            </p:cNvPr>
            <p:cNvPicPr>
              <a:picLocks noChangeAspect="1"/>
            </p:cNvPicPr>
            <p:nvPr/>
          </p:nvPicPr>
          <p:blipFill rotWithShape="1">
            <a:blip r:embed="rId4" cstate="screen">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496773" y="4172062"/>
              <a:ext cx="283377" cy="614747"/>
            </a:xfrm>
            <a:prstGeom prst="rect">
              <a:avLst/>
            </a:prstGeom>
          </p:spPr>
        </p:pic>
      </p:grpSp>
      <p:sp>
        <p:nvSpPr>
          <p:cNvPr id="14" name="Rectangle 13"/>
          <p:cNvSpPr/>
          <p:nvPr/>
        </p:nvSpPr>
        <p:spPr>
          <a:xfrm>
            <a:off x="1777661" y="3491978"/>
            <a:ext cx="544208" cy="584775"/>
          </a:xfrm>
          <a:prstGeom prst="rect">
            <a:avLst/>
          </a:prstGeom>
        </p:spPr>
        <p:txBody>
          <a:bodyPr wrap="square">
            <a:spAutoFit/>
          </a:bodyPr>
          <a:lstStyle/>
          <a:p>
            <a:r>
              <a:rPr lang="en-GB" sz="3200" spc="-300" dirty="0">
                <a:solidFill>
                  <a:prstClr val="black"/>
                </a:solidFill>
                <a:latin typeface="Myriad Pro Light"/>
              </a:rPr>
              <a:t> </a:t>
            </a:r>
            <a:r>
              <a:rPr lang="en-GB" sz="3200" b="1" spc="-300" dirty="0">
                <a:solidFill>
                  <a:srgbClr val="C00000"/>
                </a:solidFill>
                <a:latin typeface="Myriad Pro Light"/>
              </a:rPr>
              <a:t>6</a:t>
            </a:r>
            <a:endParaRPr lang="en-GB" sz="3200" b="1" dirty="0">
              <a:solidFill>
                <a:srgbClr val="C00000"/>
              </a:solidFill>
            </a:endParaRPr>
          </a:p>
        </p:txBody>
      </p:sp>
    </p:spTree>
    <p:extLst>
      <p:ext uri="{BB962C8B-B14F-4D97-AF65-F5344CB8AC3E}">
        <p14:creationId xmlns:p14="http://schemas.microsoft.com/office/powerpoint/2010/main" val="75255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16</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707886"/>
          </a:xfrm>
          <a:prstGeom prst="rect">
            <a:avLst/>
          </a:prstGeom>
          <a:noFill/>
        </p:spPr>
        <p:txBody>
          <a:bodyPr wrap="square" rtlCol="0">
            <a:spAutoFit/>
          </a:bodyPr>
          <a:lstStyle/>
          <a:p>
            <a:pPr>
              <a:buClr>
                <a:srgbClr val="EA7600"/>
              </a:buClr>
              <a:buSzPct val="120000"/>
            </a:pPr>
            <a:r>
              <a:rPr lang="en-GB" sz="2000" b="1" dirty="0">
                <a:solidFill>
                  <a:srgbClr val="253746"/>
                </a:solidFill>
              </a:rPr>
              <a:t>Day 1: </a:t>
            </a:r>
            <a:r>
              <a:rPr lang="en-GB" sz="2000" b="1" dirty="0">
                <a:solidFill>
                  <a:srgbClr val="006400"/>
                </a:solidFill>
              </a:rPr>
              <a:t>Know number bonds to 8; Recognise that addition can be done in any order. </a:t>
            </a:r>
            <a:r>
              <a:rPr lang="en-GB" sz="2000" b="1" dirty="0">
                <a:solidFill>
                  <a:srgbClr val="0000C8"/>
                </a:solidFill>
              </a:rPr>
              <a:t>Use number facts to add and subtract.</a:t>
            </a:r>
          </a:p>
        </p:txBody>
      </p:sp>
      <p:grpSp>
        <p:nvGrpSpPr>
          <p:cNvPr id="15" name="Group 14">
            <a:extLst>
              <a:ext uri="{FF2B5EF4-FFF2-40B4-BE49-F238E27FC236}">
                <a16:creationId xmlns:a16="http://schemas.microsoft.com/office/drawing/2014/main" id="{364AD7A8-990B-4304-8815-E1D38F787728}"/>
              </a:ext>
            </a:extLst>
          </p:cNvPr>
          <p:cNvGrpSpPr/>
          <p:nvPr/>
        </p:nvGrpSpPr>
        <p:grpSpPr>
          <a:xfrm>
            <a:off x="569435" y="1150234"/>
            <a:ext cx="4829507" cy="2708641"/>
            <a:chOff x="459308" y="1936918"/>
            <a:chExt cx="4350345" cy="2186758"/>
          </a:xfrm>
        </p:grpSpPr>
        <p:sp>
          <p:nvSpPr>
            <p:cNvPr id="16" name="Cloud 15">
              <a:extLst>
                <a:ext uri="{FF2B5EF4-FFF2-40B4-BE49-F238E27FC236}">
                  <a16:creationId xmlns:a16="http://schemas.microsoft.com/office/drawing/2014/main" id="{8674C3AD-9653-4D94-B4F7-313FBDEC0BDC}"/>
                </a:ext>
              </a:extLst>
            </p:cNvPr>
            <p:cNvSpPr/>
            <p:nvPr/>
          </p:nvSpPr>
          <p:spPr>
            <a:xfrm>
              <a:off x="459308" y="2179672"/>
              <a:ext cx="3905778" cy="1944004"/>
            </a:xfrm>
            <a:prstGeom prst="cloud">
              <a:avLst/>
            </a:prstGeom>
            <a:solidFill>
              <a:schemeClr val="bg1">
                <a:lumMod val="95000"/>
              </a:schemeClr>
            </a:solidFill>
            <a:ln w="2857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400"/>
                </a:spcAft>
              </a:pPr>
              <a:r>
                <a:rPr lang="en-GB" sz="2000" b="1" dirty="0">
                  <a:solidFill>
                    <a:schemeClr val="bg2">
                      <a:lumMod val="25000"/>
                    </a:schemeClr>
                  </a:solidFill>
                  <a:latin typeface="Myriad Pro Light" panose="020B0603030403020204" pitchFamily="34" charset="0"/>
                </a:rPr>
                <a:t>Talk to your partner.</a:t>
              </a:r>
            </a:p>
            <a:p>
              <a:pPr algn="ctr"/>
              <a:r>
                <a:rPr lang="en-GB" sz="2000" b="1" dirty="0">
                  <a:solidFill>
                    <a:schemeClr val="bg2">
                      <a:lumMod val="25000"/>
                    </a:schemeClr>
                  </a:solidFill>
                  <a:latin typeface="Myriad Pro Light" panose="020B0603030403020204" pitchFamily="34" charset="0"/>
                </a:rPr>
                <a:t>Can you find any other pairs of numbers that </a:t>
              </a:r>
              <a:r>
                <a:rPr lang="en-GB" sz="2000" b="1" dirty="0">
                  <a:solidFill>
                    <a:srgbClr val="C00000"/>
                  </a:solidFill>
                  <a:latin typeface="Myriad Pro Light" panose="020B0603030403020204" pitchFamily="34" charset="0"/>
                </a:rPr>
                <a:t>total</a:t>
              </a:r>
              <a:r>
                <a:rPr lang="en-GB" sz="2000" b="1" dirty="0">
                  <a:solidFill>
                    <a:schemeClr val="bg2">
                      <a:lumMod val="25000"/>
                    </a:schemeClr>
                  </a:solidFill>
                  <a:latin typeface="Myriad Pro Light" panose="020B0603030403020204" pitchFamily="34" charset="0"/>
                </a:rPr>
                <a:t> 8?</a:t>
              </a:r>
            </a:p>
          </p:txBody>
        </p:sp>
        <p:pic>
          <p:nvPicPr>
            <p:cNvPr id="17" name="Picture 16">
              <a:extLst>
                <a:ext uri="{FF2B5EF4-FFF2-40B4-BE49-F238E27FC236}">
                  <a16:creationId xmlns:a16="http://schemas.microsoft.com/office/drawing/2014/main" id="{F948412F-BFF1-4F62-B3DC-5CACCB9BBD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9363" y="1936918"/>
              <a:ext cx="1480290" cy="1037972"/>
            </a:xfrm>
            <a:prstGeom prst="rect">
              <a:avLst/>
            </a:prstGeom>
            <a:effectLst>
              <a:outerShdw blurRad="50800" dist="38100" dir="2700000" algn="tl" rotWithShape="0">
                <a:prstClr val="black">
                  <a:alpha val="40000"/>
                </a:prstClr>
              </a:outerShdw>
            </a:effectLst>
          </p:spPr>
        </p:pic>
      </p:grpSp>
      <p:sp>
        <p:nvSpPr>
          <p:cNvPr id="18" name="Speech Bubble: Rectangle with Corners Rounded 10">
            <a:extLst>
              <a:ext uri="{FF2B5EF4-FFF2-40B4-BE49-F238E27FC236}">
                <a16:creationId xmlns:a16="http://schemas.microsoft.com/office/drawing/2014/main" id="{74C417F1-7452-4CAF-B654-EF88E64246B4}"/>
              </a:ext>
            </a:extLst>
          </p:cNvPr>
          <p:cNvSpPr/>
          <p:nvPr/>
        </p:nvSpPr>
        <p:spPr>
          <a:xfrm>
            <a:off x="5305227" y="4922729"/>
            <a:ext cx="3723775" cy="1110961"/>
          </a:xfrm>
          <a:prstGeom prst="flowChartTerminator">
            <a:avLst/>
          </a:prstGeom>
          <a:blipFill dpi="0" rotWithShape="1">
            <a:blip r:embed="rId4">
              <a:extLs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dirty="0">
                <a:solidFill>
                  <a:srgbClr val="253746"/>
                </a:solidFill>
              </a:rPr>
              <a:t> Take feedback and ask children to add their number sentence to a large class piece of paper.</a:t>
            </a:r>
          </a:p>
        </p:txBody>
      </p:sp>
    </p:spTree>
    <p:extLst>
      <p:ext uri="{BB962C8B-B14F-4D97-AF65-F5344CB8AC3E}">
        <p14:creationId xmlns:p14="http://schemas.microsoft.com/office/powerpoint/2010/main" val="68257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17</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pic>
        <p:nvPicPr>
          <p:cNvPr id="4" name="Picture 3">
            <a:extLst>
              <a:ext uri="{FF2B5EF4-FFF2-40B4-BE49-F238E27FC236}">
                <a16:creationId xmlns:a16="http://schemas.microsoft.com/office/drawing/2014/main" id="{E027445D-1383-46E9-9556-3B2934CAB8B8}"/>
              </a:ext>
            </a:extLst>
          </p:cNvPr>
          <p:cNvPicPr>
            <a:picLocks noChangeAspect="1"/>
          </p:cNvPicPr>
          <p:nvPr/>
        </p:nvPicPr>
        <p:blipFill>
          <a:blip r:embed="rId3"/>
          <a:stretch>
            <a:fillRect/>
          </a:stretch>
        </p:blipFill>
        <p:spPr>
          <a:xfrm>
            <a:off x="333408" y="288527"/>
            <a:ext cx="8389487" cy="55772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14342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18</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400110"/>
          </a:xfrm>
          <a:prstGeom prst="rect">
            <a:avLst/>
          </a:prstGeom>
          <a:noFill/>
        </p:spPr>
        <p:txBody>
          <a:bodyPr wrap="square" rtlCol="0">
            <a:spAutoFit/>
          </a:bodyPr>
          <a:lstStyle/>
          <a:p>
            <a:pPr>
              <a:buClr>
                <a:srgbClr val="EA7600"/>
              </a:buClr>
              <a:buSzPct val="120000"/>
            </a:pPr>
            <a:r>
              <a:rPr lang="en-GB" sz="2000" b="1" dirty="0">
                <a:solidFill>
                  <a:srgbClr val="253746"/>
                </a:solidFill>
              </a:rPr>
              <a:t>Day 1:</a:t>
            </a:r>
            <a:r>
              <a:rPr lang="en-GB" sz="2000" b="1" dirty="0">
                <a:solidFill>
                  <a:srgbClr val="006400"/>
                </a:solidFill>
              </a:rPr>
              <a:t> </a:t>
            </a:r>
            <a:r>
              <a:rPr lang="en-GB" sz="2000" b="1" dirty="0">
                <a:solidFill>
                  <a:srgbClr val="0000C8"/>
                </a:solidFill>
              </a:rPr>
              <a:t>Use number facts to add and subtract.</a:t>
            </a:r>
          </a:p>
        </p:txBody>
      </p:sp>
      <p:grpSp>
        <p:nvGrpSpPr>
          <p:cNvPr id="5" name="Group 4">
            <a:extLst>
              <a:ext uri="{FF2B5EF4-FFF2-40B4-BE49-F238E27FC236}">
                <a16:creationId xmlns:a16="http://schemas.microsoft.com/office/drawing/2014/main" id="{4810F067-69FA-4B6C-95C4-C9313CB4135D}"/>
              </a:ext>
            </a:extLst>
          </p:cNvPr>
          <p:cNvGrpSpPr/>
          <p:nvPr/>
        </p:nvGrpSpPr>
        <p:grpSpPr>
          <a:xfrm>
            <a:off x="1476164" y="1169331"/>
            <a:ext cx="6456217" cy="3061853"/>
            <a:chOff x="1704112" y="2576945"/>
            <a:chExt cx="6456217" cy="3061853"/>
          </a:xfrm>
        </p:grpSpPr>
        <p:cxnSp>
          <p:nvCxnSpPr>
            <p:cNvPr id="6" name="Straight Connector 5">
              <a:extLst>
                <a:ext uri="{FF2B5EF4-FFF2-40B4-BE49-F238E27FC236}">
                  <a16:creationId xmlns:a16="http://schemas.microsoft.com/office/drawing/2014/main" id="{70D86C7F-3E54-4FDE-A37A-DAE2DCE4A8F2}"/>
                </a:ext>
              </a:extLst>
            </p:cNvPr>
            <p:cNvCxnSpPr/>
            <p:nvPr/>
          </p:nvCxnSpPr>
          <p:spPr>
            <a:xfrm>
              <a:off x="2341418" y="3311236"/>
              <a:ext cx="5237018" cy="0"/>
            </a:xfrm>
            <a:prstGeom prst="line">
              <a:avLst/>
            </a:prstGeom>
            <a:noFill/>
            <a:ln w="57150" cap="flat" cmpd="sng" algn="ctr">
              <a:solidFill>
                <a:sysClr val="windowText" lastClr="000000">
                  <a:lumMod val="75000"/>
                  <a:lumOff val="25000"/>
                </a:sysClr>
              </a:solidFill>
              <a:prstDash val="solid"/>
              <a:miter lim="800000"/>
            </a:ln>
            <a:effectLst/>
          </p:spPr>
        </p:cxnSp>
        <p:grpSp>
          <p:nvGrpSpPr>
            <p:cNvPr id="7" name="Group 6">
              <a:extLst>
                <a:ext uri="{FF2B5EF4-FFF2-40B4-BE49-F238E27FC236}">
                  <a16:creationId xmlns:a16="http://schemas.microsoft.com/office/drawing/2014/main" id="{4A75AED0-AFED-495D-8F7E-714BAC4F3389}"/>
                </a:ext>
              </a:extLst>
            </p:cNvPr>
            <p:cNvGrpSpPr/>
            <p:nvPr/>
          </p:nvGrpSpPr>
          <p:grpSpPr>
            <a:xfrm>
              <a:off x="1704112" y="2576945"/>
              <a:ext cx="6456217" cy="3061853"/>
              <a:chOff x="1704112" y="2576945"/>
              <a:chExt cx="6456217" cy="3061853"/>
            </a:xfrm>
          </p:grpSpPr>
          <p:sp>
            <p:nvSpPr>
              <p:cNvPr id="9" name="Rectangle: Rounded Corners 8">
                <a:extLst>
                  <a:ext uri="{FF2B5EF4-FFF2-40B4-BE49-F238E27FC236}">
                    <a16:creationId xmlns:a16="http://schemas.microsoft.com/office/drawing/2014/main" id="{67AD83B2-163D-4416-87E7-1D877B286200}"/>
                  </a:ext>
                </a:extLst>
              </p:cNvPr>
              <p:cNvSpPr/>
              <p:nvPr/>
            </p:nvSpPr>
            <p:spPr>
              <a:xfrm>
                <a:off x="2008909" y="2576945"/>
                <a:ext cx="332509" cy="2909455"/>
              </a:xfrm>
              <a:prstGeom prst="roundRect">
                <a:avLst/>
              </a:prstGeom>
              <a:solidFill>
                <a:srgbClr val="ED7D31">
                  <a:lumMod val="75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7B2C6FE8-6161-4962-9044-65721D437EE8}"/>
                  </a:ext>
                </a:extLst>
              </p:cNvPr>
              <p:cNvSpPr/>
              <p:nvPr/>
            </p:nvSpPr>
            <p:spPr>
              <a:xfrm>
                <a:off x="7578436" y="2576945"/>
                <a:ext cx="332509" cy="2909455"/>
              </a:xfrm>
              <a:prstGeom prst="roundRect">
                <a:avLst/>
              </a:prstGeom>
              <a:solidFill>
                <a:srgbClr val="ED7D31">
                  <a:lumMod val="75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1BA806F-A62E-4803-B582-5FE1DE50D793}"/>
                  </a:ext>
                </a:extLst>
              </p:cNvPr>
              <p:cNvSpPr/>
              <p:nvPr/>
            </p:nvSpPr>
            <p:spPr>
              <a:xfrm flipV="1">
                <a:off x="1704112" y="5375564"/>
                <a:ext cx="6456217" cy="263234"/>
              </a:xfrm>
              <a:prstGeom prst="roundRect">
                <a:avLst/>
              </a:prstGeom>
              <a:solidFill>
                <a:srgbClr val="ED7D31">
                  <a:lumMod val="75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cxnSp>
          <p:nvCxnSpPr>
            <p:cNvPr id="8" name="Straight Connector 7">
              <a:extLst>
                <a:ext uri="{FF2B5EF4-FFF2-40B4-BE49-F238E27FC236}">
                  <a16:creationId xmlns:a16="http://schemas.microsoft.com/office/drawing/2014/main" id="{B3C7BFCB-0EBD-44C9-9265-221592ED1486}"/>
                </a:ext>
              </a:extLst>
            </p:cNvPr>
            <p:cNvCxnSpPr/>
            <p:nvPr/>
          </p:nvCxnSpPr>
          <p:spPr>
            <a:xfrm>
              <a:off x="2341418" y="4544290"/>
              <a:ext cx="5237018" cy="0"/>
            </a:xfrm>
            <a:prstGeom prst="line">
              <a:avLst/>
            </a:prstGeom>
            <a:noFill/>
            <a:ln w="57150" cap="flat" cmpd="sng" algn="ctr">
              <a:solidFill>
                <a:sysClr val="windowText" lastClr="000000">
                  <a:lumMod val="75000"/>
                  <a:lumOff val="25000"/>
                </a:sysClr>
              </a:solidFill>
              <a:prstDash val="solid"/>
              <a:miter lim="800000"/>
            </a:ln>
            <a:effectLst/>
          </p:spPr>
        </p:cxnSp>
      </p:grpSp>
      <p:grpSp>
        <p:nvGrpSpPr>
          <p:cNvPr id="14" name="Group 13">
            <a:extLst>
              <a:ext uri="{FF2B5EF4-FFF2-40B4-BE49-F238E27FC236}">
                <a16:creationId xmlns:a16="http://schemas.microsoft.com/office/drawing/2014/main" id="{1E06F27E-A048-408F-BA1E-74ABB1FD8B4E}"/>
              </a:ext>
            </a:extLst>
          </p:cNvPr>
          <p:cNvGrpSpPr/>
          <p:nvPr/>
        </p:nvGrpSpPr>
        <p:grpSpPr>
          <a:xfrm>
            <a:off x="2487533" y="1730451"/>
            <a:ext cx="3810091" cy="387921"/>
            <a:chOff x="2660063" y="2195956"/>
            <a:chExt cx="3810091" cy="387921"/>
          </a:xfrm>
        </p:grpSpPr>
        <p:sp>
          <p:nvSpPr>
            <p:cNvPr id="15" name="Oval 14">
              <a:extLst>
                <a:ext uri="{FF2B5EF4-FFF2-40B4-BE49-F238E27FC236}">
                  <a16:creationId xmlns:a16="http://schemas.microsoft.com/office/drawing/2014/main" id="{64233D8C-9C56-450D-BFB4-1A1C543DD071}"/>
                </a:ext>
              </a:extLst>
            </p:cNvPr>
            <p:cNvSpPr/>
            <p:nvPr/>
          </p:nvSpPr>
          <p:spPr>
            <a:xfrm>
              <a:off x="2660063" y="2195956"/>
              <a:ext cx="374061" cy="374061"/>
            </a:xfrm>
            <a:prstGeom prst="ellipse">
              <a:avLst/>
            </a:prstGeom>
            <a:solidFill>
              <a:srgbClr val="FF0000"/>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2CFD4C7E-C97B-410D-B6D0-C79EC3A9D117}"/>
                </a:ext>
              </a:extLst>
            </p:cNvPr>
            <p:cNvSpPr/>
            <p:nvPr/>
          </p:nvSpPr>
          <p:spPr>
            <a:xfrm>
              <a:off x="3041051" y="2195956"/>
              <a:ext cx="374061" cy="374061"/>
            </a:xfrm>
            <a:prstGeom prst="ellipse">
              <a:avLst/>
            </a:prstGeom>
            <a:solidFill>
              <a:srgbClr val="FF0000"/>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8ADE547A-E4FE-4329-8F41-3D3DBA43FBBB}"/>
                </a:ext>
              </a:extLst>
            </p:cNvPr>
            <p:cNvSpPr/>
            <p:nvPr/>
          </p:nvSpPr>
          <p:spPr>
            <a:xfrm>
              <a:off x="3422041" y="2209816"/>
              <a:ext cx="374061" cy="374061"/>
            </a:xfrm>
            <a:prstGeom prst="ellipse">
              <a:avLst/>
            </a:prstGeom>
            <a:solidFill>
              <a:srgbClr val="FF0000"/>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2EE69E42-3EB2-4A9D-A000-CF92B58FDEE0}"/>
                </a:ext>
              </a:extLst>
            </p:cNvPr>
            <p:cNvSpPr/>
            <p:nvPr/>
          </p:nvSpPr>
          <p:spPr>
            <a:xfrm>
              <a:off x="3803096" y="2195956"/>
              <a:ext cx="374061" cy="374061"/>
            </a:xfrm>
            <a:prstGeom prst="ellipse">
              <a:avLst/>
            </a:prstGeom>
            <a:solidFill>
              <a:srgbClr val="FF0000"/>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007D2FA0-97C2-4B36-83C3-5C87A5A55C24}"/>
                </a:ext>
              </a:extLst>
            </p:cNvPr>
            <p:cNvSpPr/>
            <p:nvPr/>
          </p:nvSpPr>
          <p:spPr>
            <a:xfrm>
              <a:off x="4184086" y="2209816"/>
              <a:ext cx="374061" cy="374061"/>
            </a:xfrm>
            <a:prstGeom prst="ellipse">
              <a:avLst/>
            </a:prstGeom>
            <a:solidFill>
              <a:srgbClr val="FF0000"/>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035456B9-8829-4F3B-A3A7-2168E344CD25}"/>
                </a:ext>
              </a:extLst>
            </p:cNvPr>
            <p:cNvSpPr/>
            <p:nvPr/>
          </p:nvSpPr>
          <p:spPr>
            <a:xfrm>
              <a:off x="4572070" y="2195956"/>
              <a:ext cx="374061" cy="374061"/>
            </a:xfrm>
            <a:prstGeom prst="ellipse">
              <a:avLst/>
            </a:prstGeom>
            <a:solidFill>
              <a:sysClr val="window" lastClr="FFFFFF"/>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5384CDE5-E25C-41F6-AFA8-8B6EBA246D45}"/>
                </a:ext>
              </a:extLst>
            </p:cNvPr>
            <p:cNvSpPr/>
            <p:nvPr/>
          </p:nvSpPr>
          <p:spPr>
            <a:xfrm>
              <a:off x="4953058" y="2195956"/>
              <a:ext cx="374061" cy="374061"/>
            </a:xfrm>
            <a:prstGeom prst="ellipse">
              <a:avLst/>
            </a:prstGeom>
            <a:solidFill>
              <a:sysClr val="window" lastClr="FFFFFF"/>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1237C7AA-D60A-4A5B-8C6F-A4D237CF4829}"/>
                </a:ext>
              </a:extLst>
            </p:cNvPr>
            <p:cNvSpPr/>
            <p:nvPr/>
          </p:nvSpPr>
          <p:spPr>
            <a:xfrm>
              <a:off x="5334048" y="2209816"/>
              <a:ext cx="374061" cy="374061"/>
            </a:xfrm>
            <a:prstGeom prst="ellipse">
              <a:avLst/>
            </a:prstGeom>
            <a:solidFill>
              <a:sysClr val="window" lastClr="FFFFFF"/>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C7C61AE2-5AE1-43C4-B7C0-C39D13FAB8E0}"/>
                </a:ext>
              </a:extLst>
            </p:cNvPr>
            <p:cNvSpPr/>
            <p:nvPr/>
          </p:nvSpPr>
          <p:spPr>
            <a:xfrm>
              <a:off x="5715103" y="2195956"/>
              <a:ext cx="374061" cy="374061"/>
            </a:xfrm>
            <a:prstGeom prst="ellipse">
              <a:avLst/>
            </a:prstGeom>
            <a:solidFill>
              <a:sysClr val="window" lastClr="FFFFFF"/>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61C1F40F-FC88-42FA-B2D0-1ADD9D32CFFA}"/>
                </a:ext>
              </a:extLst>
            </p:cNvPr>
            <p:cNvSpPr/>
            <p:nvPr/>
          </p:nvSpPr>
          <p:spPr>
            <a:xfrm>
              <a:off x="6096093" y="2209816"/>
              <a:ext cx="374061" cy="374061"/>
            </a:xfrm>
            <a:prstGeom prst="ellipse">
              <a:avLst/>
            </a:prstGeom>
            <a:solidFill>
              <a:sysClr val="window" lastClr="FFFFFF"/>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25" name="Oval 24">
            <a:extLst>
              <a:ext uri="{FF2B5EF4-FFF2-40B4-BE49-F238E27FC236}">
                <a16:creationId xmlns:a16="http://schemas.microsoft.com/office/drawing/2014/main" id="{552F072E-1611-4386-98AF-4C93F9CC2966}"/>
              </a:ext>
            </a:extLst>
          </p:cNvPr>
          <p:cNvSpPr/>
          <p:nvPr/>
        </p:nvSpPr>
        <p:spPr>
          <a:xfrm>
            <a:off x="2522170" y="2935785"/>
            <a:ext cx="374061" cy="374061"/>
          </a:xfrm>
          <a:prstGeom prst="ellipse">
            <a:avLst/>
          </a:prstGeom>
          <a:solidFill>
            <a:srgbClr val="FF0000"/>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0DB515BA-3915-430D-97CD-8977DAE327D7}"/>
              </a:ext>
            </a:extLst>
          </p:cNvPr>
          <p:cNvSpPr/>
          <p:nvPr/>
        </p:nvSpPr>
        <p:spPr>
          <a:xfrm>
            <a:off x="2903158" y="2935785"/>
            <a:ext cx="374061" cy="374061"/>
          </a:xfrm>
          <a:prstGeom prst="ellipse">
            <a:avLst/>
          </a:prstGeom>
          <a:solidFill>
            <a:srgbClr val="FF0000"/>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8BC88A45-6DDA-48AA-9161-9A516D16D7FC}"/>
              </a:ext>
            </a:extLst>
          </p:cNvPr>
          <p:cNvSpPr/>
          <p:nvPr/>
        </p:nvSpPr>
        <p:spPr>
          <a:xfrm>
            <a:off x="3284148" y="2949645"/>
            <a:ext cx="374061" cy="374061"/>
          </a:xfrm>
          <a:prstGeom prst="ellipse">
            <a:avLst/>
          </a:prstGeom>
          <a:solidFill>
            <a:srgbClr val="FF0000"/>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15601117-1AF0-4358-B5CB-520F3CA8E009}"/>
              </a:ext>
            </a:extLst>
          </p:cNvPr>
          <p:cNvSpPr/>
          <p:nvPr/>
        </p:nvSpPr>
        <p:spPr>
          <a:xfrm>
            <a:off x="3683202" y="2935785"/>
            <a:ext cx="374061" cy="374061"/>
          </a:xfrm>
          <a:prstGeom prst="ellipse">
            <a:avLst/>
          </a:prstGeom>
          <a:solidFill>
            <a:srgbClr val="FF0000"/>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3854FD66-F45F-487C-B160-B87319905422}"/>
              </a:ext>
            </a:extLst>
          </p:cNvPr>
          <p:cNvSpPr/>
          <p:nvPr/>
        </p:nvSpPr>
        <p:spPr>
          <a:xfrm>
            <a:off x="4064192" y="2949645"/>
            <a:ext cx="374061" cy="374061"/>
          </a:xfrm>
          <a:prstGeom prst="ellipse">
            <a:avLst/>
          </a:prstGeom>
          <a:solidFill>
            <a:srgbClr val="FF0000"/>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8B208C63-8E98-4BD5-B4BB-BF60272FD919}"/>
              </a:ext>
            </a:extLst>
          </p:cNvPr>
          <p:cNvSpPr/>
          <p:nvPr/>
        </p:nvSpPr>
        <p:spPr>
          <a:xfrm>
            <a:off x="5142289" y="2935785"/>
            <a:ext cx="374061" cy="374061"/>
          </a:xfrm>
          <a:prstGeom prst="ellipse">
            <a:avLst/>
          </a:prstGeom>
          <a:solidFill>
            <a:sysClr val="window" lastClr="FFFFFF"/>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E27527A4-45B1-41FA-84DD-AC32F7DBB649}"/>
              </a:ext>
            </a:extLst>
          </p:cNvPr>
          <p:cNvSpPr/>
          <p:nvPr/>
        </p:nvSpPr>
        <p:spPr>
          <a:xfrm>
            <a:off x="5523277" y="2935785"/>
            <a:ext cx="374061" cy="374061"/>
          </a:xfrm>
          <a:prstGeom prst="ellipse">
            <a:avLst/>
          </a:prstGeom>
          <a:solidFill>
            <a:sysClr val="window" lastClr="FFFFFF"/>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Rectangle: Rounded Corners 34">
            <a:extLst>
              <a:ext uri="{FF2B5EF4-FFF2-40B4-BE49-F238E27FC236}">
                <a16:creationId xmlns:a16="http://schemas.microsoft.com/office/drawing/2014/main" id="{438D46F4-D2C1-4D11-8FA2-FA838953AC55}"/>
              </a:ext>
            </a:extLst>
          </p:cNvPr>
          <p:cNvSpPr/>
          <p:nvPr/>
        </p:nvSpPr>
        <p:spPr>
          <a:xfrm>
            <a:off x="2432311" y="1169331"/>
            <a:ext cx="4410820" cy="1202677"/>
          </a:xfrm>
          <a:prstGeom prst="roundRect">
            <a:avLst>
              <a:gd name="adj" fmla="val 9841"/>
            </a:avLst>
          </a:prstGeom>
          <a:solidFill>
            <a:sysClr val="window" lastClr="FFFFFF"/>
          </a:solidFill>
          <a:ln w="12700" cap="flat" cmpd="sng" algn="ctr">
            <a:solidFill>
              <a:srgbClr val="E7E6E6"/>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33" name="Group 32">
            <a:extLst>
              <a:ext uri="{FF2B5EF4-FFF2-40B4-BE49-F238E27FC236}">
                <a16:creationId xmlns:a16="http://schemas.microsoft.com/office/drawing/2014/main" id="{22779D21-3B55-4585-839A-D5D80BDA604D}"/>
              </a:ext>
            </a:extLst>
          </p:cNvPr>
          <p:cNvGrpSpPr/>
          <p:nvPr/>
        </p:nvGrpSpPr>
        <p:grpSpPr>
          <a:xfrm>
            <a:off x="241540" y="3955493"/>
            <a:ext cx="3042608" cy="1569186"/>
            <a:chOff x="4057566" y="4063018"/>
            <a:chExt cx="3042608" cy="1569186"/>
          </a:xfrm>
          <a:effectLst>
            <a:outerShdw blurRad="50800" dist="38100" dir="2700000" algn="tl" rotWithShape="0">
              <a:prstClr val="black">
                <a:alpha val="40000"/>
              </a:prstClr>
            </a:outerShdw>
          </a:effectLst>
        </p:grpSpPr>
        <p:sp>
          <p:nvSpPr>
            <p:cNvPr id="34" name="Speech Bubble: Rectangle with Corners Rounded 14">
              <a:extLst>
                <a:ext uri="{FF2B5EF4-FFF2-40B4-BE49-F238E27FC236}">
                  <a16:creationId xmlns:a16="http://schemas.microsoft.com/office/drawing/2014/main" id="{EB6759BD-98AA-48B2-9AC4-281D01FA285C}"/>
                </a:ext>
              </a:extLst>
            </p:cNvPr>
            <p:cNvSpPr/>
            <p:nvPr/>
          </p:nvSpPr>
          <p:spPr>
            <a:xfrm>
              <a:off x="4057566" y="4063018"/>
              <a:ext cx="3042608" cy="1569186"/>
            </a:xfrm>
            <a:prstGeom prst="cloudCallout">
              <a:avLst>
                <a:gd name="adj1" fmla="val -55772"/>
                <a:gd name="adj2" fmla="val 73390"/>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What is </a:t>
              </a:r>
              <a:r>
                <a:rPr lang="en-GB" sz="2000" b="1" dirty="0">
                  <a:solidFill>
                    <a:srgbClr val="FF0000"/>
                  </a:solidFill>
                  <a:latin typeface="Myriad Pro Light" panose="020B0603030403020204" pitchFamily="34" charset="0"/>
                </a:rPr>
                <a:t>5 add 2</a:t>
              </a:r>
              <a:r>
                <a:rPr lang="en-GB" sz="2000" b="1" dirty="0">
                  <a:solidFill>
                    <a:srgbClr val="253746"/>
                  </a:solidFill>
                  <a:latin typeface="Myriad Pro Light" panose="020B0603030403020204" pitchFamily="34" charset="0"/>
                </a:rPr>
                <a:t>? </a:t>
              </a:r>
            </a:p>
          </p:txBody>
        </p:sp>
        <p:pic>
          <p:nvPicPr>
            <p:cNvPr id="35" name="Picture 34">
              <a:extLst>
                <a:ext uri="{FF2B5EF4-FFF2-40B4-BE49-F238E27FC236}">
                  <a16:creationId xmlns:a16="http://schemas.microsoft.com/office/drawing/2014/main" id="{B24E9615-340A-44E3-ADFB-F43BD34D0F13}"/>
                </a:ext>
              </a:extLst>
            </p:cNvPr>
            <p:cNvPicPr>
              <a:picLocks noChangeAspect="1"/>
            </p:cNvPicPr>
            <p:nvPr/>
          </p:nvPicPr>
          <p:blipFill rotWithShape="1">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6443398" y="4287950"/>
              <a:ext cx="268859" cy="583252"/>
            </a:xfrm>
            <a:prstGeom prst="rect">
              <a:avLst/>
            </a:prstGeom>
          </p:spPr>
        </p:pic>
      </p:grpSp>
      <p:grpSp>
        <p:nvGrpSpPr>
          <p:cNvPr id="36" name="Group 35">
            <a:extLst>
              <a:ext uri="{FF2B5EF4-FFF2-40B4-BE49-F238E27FC236}">
                <a16:creationId xmlns:a16="http://schemas.microsoft.com/office/drawing/2014/main" id="{D27E69CD-75FE-4BF5-A7AC-21B79D08B204}"/>
              </a:ext>
            </a:extLst>
          </p:cNvPr>
          <p:cNvGrpSpPr/>
          <p:nvPr/>
        </p:nvGrpSpPr>
        <p:grpSpPr>
          <a:xfrm>
            <a:off x="2244527" y="4735407"/>
            <a:ext cx="3363737" cy="1381279"/>
            <a:chOff x="3736437" y="4250924"/>
            <a:chExt cx="3363737" cy="1381279"/>
          </a:xfrm>
          <a:effectLst>
            <a:outerShdw blurRad="50800" dist="38100" dir="2700000" algn="tl" rotWithShape="0">
              <a:prstClr val="black">
                <a:alpha val="40000"/>
              </a:prstClr>
            </a:outerShdw>
          </a:effectLst>
        </p:grpSpPr>
        <p:sp>
          <p:nvSpPr>
            <p:cNvPr id="37" name="Speech Bubble: Rectangle with Corners Rounded 14">
              <a:extLst>
                <a:ext uri="{FF2B5EF4-FFF2-40B4-BE49-F238E27FC236}">
                  <a16:creationId xmlns:a16="http://schemas.microsoft.com/office/drawing/2014/main" id="{58331488-1C08-48A6-A7F1-C0ACCBF9334B}"/>
                </a:ext>
              </a:extLst>
            </p:cNvPr>
            <p:cNvSpPr/>
            <p:nvPr/>
          </p:nvSpPr>
          <p:spPr>
            <a:xfrm>
              <a:off x="3736437" y="4250924"/>
              <a:ext cx="3363737" cy="1381279"/>
            </a:xfrm>
            <a:prstGeom prst="cloudCallout">
              <a:avLst>
                <a:gd name="adj1" fmla="val -59741"/>
                <a:gd name="adj2" fmla="val 6679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What is </a:t>
              </a:r>
              <a:r>
                <a:rPr lang="en-GB" sz="2000" b="1" dirty="0">
                  <a:solidFill>
                    <a:srgbClr val="FF0000"/>
                  </a:solidFill>
                  <a:latin typeface="Myriad Pro Light" panose="020B0603030403020204" pitchFamily="34" charset="0"/>
                </a:rPr>
                <a:t>15 add 2</a:t>
              </a:r>
              <a:r>
                <a:rPr lang="en-GB" sz="2000" b="1" dirty="0">
                  <a:solidFill>
                    <a:srgbClr val="253746"/>
                  </a:solidFill>
                  <a:latin typeface="Myriad Pro Light" panose="020B0603030403020204" pitchFamily="34" charset="0"/>
                </a:rPr>
                <a:t>? </a:t>
              </a:r>
            </a:p>
          </p:txBody>
        </p:sp>
        <p:pic>
          <p:nvPicPr>
            <p:cNvPr id="38" name="Picture 37">
              <a:extLst>
                <a:ext uri="{FF2B5EF4-FFF2-40B4-BE49-F238E27FC236}">
                  <a16:creationId xmlns:a16="http://schemas.microsoft.com/office/drawing/2014/main" id="{A8705E6C-FBAB-4EA0-B4EF-A6BA7BB850C5}"/>
                </a:ext>
              </a:extLst>
            </p:cNvPr>
            <p:cNvPicPr>
              <a:picLocks noChangeAspect="1"/>
            </p:cNvPicPr>
            <p:nvPr/>
          </p:nvPicPr>
          <p:blipFill rotWithShape="1">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6485142" y="4455014"/>
              <a:ext cx="293903" cy="637581"/>
            </a:xfrm>
            <a:prstGeom prst="rect">
              <a:avLst/>
            </a:prstGeom>
          </p:spPr>
        </p:pic>
      </p:grpSp>
      <p:sp>
        <p:nvSpPr>
          <p:cNvPr id="39" name="Speech Bubble: Rectangle with Corners Rounded 14">
            <a:extLst>
              <a:ext uri="{FF2B5EF4-FFF2-40B4-BE49-F238E27FC236}">
                <a16:creationId xmlns:a16="http://schemas.microsoft.com/office/drawing/2014/main" id="{6A91FE98-398D-43E8-B035-CC40EFAE1352}"/>
              </a:ext>
            </a:extLst>
          </p:cNvPr>
          <p:cNvSpPr/>
          <p:nvPr/>
        </p:nvSpPr>
        <p:spPr>
          <a:xfrm>
            <a:off x="5364812" y="4039815"/>
            <a:ext cx="3723776" cy="1886436"/>
          </a:xfrm>
          <a:prstGeom prst="cloudCallout">
            <a:avLst>
              <a:gd name="adj1" fmla="val -59741"/>
              <a:gd name="adj2" fmla="val 66793"/>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b="1" dirty="0">
                <a:solidFill>
                  <a:srgbClr val="253746"/>
                </a:solidFill>
                <a:latin typeface="Myriad Pro Light" panose="020B0603030403020204" pitchFamily="34" charset="0"/>
              </a:rPr>
              <a:t>We only needed to know one number fact (5 + 2) to find</a:t>
            </a:r>
          </a:p>
          <a:p>
            <a:pPr algn="ctr">
              <a:lnSpc>
                <a:spcPct val="114000"/>
              </a:lnSpc>
            </a:pPr>
            <a:r>
              <a:rPr lang="en-GB" b="1" dirty="0">
                <a:solidFill>
                  <a:srgbClr val="253746"/>
                </a:solidFill>
                <a:latin typeface="Myriad Pro Light" panose="020B0603030403020204" pitchFamily="34" charset="0"/>
              </a:rPr>
              <a:t>15 + 2...</a:t>
            </a:r>
          </a:p>
        </p:txBody>
      </p:sp>
    </p:spTree>
    <p:extLst>
      <p:ext uri="{BB962C8B-B14F-4D97-AF65-F5344CB8AC3E}">
        <p14:creationId xmlns:p14="http://schemas.microsoft.com/office/powerpoint/2010/main" val="370968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19</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400110"/>
          </a:xfrm>
          <a:prstGeom prst="rect">
            <a:avLst/>
          </a:prstGeom>
          <a:noFill/>
        </p:spPr>
        <p:txBody>
          <a:bodyPr wrap="square" rtlCol="0">
            <a:spAutoFit/>
          </a:bodyPr>
          <a:lstStyle/>
          <a:p>
            <a:pPr>
              <a:buClr>
                <a:srgbClr val="EA7600"/>
              </a:buClr>
              <a:buSzPct val="120000"/>
            </a:pPr>
            <a:r>
              <a:rPr lang="en-GB" sz="2000" b="1" dirty="0">
                <a:solidFill>
                  <a:srgbClr val="253746"/>
                </a:solidFill>
              </a:rPr>
              <a:t>Day 1:</a:t>
            </a:r>
            <a:r>
              <a:rPr lang="en-GB" sz="2000" b="1" dirty="0">
                <a:solidFill>
                  <a:srgbClr val="006400"/>
                </a:solidFill>
              </a:rPr>
              <a:t> </a:t>
            </a:r>
            <a:r>
              <a:rPr lang="en-GB" sz="2000" b="1" dirty="0">
                <a:solidFill>
                  <a:srgbClr val="0000C8"/>
                </a:solidFill>
              </a:rPr>
              <a:t>Use number facts to add and subtract.</a:t>
            </a:r>
          </a:p>
        </p:txBody>
      </p:sp>
      <p:grpSp>
        <p:nvGrpSpPr>
          <p:cNvPr id="5" name="Group 4">
            <a:extLst>
              <a:ext uri="{FF2B5EF4-FFF2-40B4-BE49-F238E27FC236}">
                <a16:creationId xmlns:a16="http://schemas.microsoft.com/office/drawing/2014/main" id="{4810F067-69FA-4B6C-95C4-C9313CB4135D}"/>
              </a:ext>
            </a:extLst>
          </p:cNvPr>
          <p:cNvGrpSpPr/>
          <p:nvPr/>
        </p:nvGrpSpPr>
        <p:grpSpPr>
          <a:xfrm>
            <a:off x="1476164" y="1169331"/>
            <a:ext cx="6456217" cy="3061853"/>
            <a:chOff x="1704112" y="2576945"/>
            <a:chExt cx="6456217" cy="3061853"/>
          </a:xfrm>
        </p:grpSpPr>
        <p:cxnSp>
          <p:nvCxnSpPr>
            <p:cNvPr id="6" name="Straight Connector 5">
              <a:extLst>
                <a:ext uri="{FF2B5EF4-FFF2-40B4-BE49-F238E27FC236}">
                  <a16:creationId xmlns:a16="http://schemas.microsoft.com/office/drawing/2014/main" id="{70D86C7F-3E54-4FDE-A37A-DAE2DCE4A8F2}"/>
                </a:ext>
              </a:extLst>
            </p:cNvPr>
            <p:cNvCxnSpPr/>
            <p:nvPr/>
          </p:nvCxnSpPr>
          <p:spPr>
            <a:xfrm>
              <a:off x="2341418" y="3311236"/>
              <a:ext cx="5237018" cy="0"/>
            </a:xfrm>
            <a:prstGeom prst="line">
              <a:avLst/>
            </a:prstGeom>
            <a:noFill/>
            <a:ln w="57150" cap="flat" cmpd="sng" algn="ctr">
              <a:solidFill>
                <a:sysClr val="windowText" lastClr="000000">
                  <a:lumMod val="75000"/>
                  <a:lumOff val="25000"/>
                </a:sysClr>
              </a:solidFill>
              <a:prstDash val="solid"/>
              <a:miter lim="800000"/>
            </a:ln>
            <a:effectLst/>
          </p:spPr>
        </p:cxnSp>
        <p:grpSp>
          <p:nvGrpSpPr>
            <p:cNvPr id="7" name="Group 6">
              <a:extLst>
                <a:ext uri="{FF2B5EF4-FFF2-40B4-BE49-F238E27FC236}">
                  <a16:creationId xmlns:a16="http://schemas.microsoft.com/office/drawing/2014/main" id="{4A75AED0-AFED-495D-8F7E-714BAC4F3389}"/>
                </a:ext>
              </a:extLst>
            </p:cNvPr>
            <p:cNvGrpSpPr/>
            <p:nvPr/>
          </p:nvGrpSpPr>
          <p:grpSpPr>
            <a:xfrm>
              <a:off x="1704112" y="2576945"/>
              <a:ext cx="6456217" cy="3061853"/>
              <a:chOff x="1704112" y="2576945"/>
              <a:chExt cx="6456217" cy="3061853"/>
            </a:xfrm>
          </p:grpSpPr>
          <p:sp>
            <p:nvSpPr>
              <p:cNvPr id="9" name="Rectangle: Rounded Corners 8">
                <a:extLst>
                  <a:ext uri="{FF2B5EF4-FFF2-40B4-BE49-F238E27FC236}">
                    <a16:creationId xmlns:a16="http://schemas.microsoft.com/office/drawing/2014/main" id="{67AD83B2-163D-4416-87E7-1D877B286200}"/>
                  </a:ext>
                </a:extLst>
              </p:cNvPr>
              <p:cNvSpPr/>
              <p:nvPr/>
            </p:nvSpPr>
            <p:spPr>
              <a:xfrm>
                <a:off x="2008909" y="2576945"/>
                <a:ext cx="332509" cy="2909455"/>
              </a:xfrm>
              <a:prstGeom prst="roundRect">
                <a:avLst/>
              </a:prstGeom>
              <a:solidFill>
                <a:srgbClr val="ED7D31">
                  <a:lumMod val="75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7B2C6FE8-6161-4962-9044-65721D437EE8}"/>
                  </a:ext>
                </a:extLst>
              </p:cNvPr>
              <p:cNvSpPr/>
              <p:nvPr/>
            </p:nvSpPr>
            <p:spPr>
              <a:xfrm>
                <a:off x="7578436" y="2576945"/>
                <a:ext cx="332509" cy="2909455"/>
              </a:xfrm>
              <a:prstGeom prst="roundRect">
                <a:avLst/>
              </a:prstGeom>
              <a:solidFill>
                <a:srgbClr val="ED7D31">
                  <a:lumMod val="75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1BA806F-A62E-4803-B582-5FE1DE50D793}"/>
                  </a:ext>
                </a:extLst>
              </p:cNvPr>
              <p:cNvSpPr/>
              <p:nvPr/>
            </p:nvSpPr>
            <p:spPr>
              <a:xfrm flipV="1">
                <a:off x="1704112" y="5375564"/>
                <a:ext cx="6456217" cy="263234"/>
              </a:xfrm>
              <a:prstGeom prst="roundRect">
                <a:avLst/>
              </a:prstGeom>
              <a:solidFill>
                <a:srgbClr val="ED7D31">
                  <a:lumMod val="75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cxnSp>
          <p:nvCxnSpPr>
            <p:cNvPr id="8" name="Straight Connector 7">
              <a:extLst>
                <a:ext uri="{FF2B5EF4-FFF2-40B4-BE49-F238E27FC236}">
                  <a16:creationId xmlns:a16="http://schemas.microsoft.com/office/drawing/2014/main" id="{B3C7BFCB-0EBD-44C9-9265-221592ED1486}"/>
                </a:ext>
              </a:extLst>
            </p:cNvPr>
            <p:cNvCxnSpPr/>
            <p:nvPr/>
          </p:nvCxnSpPr>
          <p:spPr>
            <a:xfrm>
              <a:off x="2341418" y="4544290"/>
              <a:ext cx="5237018" cy="0"/>
            </a:xfrm>
            <a:prstGeom prst="line">
              <a:avLst/>
            </a:prstGeom>
            <a:noFill/>
            <a:ln w="57150" cap="flat" cmpd="sng" algn="ctr">
              <a:solidFill>
                <a:sysClr val="windowText" lastClr="000000">
                  <a:lumMod val="75000"/>
                  <a:lumOff val="25000"/>
                </a:sysClr>
              </a:solidFill>
              <a:prstDash val="solid"/>
              <a:miter lim="800000"/>
            </a:ln>
            <a:effectLst/>
          </p:spPr>
        </p:cxnSp>
      </p:grpSp>
      <p:grpSp>
        <p:nvGrpSpPr>
          <p:cNvPr id="14" name="Group 13">
            <a:extLst>
              <a:ext uri="{FF2B5EF4-FFF2-40B4-BE49-F238E27FC236}">
                <a16:creationId xmlns:a16="http://schemas.microsoft.com/office/drawing/2014/main" id="{1E06F27E-A048-408F-BA1E-74ABB1FD8B4E}"/>
              </a:ext>
            </a:extLst>
          </p:cNvPr>
          <p:cNvGrpSpPr/>
          <p:nvPr/>
        </p:nvGrpSpPr>
        <p:grpSpPr>
          <a:xfrm>
            <a:off x="2487533" y="1730451"/>
            <a:ext cx="3810091" cy="387921"/>
            <a:chOff x="2660063" y="2195956"/>
            <a:chExt cx="3810091" cy="387921"/>
          </a:xfrm>
        </p:grpSpPr>
        <p:sp>
          <p:nvSpPr>
            <p:cNvPr id="15" name="Oval 14">
              <a:extLst>
                <a:ext uri="{FF2B5EF4-FFF2-40B4-BE49-F238E27FC236}">
                  <a16:creationId xmlns:a16="http://schemas.microsoft.com/office/drawing/2014/main" id="{64233D8C-9C56-450D-BFB4-1A1C543DD071}"/>
                </a:ext>
              </a:extLst>
            </p:cNvPr>
            <p:cNvSpPr/>
            <p:nvPr/>
          </p:nvSpPr>
          <p:spPr>
            <a:xfrm>
              <a:off x="2660063" y="2195956"/>
              <a:ext cx="374061" cy="374061"/>
            </a:xfrm>
            <a:prstGeom prst="ellipse">
              <a:avLst/>
            </a:prstGeom>
            <a:solidFill>
              <a:srgbClr val="FF0000"/>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2CFD4C7E-C97B-410D-B6D0-C79EC3A9D117}"/>
                </a:ext>
              </a:extLst>
            </p:cNvPr>
            <p:cNvSpPr/>
            <p:nvPr/>
          </p:nvSpPr>
          <p:spPr>
            <a:xfrm>
              <a:off x="3041051" y="2195956"/>
              <a:ext cx="374061" cy="374061"/>
            </a:xfrm>
            <a:prstGeom prst="ellipse">
              <a:avLst/>
            </a:prstGeom>
            <a:solidFill>
              <a:srgbClr val="FF0000"/>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8ADE547A-E4FE-4329-8F41-3D3DBA43FBBB}"/>
                </a:ext>
              </a:extLst>
            </p:cNvPr>
            <p:cNvSpPr/>
            <p:nvPr/>
          </p:nvSpPr>
          <p:spPr>
            <a:xfrm>
              <a:off x="3422041" y="2209816"/>
              <a:ext cx="374061" cy="374061"/>
            </a:xfrm>
            <a:prstGeom prst="ellipse">
              <a:avLst/>
            </a:prstGeom>
            <a:solidFill>
              <a:srgbClr val="FF0000"/>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2EE69E42-3EB2-4A9D-A000-CF92B58FDEE0}"/>
                </a:ext>
              </a:extLst>
            </p:cNvPr>
            <p:cNvSpPr/>
            <p:nvPr/>
          </p:nvSpPr>
          <p:spPr>
            <a:xfrm>
              <a:off x="3803096" y="2195956"/>
              <a:ext cx="374061" cy="374061"/>
            </a:xfrm>
            <a:prstGeom prst="ellipse">
              <a:avLst/>
            </a:prstGeom>
            <a:solidFill>
              <a:srgbClr val="FF0000"/>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007D2FA0-97C2-4B36-83C3-5C87A5A55C24}"/>
                </a:ext>
              </a:extLst>
            </p:cNvPr>
            <p:cNvSpPr/>
            <p:nvPr/>
          </p:nvSpPr>
          <p:spPr>
            <a:xfrm>
              <a:off x="4184086" y="2209816"/>
              <a:ext cx="374061" cy="374061"/>
            </a:xfrm>
            <a:prstGeom prst="ellipse">
              <a:avLst/>
            </a:prstGeom>
            <a:solidFill>
              <a:srgbClr val="FF0000"/>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035456B9-8829-4F3B-A3A7-2168E344CD25}"/>
                </a:ext>
              </a:extLst>
            </p:cNvPr>
            <p:cNvSpPr/>
            <p:nvPr/>
          </p:nvSpPr>
          <p:spPr>
            <a:xfrm>
              <a:off x="4572070" y="2195956"/>
              <a:ext cx="374061" cy="374061"/>
            </a:xfrm>
            <a:prstGeom prst="ellipse">
              <a:avLst/>
            </a:prstGeom>
            <a:solidFill>
              <a:sysClr val="window" lastClr="FFFFFF"/>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5384CDE5-E25C-41F6-AFA8-8B6EBA246D45}"/>
                </a:ext>
              </a:extLst>
            </p:cNvPr>
            <p:cNvSpPr/>
            <p:nvPr/>
          </p:nvSpPr>
          <p:spPr>
            <a:xfrm>
              <a:off x="4953058" y="2195956"/>
              <a:ext cx="374061" cy="374061"/>
            </a:xfrm>
            <a:prstGeom prst="ellipse">
              <a:avLst/>
            </a:prstGeom>
            <a:solidFill>
              <a:sysClr val="window" lastClr="FFFFFF"/>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1237C7AA-D60A-4A5B-8C6F-A4D237CF4829}"/>
                </a:ext>
              </a:extLst>
            </p:cNvPr>
            <p:cNvSpPr/>
            <p:nvPr/>
          </p:nvSpPr>
          <p:spPr>
            <a:xfrm>
              <a:off x="5334048" y="2209816"/>
              <a:ext cx="374061" cy="374061"/>
            </a:xfrm>
            <a:prstGeom prst="ellipse">
              <a:avLst/>
            </a:prstGeom>
            <a:solidFill>
              <a:sysClr val="window" lastClr="FFFFFF"/>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C7C61AE2-5AE1-43C4-B7C0-C39D13FAB8E0}"/>
                </a:ext>
              </a:extLst>
            </p:cNvPr>
            <p:cNvSpPr/>
            <p:nvPr/>
          </p:nvSpPr>
          <p:spPr>
            <a:xfrm>
              <a:off x="5715103" y="2195956"/>
              <a:ext cx="374061" cy="374061"/>
            </a:xfrm>
            <a:prstGeom prst="ellipse">
              <a:avLst/>
            </a:prstGeom>
            <a:solidFill>
              <a:sysClr val="window" lastClr="FFFFFF"/>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61C1F40F-FC88-42FA-B2D0-1ADD9D32CFFA}"/>
                </a:ext>
              </a:extLst>
            </p:cNvPr>
            <p:cNvSpPr/>
            <p:nvPr/>
          </p:nvSpPr>
          <p:spPr>
            <a:xfrm>
              <a:off x="6096093" y="2209816"/>
              <a:ext cx="374061" cy="374061"/>
            </a:xfrm>
            <a:prstGeom prst="ellipse">
              <a:avLst/>
            </a:prstGeom>
            <a:solidFill>
              <a:sysClr val="window" lastClr="FFFFFF"/>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25" name="Oval 24">
            <a:extLst>
              <a:ext uri="{FF2B5EF4-FFF2-40B4-BE49-F238E27FC236}">
                <a16:creationId xmlns:a16="http://schemas.microsoft.com/office/drawing/2014/main" id="{552F072E-1611-4386-98AF-4C93F9CC2966}"/>
              </a:ext>
            </a:extLst>
          </p:cNvPr>
          <p:cNvSpPr/>
          <p:nvPr/>
        </p:nvSpPr>
        <p:spPr>
          <a:xfrm>
            <a:off x="2522170" y="2935785"/>
            <a:ext cx="374061" cy="374061"/>
          </a:xfrm>
          <a:prstGeom prst="ellipse">
            <a:avLst/>
          </a:prstGeom>
          <a:solidFill>
            <a:srgbClr val="FF0000"/>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0DB515BA-3915-430D-97CD-8977DAE327D7}"/>
              </a:ext>
            </a:extLst>
          </p:cNvPr>
          <p:cNvSpPr/>
          <p:nvPr/>
        </p:nvSpPr>
        <p:spPr>
          <a:xfrm>
            <a:off x="2903158" y="2935785"/>
            <a:ext cx="374061" cy="374061"/>
          </a:xfrm>
          <a:prstGeom prst="ellipse">
            <a:avLst/>
          </a:prstGeom>
          <a:solidFill>
            <a:srgbClr val="FF0000"/>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8BC88A45-6DDA-48AA-9161-9A516D16D7FC}"/>
              </a:ext>
            </a:extLst>
          </p:cNvPr>
          <p:cNvSpPr/>
          <p:nvPr/>
        </p:nvSpPr>
        <p:spPr>
          <a:xfrm>
            <a:off x="3284148" y="2949645"/>
            <a:ext cx="374061" cy="374061"/>
          </a:xfrm>
          <a:prstGeom prst="ellipse">
            <a:avLst/>
          </a:prstGeom>
          <a:solidFill>
            <a:srgbClr val="FF0000"/>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15601117-1AF0-4358-B5CB-520F3CA8E009}"/>
              </a:ext>
            </a:extLst>
          </p:cNvPr>
          <p:cNvSpPr/>
          <p:nvPr/>
        </p:nvSpPr>
        <p:spPr>
          <a:xfrm>
            <a:off x="3683202" y="2935785"/>
            <a:ext cx="374061" cy="374061"/>
          </a:xfrm>
          <a:prstGeom prst="ellipse">
            <a:avLst/>
          </a:prstGeom>
          <a:solidFill>
            <a:srgbClr val="FF0000"/>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3854FD66-F45F-487C-B160-B87319905422}"/>
              </a:ext>
            </a:extLst>
          </p:cNvPr>
          <p:cNvSpPr/>
          <p:nvPr/>
        </p:nvSpPr>
        <p:spPr>
          <a:xfrm>
            <a:off x="4064192" y="2949645"/>
            <a:ext cx="374061" cy="374061"/>
          </a:xfrm>
          <a:prstGeom prst="ellipse">
            <a:avLst/>
          </a:prstGeom>
          <a:solidFill>
            <a:srgbClr val="FF0000"/>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8B208C63-8E98-4BD5-B4BB-BF60272FD919}"/>
              </a:ext>
            </a:extLst>
          </p:cNvPr>
          <p:cNvSpPr/>
          <p:nvPr/>
        </p:nvSpPr>
        <p:spPr>
          <a:xfrm>
            <a:off x="4469426" y="2935785"/>
            <a:ext cx="374061" cy="374061"/>
          </a:xfrm>
          <a:prstGeom prst="ellipse">
            <a:avLst/>
          </a:prstGeom>
          <a:solidFill>
            <a:sysClr val="window" lastClr="FFFFFF"/>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E27527A4-45B1-41FA-84DD-AC32F7DBB649}"/>
              </a:ext>
            </a:extLst>
          </p:cNvPr>
          <p:cNvSpPr/>
          <p:nvPr/>
        </p:nvSpPr>
        <p:spPr>
          <a:xfrm>
            <a:off x="5523277" y="2935785"/>
            <a:ext cx="374061" cy="374061"/>
          </a:xfrm>
          <a:prstGeom prst="ellipse">
            <a:avLst/>
          </a:prstGeom>
          <a:solidFill>
            <a:sysClr val="window" lastClr="FFFFFF"/>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Rectangle: Rounded Corners 34">
            <a:extLst>
              <a:ext uri="{FF2B5EF4-FFF2-40B4-BE49-F238E27FC236}">
                <a16:creationId xmlns:a16="http://schemas.microsoft.com/office/drawing/2014/main" id="{438D46F4-D2C1-4D11-8FA2-FA838953AC55}"/>
              </a:ext>
            </a:extLst>
          </p:cNvPr>
          <p:cNvSpPr/>
          <p:nvPr/>
        </p:nvSpPr>
        <p:spPr>
          <a:xfrm>
            <a:off x="2439280" y="1169330"/>
            <a:ext cx="4410820" cy="1243367"/>
          </a:xfrm>
          <a:prstGeom prst="roundRect">
            <a:avLst>
              <a:gd name="adj" fmla="val 9841"/>
            </a:avLst>
          </a:prstGeom>
          <a:solidFill>
            <a:sysClr val="window" lastClr="FFFFFF"/>
          </a:solidFill>
          <a:ln w="12700" cap="flat" cmpd="sng" algn="ctr">
            <a:solidFill>
              <a:srgbClr val="E7E6E6"/>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33" name="Group 32">
            <a:extLst>
              <a:ext uri="{FF2B5EF4-FFF2-40B4-BE49-F238E27FC236}">
                <a16:creationId xmlns:a16="http://schemas.microsoft.com/office/drawing/2014/main" id="{22779D21-3B55-4585-839A-D5D80BDA604D}"/>
              </a:ext>
            </a:extLst>
          </p:cNvPr>
          <p:cNvGrpSpPr/>
          <p:nvPr/>
        </p:nvGrpSpPr>
        <p:grpSpPr>
          <a:xfrm>
            <a:off x="241540" y="3955493"/>
            <a:ext cx="3042608" cy="1569186"/>
            <a:chOff x="4057566" y="4063018"/>
            <a:chExt cx="3042608" cy="1569186"/>
          </a:xfrm>
          <a:effectLst>
            <a:outerShdw blurRad="50800" dist="38100" dir="2700000" algn="tl" rotWithShape="0">
              <a:prstClr val="black">
                <a:alpha val="40000"/>
              </a:prstClr>
            </a:outerShdw>
          </a:effectLst>
        </p:grpSpPr>
        <p:sp>
          <p:nvSpPr>
            <p:cNvPr id="34" name="Speech Bubble: Rectangle with Corners Rounded 14">
              <a:extLst>
                <a:ext uri="{FF2B5EF4-FFF2-40B4-BE49-F238E27FC236}">
                  <a16:creationId xmlns:a16="http://schemas.microsoft.com/office/drawing/2014/main" id="{EB6759BD-98AA-48B2-9AC4-281D01FA285C}"/>
                </a:ext>
              </a:extLst>
            </p:cNvPr>
            <p:cNvSpPr/>
            <p:nvPr/>
          </p:nvSpPr>
          <p:spPr>
            <a:xfrm>
              <a:off x="4057566" y="4063018"/>
              <a:ext cx="3042608" cy="1569186"/>
            </a:xfrm>
            <a:prstGeom prst="cloudCallout">
              <a:avLst>
                <a:gd name="adj1" fmla="val -55772"/>
                <a:gd name="adj2" fmla="val 73390"/>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What is </a:t>
              </a:r>
              <a:r>
                <a:rPr lang="en-GB" sz="2000" b="1" dirty="0">
                  <a:solidFill>
                    <a:srgbClr val="FF0000"/>
                  </a:solidFill>
                  <a:latin typeface="Myriad Pro Light" panose="020B0603030403020204" pitchFamily="34" charset="0"/>
                </a:rPr>
                <a:t>6</a:t>
              </a:r>
              <a:r>
                <a:rPr kumimoji="0" lang="en-GB" sz="2000" b="1" i="0" u="none" strike="noStrike" kern="1200" cap="none" spc="0" normalizeH="0" baseline="0" noProof="0" dirty="0">
                  <a:ln>
                    <a:noFill/>
                  </a:ln>
                  <a:solidFill>
                    <a:srgbClr val="FF0000"/>
                  </a:solidFill>
                  <a:effectLst/>
                  <a:uLnTx/>
                  <a:uFillTx/>
                  <a:latin typeface="Myriad Pro Light" panose="020B0603030403020204" pitchFamily="34" charset="0"/>
                  <a:ea typeface="+mn-ea"/>
                  <a:cs typeface="+mn-cs"/>
                </a:rPr>
                <a:t> add 3</a:t>
              </a:r>
              <a:r>
                <a:rPr kumimoji="0" lang="en-GB" sz="20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 </a:t>
              </a:r>
            </a:p>
          </p:txBody>
        </p:sp>
        <p:pic>
          <p:nvPicPr>
            <p:cNvPr id="35" name="Picture 34">
              <a:extLst>
                <a:ext uri="{FF2B5EF4-FFF2-40B4-BE49-F238E27FC236}">
                  <a16:creationId xmlns:a16="http://schemas.microsoft.com/office/drawing/2014/main" id="{B24E9615-340A-44E3-ADFB-F43BD34D0F13}"/>
                </a:ext>
              </a:extLst>
            </p:cNvPr>
            <p:cNvPicPr>
              <a:picLocks noChangeAspect="1"/>
            </p:cNvPicPr>
            <p:nvPr/>
          </p:nvPicPr>
          <p:blipFill rotWithShape="1">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6490589" y="4248644"/>
              <a:ext cx="304343" cy="660229"/>
            </a:xfrm>
            <a:prstGeom prst="rect">
              <a:avLst/>
            </a:prstGeom>
          </p:spPr>
        </p:pic>
      </p:grpSp>
      <p:grpSp>
        <p:nvGrpSpPr>
          <p:cNvPr id="36" name="Group 35">
            <a:extLst>
              <a:ext uri="{FF2B5EF4-FFF2-40B4-BE49-F238E27FC236}">
                <a16:creationId xmlns:a16="http://schemas.microsoft.com/office/drawing/2014/main" id="{D27E69CD-75FE-4BF5-A7AC-21B79D08B204}"/>
              </a:ext>
            </a:extLst>
          </p:cNvPr>
          <p:cNvGrpSpPr/>
          <p:nvPr/>
        </p:nvGrpSpPr>
        <p:grpSpPr>
          <a:xfrm>
            <a:off x="2244527" y="4735407"/>
            <a:ext cx="3363737" cy="1381279"/>
            <a:chOff x="3736437" y="4250924"/>
            <a:chExt cx="3363737" cy="1381279"/>
          </a:xfrm>
        </p:grpSpPr>
        <p:sp>
          <p:nvSpPr>
            <p:cNvPr id="37" name="Speech Bubble: Rectangle with Corners Rounded 14">
              <a:extLst>
                <a:ext uri="{FF2B5EF4-FFF2-40B4-BE49-F238E27FC236}">
                  <a16:creationId xmlns:a16="http://schemas.microsoft.com/office/drawing/2014/main" id="{58331488-1C08-48A6-A7F1-C0ACCBF9334B}"/>
                </a:ext>
              </a:extLst>
            </p:cNvPr>
            <p:cNvSpPr/>
            <p:nvPr/>
          </p:nvSpPr>
          <p:spPr>
            <a:xfrm>
              <a:off x="3736437" y="4250924"/>
              <a:ext cx="3363737" cy="1381279"/>
            </a:xfrm>
            <a:prstGeom prst="cloudCallout">
              <a:avLst>
                <a:gd name="adj1" fmla="val -59741"/>
                <a:gd name="adj2" fmla="val 66793"/>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What is </a:t>
              </a:r>
              <a:r>
                <a:rPr kumimoji="0" lang="en-GB" sz="2000" b="1" i="0" u="none" strike="noStrike" kern="1200" cap="none" spc="0" normalizeH="0" baseline="0" noProof="0" dirty="0">
                  <a:ln>
                    <a:noFill/>
                  </a:ln>
                  <a:solidFill>
                    <a:srgbClr val="FF0000"/>
                  </a:solidFill>
                  <a:effectLst/>
                  <a:uLnTx/>
                  <a:uFillTx/>
                  <a:latin typeface="Myriad Pro Light" panose="020B0603030403020204" pitchFamily="34" charset="0"/>
                  <a:ea typeface="+mn-ea"/>
                  <a:cs typeface="+mn-cs"/>
                </a:rPr>
                <a:t>16 add 3</a:t>
              </a:r>
              <a:r>
                <a:rPr kumimoji="0" lang="en-GB" sz="20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 </a:t>
              </a:r>
            </a:p>
          </p:txBody>
        </p:sp>
        <p:pic>
          <p:nvPicPr>
            <p:cNvPr id="38" name="Picture 37">
              <a:extLst>
                <a:ext uri="{FF2B5EF4-FFF2-40B4-BE49-F238E27FC236}">
                  <a16:creationId xmlns:a16="http://schemas.microsoft.com/office/drawing/2014/main" id="{A8705E6C-FBAB-4EA0-B4EF-A6BA7BB850C5}"/>
                </a:ext>
              </a:extLst>
            </p:cNvPr>
            <p:cNvPicPr>
              <a:picLocks noChangeAspect="1"/>
            </p:cNvPicPr>
            <p:nvPr/>
          </p:nvPicPr>
          <p:blipFill rotWithShape="1">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6485142" y="4455014"/>
              <a:ext cx="293903" cy="637581"/>
            </a:xfrm>
            <a:prstGeom prst="rect">
              <a:avLst/>
            </a:prstGeom>
          </p:spPr>
        </p:pic>
      </p:grpSp>
      <p:sp>
        <p:nvSpPr>
          <p:cNvPr id="39" name="Speech Bubble: Rectangle with Corners Rounded 14">
            <a:extLst>
              <a:ext uri="{FF2B5EF4-FFF2-40B4-BE49-F238E27FC236}">
                <a16:creationId xmlns:a16="http://schemas.microsoft.com/office/drawing/2014/main" id="{6A91FE98-398D-43E8-B035-CC40EFAE1352}"/>
              </a:ext>
            </a:extLst>
          </p:cNvPr>
          <p:cNvSpPr/>
          <p:nvPr/>
        </p:nvSpPr>
        <p:spPr>
          <a:xfrm>
            <a:off x="5364812" y="4039815"/>
            <a:ext cx="3723776" cy="1886436"/>
          </a:xfrm>
          <a:prstGeom prst="cloudCallout">
            <a:avLst>
              <a:gd name="adj1" fmla="val -59741"/>
              <a:gd name="adj2" fmla="val 66793"/>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GB" b="1" i="0" u="none" strike="noStrike" kern="1200" cap="none" spc="0" normalizeH="0" baseline="0" noProof="0" dirty="0">
                <a:ln>
                  <a:noFill/>
                </a:ln>
                <a:solidFill>
                  <a:srgbClr val="253746"/>
                </a:solidFill>
                <a:effectLst/>
                <a:uLnTx/>
                <a:uFillTx/>
                <a:latin typeface="Myriad Pro Light" panose="020B0603030403020204" pitchFamily="34" charset="0"/>
              </a:rPr>
              <a:t>We only needed to know one number fact (</a:t>
            </a:r>
            <a:r>
              <a:rPr lang="en-GB" b="1" dirty="0">
                <a:solidFill>
                  <a:srgbClr val="253746"/>
                </a:solidFill>
                <a:latin typeface="Myriad Pro Light" panose="020B0603030403020204" pitchFamily="34" charset="0"/>
              </a:rPr>
              <a:t>6 + 3)</a:t>
            </a:r>
            <a:r>
              <a:rPr kumimoji="0" lang="en-GB" b="1" i="0" u="none" strike="noStrike" kern="1200" cap="none" spc="0" normalizeH="0" baseline="0" noProof="0" dirty="0">
                <a:ln>
                  <a:noFill/>
                </a:ln>
                <a:solidFill>
                  <a:srgbClr val="253746"/>
                </a:solidFill>
                <a:effectLst/>
                <a:uLnTx/>
                <a:uFillTx/>
                <a:latin typeface="Myriad Pro Light" panose="020B0603030403020204" pitchFamily="34" charset="0"/>
              </a:rPr>
              <a:t> to find 16 + </a:t>
            </a:r>
            <a:r>
              <a:rPr lang="en-GB" b="1" dirty="0">
                <a:solidFill>
                  <a:srgbClr val="253746"/>
                </a:solidFill>
                <a:latin typeface="Myriad Pro Light" panose="020B0603030403020204" pitchFamily="34" charset="0"/>
              </a:rPr>
              <a:t>3</a:t>
            </a:r>
            <a:r>
              <a:rPr kumimoji="0" lang="en-GB" b="1" i="0" u="none" strike="noStrike" kern="1200" cap="none" spc="0" normalizeH="0" baseline="0" noProof="0" dirty="0">
                <a:ln>
                  <a:noFill/>
                </a:ln>
                <a:solidFill>
                  <a:srgbClr val="253746"/>
                </a:solidFill>
                <a:effectLst/>
                <a:uLnTx/>
                <a:uFillTx/>
                <a:latin typeface="Myriad Pro Light" panose="020B0603030403020204" pitchFamily="34" charset="0"/>
              </a:rPr>
              <a:t>.</a:t>
            </a:r>
          </a:p>
        </p:txBody>
      </p:sp>
      <p:sp>
        <p:nvSpPr>
          <p:cNvPr id="40" name="Oval 39">
            <a:extLst>
              <a:ext uri="{FF2B5EF4-FFF2-40B4-BE49-F238E27FC236}">
                <a16:creationId xmlns:a16="http://schemas.microsoft.com/office/drawing/2014/main" id="{ACA78635-0EC0-4690-8D89-87E2BF758D65}"/>
              </a:ext>
            </a:extLst>
          </p:cNvPr>
          <p:cNvSpPr/>
          <p:nvPr/>
        </p:nvSpPr>
        <p:spPr>
          <a:xfrm>
            <a:off x="5899965" y="2950161"/>
            <a:ext cx="374061" cy="374061"/>
          </a:xfrm>
          <a:prstGeom prst="ellipse">
            <a:avLst/>
          </a:prstGeom>
          <a:solidFill>
            <a:sysClr val="window" lastClr="FFFFFF"/>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694A9674-EC35-4FA1-8E9A-31B9E2407012}"/>
              </a:ext>
            </a:extLst>
          </p:cNvPr>
          <p:cNvSpPr/>
          <p:nvPr/>
        </p:nvSpPr>
        <p:spPr>
          <a:xfrm>
            <a:off x="6279528" y="2950161"/>
            <a:ext cx="374061" cy="374061"/>
          </a:xfrm>
          <a:prstGeom prst="ellipse">
            <a:avLst/>
          </a:prstGeom>
          <a:solidFill>
            <a:sysClr val="window" lastClr="FFFFFF"/>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100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a:t>Year 1/2</a:t>
            </a:r>
            <a:endParaRPr lang="en-GB" dirty="0"/>
          </a:p>
        </p:txBody>
      </p:sp>
      <p:sp>
        <p:nvSpPr>
          <p:cNvPr id="13" name="TextBox 12">
            <a:extLst>
              <a:ext uri="{FF2B5EF4-FFF2-40B4-BE49-F238E27FC236}">
                <a16:creationId xmlns:a16="http://schemas.microsoft.com/office/drawing/2014/main" id="{B69677ED-5C54-4353-B94F-C526DD00205C}"/>
              </a:ext>
            </a:extLst>
          </p:cNvPr>
          <p:cNvSpPr txBox="1"/>
          <p:nvPr/>
        </p:nvSpPr>
        <p:spPr>
          <a:xfrm>
            <a:off x="449557" y="1188349"/>
            <a:ext cx="8130503" cy="4116512"/>
          </a:xfrm>
          <a:prstGeom prst="rect">
            <a:avLst/>
          </a:prstGeom>
          <a:noFill/>
        </p:spPr>
        <p:txBody>
          <a:bodyPr wrap="square" rtlCol="0">
            <a:spAutoFit/>
          </a:bodyPr>
          <a:lstStyle/>
          <a:p>
            <a:pPr algn="ctr">
              <a:spcAft>
                <a:spcPts val="450"/>
              </a:spcAft>
              <a:buClr>
                <a:schemeClr val="accent2"/>
              </a:buClr>
            </a:pPr>
            <a:r>
              <a:rPr lang="en-GB" sz="2400" b="1" dirty="0">
                <a:solidFill>
                  <a:srgbClr val="253746"/>
                </a:solidFill>
              </a:rPr>
              <a:t>Short Mental Workouts</a:t>
            </a:r>
          </a:p>
          <a:p>
            <a:pPr>
              <a:buClr>
                <a:srgbClr val="EA7600"/>
              </a:buClr>
              <a:buSzPct val="120000"/>
            </a:pPr>
            <a:r>
              <a:rPr lang="en-GB" sz="2000" b="1" dirty="0">
                <a:solidFill>
                  <a:srgbClr val="253746"/>
                </a:solidFill>
              </a:rPr>
              <a:t>Day 1</a:t>
            </a:r>
          </a:p>
          <a:p>
            <a:pPr>
              <a:spcAft>
                <a:spcPts val="1000"/>
              </a:spcAft>
              <a:buClr>
                <a:srgbClr val="EA7600"/>
              </a:buClr>
              <a:buSzPct val="120000"/>
            </a:pPr>
            <a:r>
              <a:rPr lang="en-GB" sz="2000" b="1" dirty="0">
                <a:solidFill>
                  <a:schemeClr val="accent5">
                    <a:lumMod val="75000"/>
                  </a:schemeClr>
                </a:solidFill>
              </a:rPr>
              <a:t>Pairs to 6</a:t>
            </a:r>
          </a:p>
          <a:p>
            <a:pPr>
              <a:buClr>
                <a:srgbClr val="EA7600"/>
              </a:buClr>
              <a:buSzPct val="120000"/>
            </a:pPr>
            <a:r>
              <a:rPr lang="en-GB" sz="2000" b="1" dirty="0">
                <a:solidFill>
                  <a:srgbClr val="253746"/>
                </a:solidFill>
              </a:rPr>
              <a:t>Day 2</a:t>
            </a:r>
          </a:p>
          <a:p>
            <a:pPr>
              <a:spcAft>
                <a:spcPts val="1000"/>
              </a:spcAft>
              <a:buClr>
                <a:srgbClr val="EA7600"/>
              </a:buClr>
              <a:buSzPct val="120000"/>
            </a:pPr>
            <a:r>
              <a:rPr lang="en-GB" sz="2000" b="1" dirty="0">
                <a:solidFill>
                  <a:schemeClr val="accent5">
                    <a:lumMod val="75000"/>
                  </a:schemeClr>
                </a:solidFill>
              </a:rPr>
              <a:t>Pairs to 7</a:t>
            </a:r>
          </a:p>
          <a:p>
            <a:pPr>
              <a:buClr>
                <a:srgbClr val="EA7600"/>
              </a:buClr>
              <a:buSzPct val="120000"/>
            </a:pPr>
            <a:r>
              <a:rPr lang="en-GB" sz="2000" b="1" dirty="0">
                <a:solidFill>
                  <a:srgbClr val="253746"/>
                </a:solidFill>
              </a:rPr>
              <a:t>Day 3</a:t>
            </a:r>
          </a:p>
          <a:p>
            <a:pPr>
              <a:spcAft>
                <a:spcPts val="1000"/>
              </a:spcAft>
              <a:buClr>
                <a:srgbClr val="EA7600"/>
              </a:buClr>
              <a:buSzPct val="120000"/>
            </a:pPr>
            <a:r>
              <a:rPr lang="en-GB" sz="2000" b="1" dirty="0">
                <a:solidFill>
                  <a:schemeClr val="accent5">
                    <a:lumMod val="75000"/>
                  </a:schemeClr>
                </a:solidFill>
              </a:rPr>
              <a:t>Pairs to 10 </a:t>
            </a:r>
          </a:p>
          <a:p>
            <a:pPr>
              <a:buClr>
                <a:srgbClr val="EA7600"/>
              </a:buClr>
              <a:buSzPct val="120000"/>
            </a:pPr>
            <a:r>
              <a:rPr lang="en-GB" sz="2000" b="1" dirty="0">
                <a:solidFill>
                  <a:srgbClr val="253746"/>
                </a:solidFill>
              </a:rPr>
              <a:t>Day 4</a:t>
            </a:r>
          </a:p>
          <a:p>
            <a:pPr>
              <a:spcAft>
                <a:spcPts val="1000"/>
              </a:spcAft>
              <a:buClr>
                <a:srgbClr val="EA7600"/>
              </a:buClr>
              <a:buSzPct val="120000"/>
            </a:pPr>
            <a:r>
              <a:rPr lang="en-GB" sz="2000" b="1" dirty="0">
                <a:solidFill>
                  <a:schemeClr val="accent5">
                    <a:lumMod val="75000"/>
                  </a:schemeClr>
                </a:solidFill>
              </a:rPr>
              <a:t>Pairs to 10 </a:t>
            </a:r>
          </a:p>
          <a:p>
            <a:pPr>
              <a:buClr>
                <a:srgbClr val="EA7600"/>
              </a:buClr>
              <a:buSzPct val="120000"/>
            </a:pPr>
            <a:r>
              <a:rPr lang="en-GB" sz="2000" b="1" dirty="0">
                <a:solidFill>
                  <a:srgbClr val="253746"/>
                </a:solidFill>
              </a:rPr>
              <a:t>Day 5</a:t>
            </a:r>
          </a:p>
          <a:p>
            <a:pPr>
              <a:spcAft>
                <a:spcPts val="1000"/>
              </a:spcAft>
              <a:buClr>
                <a:srgbClr val="EA7600"/>
              </a:buClr>
              <a:buSzPct val="120000"/>
            </a:pPr>
            <a:r>
              <a:rPr lang="en-GB" sz="2000" b="1" dirty="0">
                <a:solidFill>
                  <a:schemeClr val="accent5">
                    <a:lumMod val="75000"/>
                  </a:schemeClr>
                </a:solidFill>
              </a:rPr>
              <a:t>Doubles</a:t>
            </a:r>
          </a:p>
        </p:txBody>
      </p:sp>
      <p:sp>
        <p:nvSpPr>
          <p:cNvPr id="6" name="TextBox 5">
            <a:extLst>
              <a:ext uri="{FF2B5EF4-FFF2-40B4-BE49-F238E27FC236}">
                <a16:creationId xmlns:a16="http://schemas.microsoft.com/office/drawing/2014/main" id="{A64F3FED-3247-4F55-BF8A-D1D9E087C650}"/>
              </a:ext>
            </a:extLst>
          </p:cNvPr>
          <p:cNvSpPr txBox="1"/>
          <p:nvPr/>
        </p:nvSpPr>
        <p:spPr>
          <a:xfrm>
            <a:off x="116681" y="16610"/>
            <a:ext cx="8910088"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Mental addition and subtraction</a:t>
            </a:r>
          </a:p>
        </p:txBody>
      </p:sp>
    </p:spTree>
    <p:extLst>
      <p:ext uri="{BB962C8B-B14F-4D97-AF65-F5344CB8AC3E}">
        <p14:creationId xmlns:p14="http://schemas.microsoft.com/office/powerpoint/2010/main" val="2754893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20</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400110"/>
          </a:xfrm>
          <a:prstGeom prst="rect">
            <a:avLst/>
          </a:prstGeom>
          <a:noFill/>
        </p:spPr>
        <p:txBody>
          <a:bodyPr wrap="square" rtlCol="0">
            <a:spAutoFit/>
          </a:bodyPr>
          <a:lstStyle/>
          <a:p>
            <a:pPr>
              <a:buClr>
                <a:srgbClr val="EA7600"/>
              </a:buClr>
              <a:buSzPct val="120000"/>
            </a:pPr>
            <a:r>
              <a:rPr lang="en-GB" sz="2000" b="1" dirty="0">
                <a:solidFill>
                  <a:srgbClr val="253746"/>
                </a:solidFill>
              </a:rPr>
              <a:t>Day 1:</a:t>
            </a:r>
            <a:r>
              <a:rPr lang="en-GB" sz="2000" b="1" dirty="0">
                <a:solidFill>
                  <a:srgbClr val="006400"/>
                </a:solidFill>
              </a:rPr>
              <a:t> </a:t>
            </a:r>
            <a:r>
              <a:rPr lang="en-GB" sz="2000" b="1" dirty="0">
                <a:solidFill>
                  <a:srgbClr val="0000C8"/>
                </a:solidFill>
              </a:rPr>
              <a:t>Use number facts to add and subtract.</a:t>
            </a:r>
          </a:p>
        </p:txBody>
      </p:sp>
      <p:grpSp>
        <p:nvGrpSpPr>
          <p:cNvPr id="5" name="Group 4">
            <a:extLst>
              <a:ext uri="{FF2B5EF4-FFF2-40B4-BE49-F238E27FC236}">
                <a16:creationId xmlns:a16="http://schemas.microsoft.com/office/drawing/2014/main" id="{4810F067-69FA-4B6C-95C4-C9313CB4135D}"/>
              </a:ext>
            </a:extLst>
          </p:cNvPr>
          <p:cNvGrpSpPr/>
          <p:nvPr/>
        </p:nvGrpSpPr>
        <p:grpSpPr>
          <a:xfrm>
            <a:off x="1476164" y="1169331"/>
            <a:ext cx="6456217" cy="3061853"/>
            <a:chOff x="1704112" y="2576945"/>
            <a:chExt cx="6456217" cy="3061853"/>
          </a:xfrm>
        </p:grpSpPr>
        <p:cxnSp>
          <p:nvCxnSpPr>
            <p:cNvPr id="6" name="Straight Connector 5">
              <a:extLst>
                <a:ext uri="{FF2B5EF4-FFF2-40B4-BE49-F238E27FC236}">
                  <a16:creationId xmlns:a16="http://schemas.microsoft.com/office/drawing/2014/main" id="{70D86C7F-3E54-4FDE-A37A-DAE2DCE4A8F2}"/>
                </a:ext>
              </a:extLst>
            </p:cNvPr>
            <p:cNvCxnSpPr/>
            <p:nvPr/>
          </p:nvCxnSpPr>
          <p:spPr>
            <a:xfrm>
              <a:off x="2341418" y="3311236"/>
              <a:ext cx="5237018" cy="0"/>
            </a:xfrm>
            <a:prstGeom prst="line">
              <a:avLst/>
            </a:prstGeom>
            <a:noFill/>
            <a:ln w="57150" cap="flat" cmpd="sng" algn="ctr">
              <a:solidFill>
                <a:sysClr val="windowText" lastClr="000000">
                  <a:lumMod val="75000"/>
                  <a:lumOff val="25000"/>
                </a:sysClr>
              </a:solidFill>
              <a:prstDash val="solid"/>
              <a:miter lim="800000"/>
            </a:ln>
            <a:effectLst/>
          </p:spPr>
        </p:cxnSp>
        <p:grpSp>
          <p:nvGrpSpPr>
            <p:cNvPr id="7" name="Group 6">
              <a:extLst>
                <a:ext uri="{FF2B5EF4-FFF2-40B4-BE49-F238E27FC236}">
                  <a16:creationId xmlns:a16="http://schemas.microsoft.com/office/drawing/2014/main" id="{4A75AED0-AFED-495D-8F7E-714BAC4F3389}"/>
                </a:ext>
              </a:extLst>
            </p:cNvPr>
            <p:cNvGrpSpPr/>
            <p:nvPr/>
          </p:nvGrpSpPr>
          <p:grpSpPr>
            <a:xfrm>
              <a:off x="1704112" y="2576945"/>
              <a:ext cx="6456217" cy="3061853"/>
              <a:chOff x="1704112" y="2576945"/>
              <a:chExt cx="6456217" cy="3061853"/>
            </a:xfrm>
          </p:grpSpPr>
          <p:sp>
            <p:nvSpPr>
              <p:cNvPr id="9" name="Rectangle: Rounded Corners 8">
                <a:extLst>
                  <a:ext uri="{FF2B5EF4-FFF2-40B4-BE49-F238E27FC236}">
                    <a16:creationId xmlns:a16="http://schemas.microsoft.com/office/drawing/2014/main" id="{67AD83B2-163D-4416-87E7-1D877B286200}"/>
                  </a:ext>
                </a:extLst>
              </p:cNvPr>
              <p:cNvSpPr/>
              <p:nvPr/>
            </p:nvSpPr>
            <p:spPr>
              <a:xfrm>
                <a:off x="2008909" y="2576945"/>
                <a:ext cx="332509" cy="2909455"/>
              </a:xfrm>
              <a:prstGeom prst="roundRect">
                <a:avLst/>
              </a:prstGeom>
              <a:solidFill>
                <a:srgbClr val="ED7D31">
                  <a:lumMod val="75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7B2C6FE8-6161-4962-9044-65721D437EE8}"/>
                  </a:ext>
                </a:extLst>
              </p:cNvPr>
              <p:cNvSpPr/>
              <p:nvPr/>
            </p:nvSpPr>
            <p:spPr>
              <a:xfrm>
                <a:off x="7578436" y="2576945"/>
                <a:ext cx="332509" cy="2909455"/>
              </a:xfrm>
              <a:prstGeom prst="roundRect">
                <a:avLst/>
              </a:prstGeom>
              <a:solidFill>
                <a:srgbClr val="ED7D31">
                  <a:lumMod val="75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1BA806F-A62E-4803-B582-5FE1DE50D793}"/>
                  </a:ext>
                </a:extLst>
              </p:cNvPr>
              <p:cNvSpPr/>
              <p:nvPr/>
            </p:nvSpPr>
            <p:spPr>
              <a:xfrm flipV="1">
                <a:off x="1704112" y="5375564"/>
                <a:ext cx="6456217" cy="263234"/>
              </a:xfrm>
              <a:prstGeom prst="roundRect">
                <a:avLst/>
              </a:prstGeom>
              <a:solidFill>
                <a:srgbClr val="ED7D31">
                  <a:lumMod val="75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cxnSp>
          <p:nvCxnSpPr>
            <p:cNvPr id="8" name="Straight Connector 7">
              <a:extLst>
                <a:ext uri="{FF2B5EF4-FFF2-40B4-BE49-F238E27FC236}">
                  <a16:creationId xmlns:a16="http://schemas.microsoft.com/office/drawing/2014/main" id="{B3C7BFCB-0EBD-44C9-9265-221592ED1486}"/>
                </a:ext>
              </a:extLst>
            </p:cNvPr>
            <p:cNvCxnSpPr/>
            <p:nvPr/>
          </p:nvCxnSpPr>
          <p:spPr>
            <a:xfrm>
              <a:off x="2341418" y="4544290"/>
              <a:ext cx="5237018" cy="0"/>
            </a:xfrm>
            <a:prstGeom prst="line">
              <a:avLst/>
            </a:prstGeom>
            <a:noFill/>
            <a:ln w="57150" cap="flat" cmpd="sng" algn="ctr">
              <a:solidFill>
                <a:sysClr val="windowText" lastClr="000000">
                  <a:lumMod val="75000"/>
                  <a:lumOff val="25000"/>
                </a:sysClr>
              </a:solidFill>
              <a:prstDash val="solid"/>
              <a:miter lim="800000"/>
            </a:ln>
            <a:effectLst/>
          </p:spPr>
        </p:cxnSp>
      </p:grpSp>
      <p:grpSp>
        <p:nvGrpSpPr>
          <p:cNvPr id="14" name="Group 13">
            <a:extLst>
              <a:ext uri="{FF2B5EF4-FFF2-40B4-BE49-F238E27FC236}">
                <a16:creationId xmlns:a16="http://schemas.microsoft.com/office/drawing/2014/main" id="{1E06F27E-A048-408F-BA1E-74ABB1FD8B4E}"/>
              </a:ext>
            </a:extLst>
          </p:cNvPr>
          <p:cNvGrpSpPr/>
          <p:nvPr/>
        </p:nvGrpSpPr>
        <p:grpSpPr>
          <a:xfrm>
            <a:off x="2487533" y="1730451"/>
            <a:ext cx="3810091" cy="387921"/>
            <a:chOff x="2660063" y="2195956"/>
            <a:chExt cx="3810091" cy="387921"/>
          </a:xfrm>
        </p:grpSpPr>
        <p:sp>
          <p:nvSpPr>
            <p:cNvPr id="15" name="Oval 14">
              <a:extLst>
                <a:ext uri="{FF2B5EF4-FFF2-40B4-BE49-F238E27FC236}">
                  <a16:creationId xmlns:a16="http://schemas.microsoft.com/office/drawing/2014/main" id="{64233D8C-9C56-450D-BFB4-1A1C543DD071}"/>
                </a:ext>
              </a:extLst>
            </p:cNvPr>
            <p:cNvSpPr/>
            <p:nvPr/>
          </p:nvSpPr>
          <p:spPr>
            <a:xfrm>
              <a:off x="2660063" y="2195956"/>
              <a:ext cx="374061" cy="374061"/>
            </a:xfrm>
            <a:prstGeom prst="ellipse">
              <a:avLst/>
            </a:prstGeom>
            <a:solidFill>
              <a:srgbClr val="FF0000"/>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2CFD4C7E-C97B-410D-B6D0-C79EC3A9D117}"/>
                </a:ext>
              </a:extLst>
            </p:cNvPr>
            <p:cNvSpPr/>
            <p:nvPr/>
          </p:nvSpPr>
          <p:spPr>
            <a:xfrm>
              <a:off x="3041051" y="2195956"/>
              <a:ext cx="374061" cy="374061"/>
            </a:xfrm>
            <a:prstGeom prst="ellipse">
              <a:avLst/>
            </a:prstGeom>
            <a:solidFill>
              <a:srgbClr val="FF0000"/>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8ADE547A-E4FE-4329-8F41-3D3DBA43FBBB}"/>
                </a:ext>
              </a:extLst>
            </p:cNvPr>
            <p:cNvSpPr/>
            <p:nvPr/>
          </p:nvSpPr>
          <p:spPr>
            <a:xfrm>
              <a:off x="3422041" y="2209816"/>
              <a:ext cx="374061" cy="374061"/>
            </a:xfrm>
            <a:prstGeom prst="ellipse">
              <a:avLst/>
            </a:prstGeom>
            <a:solidFill>
              <a:srgbClr val="FF0000"/>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2EE69E42-3EB2-4A9D-A000-CF92B58FDEE0}"/>
                </a:ext>
              </a:extLst>
            </p:cNvPr>
            <p:cNvSpPr/>
            <p:nvPr/>
          </p:nvSpPr>
          <p:spPr>
            <a:xfrm>
              <a:off x="3803096" y="2195956"/>
              <a:ext cx="374061" cy="374061"/>
            </a:xfrm>
            <a:prstGeom prst="ellipse">
              <a:avLst/>
            </a:prstGeom>
            <a:solidFill>
              <a:srgbClr val="FF0000"/>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007D2FA0-97C2-4B36-83C3-5C87A5A55C24}"/>
                </a:ext>
              </a:extLst>
            </p:cNvPr>
            <p:cNvSpPr/>
            <p:nvPr/>
          </p:nvSpPr>
          <p:spPr>
            <a:xfrm>
              <a:off x="4184086" y="2209816"/>
              <a:ext cx="374061" cy="374061"/>
            </a:xfrm>
            <a:prstGeom prst="ellipse">
              <a:avLst/>
            </a:prstGeom>
            <a:solidFill>
              <a:srgbClr val="FF0000"/>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035456B9-8829-4F3B-A3A7-2168E344CD25}"/>
                </a:ext>
              </a:extLst>
            </p:cNvPr>
            <p:cNvSpPr/>
            <p:nvPr/>
          </p:nvSpPr>
          <p:spPr>
            <a:xfrm>
              <a:off x="4572070" y="2195956"/>
              <a:ext cx="374061" cy="374061"/>
            </a:xfrm>
            <a:prstGeom prst="ellipse">
              <a:avLst/>
            </a:prstGeom>
            <a:solidFill>
              <a:sysClr val="window" lastClr="FFFFFF"/>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5384CDE5-E25C-41F6-AFA8-8B6EBA246D45}"/>
                </a:ext>
              </a:extLst>
            </p:cNvPr>
            <p:cNvSpPr/>
            <p:nvPr/>
          </p:nvSpPr>
          <p:spPr>
            <a:xfrm>
              <a:off x="4953058" y="2195956"/>
              <a:ext cx="374061" cy="374061"/>
            </a:xfrm>
            <a:prstGeom prst="ellipse">
              <a:avLst/>
            </a:prstGeom>
            <a:solidFill>
              <a:sysClr val="window" lastClr="FFFFFF"/>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1237C7AA-D60A-4A5B-8C6F-A4D237CF4829}"/>
                </a:ext>
              </a:extLst>
            </p:cNvPr>
            <p:cNvSpPr/>
            <p:nvPr/>
          </p:nvSpPr>
          <p:spPr>
            <a:xfrm>
              <a:off x="5334048" y="2209816"/>
              <a:ext cx="374061" cy="374061"/>
            </a:xfrm>
            <a:prstGeom prst="ellipse">
              <a:avLst/>
            </a:prstGeom>
            <a:solidFill>
              <a:sysClr val="window" lastClr="FFFFFF"/>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C7C61AE2-5AE1-43C4-B7C0-C39D13FAB8E0}"/>
                </a:ext>
              </a:extLst>
            </p:cNvPr>
            <p:cNvSpPr/>
            <p:nvPr/>
          </p:nvSpPr>
          <p:spPr>
            <a:xfrm>
              <a:off x="5715103" y="2195956"/>
              <a:ext cx="374061" cy="374061"/>
            </a:xfrm>
            <a:prstGeom prst="ellipse">
              <a:avLst/>
            </a:prstGeom>
            <a:solidFill>
              <a:sysClr val="window" lastClr="FFFFFF"/>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61C1F40F-FC88-42FA-B2D0-1ADD9D32CFFA}"/>
                </a:ext>
              </a:extLst>
            </p:cNvPr>
            <p:cNvSpPr/>
            <p:nvPr/>
          </p:nvSpPr>
          <p:spPr>
            <a:xfrm>
              <a:off x="6096093" y="2209816"/>
              <a:ext cx="374061" cy="374061"/>
            </a:xfrm>
            <a:prstGeom prst="ellipse">
              <a:avLst/>
            </a:prstGeom>
            <a:solidFill>
              <a:sysClr val="window" lastClr="FFFFFF"/>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25" name="Oval 24">
            <a:extLst>
              <a:ext uri="{FF2B5EF4-FFF2-40B4-BE49-F238E27FC236}">
                <a16:creationId xmlns:a16="http://schemas.microsoft.com/office/drawing/2014/main" id="{552F072E-1611-4386-98AF-4C93F9CC2966}"/>
              </a:ext>
            </a:extLst>
          </p:cNvPr>
          <p:cNvSpPr/>
          <p:nvPr/>
        </p:nvSpPr>
        <p:spPr>
          <a:xfrm>
            <a:off x="2522170" y="2935785"/>
            <a:ext cx="374061" cy="374061"/>
          </a:xfrm>
          <a:prstGeom prst="ellipse">
            <a:avLst/>
          </a:prstGeom>
          <a:solidFill>
            <a:srgbClr val="FF0000"/>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0DB515BA-3915-430D-97CD-8977DAE327D7}"/>
              </a:ext>
            </a:extLst>
          </p:cNvPr>
          <p:cNvSpPr/>
          <p:nvPr/>
        </p:nvSpPr>
        <p:spPr>
          <a:xfrm>
            <a:off x="2903158" y="2935785"/>
            <a:ext cx="374061" cy="374061"/>
          </a:xfrm>
          <a:prstGeom prst="ellipse">
            <a:avLst/>
          </a:prstGeom>
          <a:solidFill>
            <a:srgbClr val="FF0000"/>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8BC88A45-6DDA-48AA-9161-9A516D16D7FC}"/>
              </a:ext>
            </a:extLst>
          </p:cNvPr>
          <p:cNvSpPr/>
          <p:nvPr/>
        </p:nvSpPr>
        <p:spPr>
          <a:xfrm>
            <a:off x="3284148" y="2949645"/>
            <a:ext cx="374061" cy="374061"/>
          </a:xfrm>
          <a:prstGeom prst="ellipse">
            <a:avLst/>
          </a:prstGeom>
          <a:solidFill>
            <a:srgbClr val="FF0000"/>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28" name="Group 27">
            <a:extLst>
              <a:ext uri="{FF2B5EF4-FFF2-40B4-BE49-F238E27FC236}">
                <a16:creationId xmlns:a16="http://schemas.microsoft.com/office/drawing/2014/main" id="{FB773EBE-27E5-406C-B5AA-86D9C0470DA1}"/>
              </a:ext>
            </a:extLst>
          </p:cNvPr>
          <p:cNvGrpSpPr/>
          <p:nvPr/>
        </p:nvGrpSpPr>
        <p:grpSpPr>
          <a:xfrm>
            <a:off x="3683202" y="2935785"/>
            <a:ext cx="772303" cy="387921"/>
            <a:chOff x="3683202" y="2935785"/>
            <a:chExt cx="772303" cy="387921"/>
          </a:xfrm>
        </p:grpSpPr>
        <p:sp>
          <p:nvSpPr>
            <p:cNvPr id="29" name="Oval 28">
              <a:extLst>
                <a:ext uri="{FF2B5EF4-FFF2-40B4-BE49-F238E27FC236}">
                  <a16:creationId xmlns:a16="http://schemas.microsoft.com/office/drawing/2014/main" id="{15601117-1AF0-4358-B5CB-520F3CA8E009}"/>
                </a:ext>
              </a:extLst>
            </p:cNvPr>
            <p:cNvSpPr/>
            <p:nvPr/>
          </p:nvSpPr>
          <p:spPr>
            <a:xfrm>
              <a:off x="3683202" y="2935785"/>
              <a:ext cx="374061" cy="374061"/>
            </a:xfrm>
            <a:prstGeom prst="ellipse">
              <a:avLst/>
            </a:prstGeom>
            <a:solidFill>
              <a:srgbClr val="FF0000"/>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3854FD66-F45F-487C-B160-B87319905422}"/>
                </a:ext>
              </a:extLst>
            </p:cNvPr>
            <p:cNvSpPr/>
            <p:nvPr/>
          </p:nvSpPr>
          <p:spPr>
            <a:xfrm>
              <a:off x="4081444" y="2949645"/>
              <a:ext cx="374061" cy="374061"/>
            </a:xfrm>
            <a:prstGeom prst="ellipse">
              <a:avLst/>
            </a:prstGeom>
            <a:solidFill>
              <a:srgbClr val="FF0000"/>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1" name="Rectangle: Rounded Corners 34">
            <a:extLst>
              <a:ext uri="{FF2B5EF4-FFF2-40B4-BE49-F238E27FC236}">
                <a16:creationId xmlns:a16="http://schemas.microsoft.com/office/drawing/2014/main" id="{438D46F4-D2C1-4D11-8FA2-FA838953AC55}"/>
              </a:ext>
            </a:extLst>
          </p:cNvPr>
          <p:cNvSpPr/>
          <p:nvPr/>
        </p:nvSpPr>
        <p:spPr>
          <a:xfrm>
            <a:off x="4757038" y="2509298"/>
            <a:ext cx="2166695" cy="1123564"/>
          </a:xfrm>
          <a:prstGeom prst="roundRect">
            <a:avLst>
              <a:gd name="adj" fmla="val 9841"/>
            </a:avLst>
          </a:prstGeom>
          <a:solidFill>
            <a:sysClr val="window" lastClr="FFFFFF"/>
          </a:solidFill>
          <a:ln w="12700" cap="flat" cmpd="sng" algn="ctr">
            <a:solidFill>
              <a:srgbClr val="E7E6E6"/>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32" name="Group 31">
            <a:extLst>
              <a:ext uri="{FF2B5EF4-FFF2-40B4-BE49-F238E27FC236}">
                <a16:creationId xmlns:a16="http://schemas.microsoft.com/office/drawing/2014/main" id="{22779D21-3B55-4585-839A-D5D80BDA604D}"/>
              </a:ext>
            </a:extLst>
          </p:cNvPr>
          <p:cNvGrpSpPr/>
          <p:nvPr/>
        </p:nvGrpSpPr>
        <p:grpSpPr>
          <a:xfrm>
            <a:off x="241540" y="3955493"/>
            <a:ext cx="3042608" cy="1569186"/>
            <a:chOff x="4057566" y="4063018"/>
            <a:chExt cx="3042608" cy="1569186"/>
          </a:xfrm>
          <a:effectLst>
            <a:outerShdw blurRad="50800" dist="38100" dir="2700000" algn="tl" rotWithShape="0">
              <a:prstClr val="black">
                <a:alpha val="40000"/>
              </a:prstClr>
            </a:outerShdw>
          </a:effectLst>
        </p:grpSpPr>
        <p:sp>
          <p:nvSpPr>
            <p:cNvPr id="33" name="Speech Bubble: Rectangle with Corners Rounded 14">
              <a:extLst>
                <a:ext uri="{FF2B5EF4-FFF2-40B4-BE49-F238E27FC236}">
                  <a16:creationId xmlns:a16="http://schemas.microsoft.com/office/drawing/2014/main" id="{EB6759BD-98AA-48B2-9AC4-281D01FA285C}"/>
                </a:ext>
              </a:extLst>
            </p:cNvPr>
            <p:cNvSpPr/>
            <p:nvPr/>
          </p:nvSpPr>
          <p:spPr>
            <a:xfrm>
              <a:off x="4057566" y="4063018"/>
              <a:ext cx="3042608" cy="1569186"/>
            </a:xfrm>
            <a:prstGeom prst="cloudCallout">
              <a:avLst>
                <a:gd name="adj1" fmla="val -55772"/>
                <a:gd name="adj2" fmla="val 73390"/>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What is </a:t>
              </a:r>
              <a:r>
                <a:rPr kumimoji="0" lang="en-GB" sz="2000" b="1" i="0" u="none" strike="noStrike" kern="1200" cap="none" spc="0" normalizeH="0" baseline="0" noProof="0" dirty="0">
                  <a:ln>
                    <a:noFill/>
                  </a:ln>
                  <a:solidFill>
                    <a:srgbClr val="FF0000"/>
                  </a:solidFill>
                  <a:effectLst/>
                  <a:uLnTx/>
                  <a:uFillTx/>
                  <a:latin typeface="Myriad Pro Light" panose="020B0603030403020204" pitchFamily="34" charset="0"/>
                  <a:ea typeface="+mn-ea"/>
                  <a:cs typeface="+mn-cs"/>
                </a:rPr>
                <a:t>5 take away 2</a:t>
              </a:r>
              <a:r>
                <a:rPr kumimoji="0" lang="en-GB" sz="20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 </a:t>
              </a:r>
            </a:p>
          </p:txBody>
        </p:sp>
        <p:pic>
          <p:nvPicPr>
            <p:cNvPr id="34" name="Picture 33">
              <a:extLst>
                <a:ext uri="{FF2B5EF4-FFF2-40B4-BE49-F238E27FC236}">
                  <a16:creationId xmlns:a16="http://schemas.microsoft.com/office/drawing/2014/main" id="{B24E9615-340A-44E3-ADFB-F43BD34D0F13}"/>
                </a:ext>
              </a:extLst>
            </p:cNvPr>
            <p:cNvPicPr>
              <a:picLocks noChangeAspect="1"/>
            </p:cNvPicPr>
            <p:nvPr/>
          </p:nvPicPr>
          <p:blipFill rotWithShape="1">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6443398" y="4287950"/>
              <a:ext cx="275786" cy="598279"/>
            </a:xfrm>
            <a:prstGeom prst="rect">
              <a:avLst/>
            </a:prstGeom>
          </p:spPr>
        </p:pic>
      </p:grpSp>
      <p:grpSp>
        <p:nvGrpSpPr>
          <p:cNvPr id="35" name="Group 34">
            <a:extLst>
              <a:ext uri="{FF2B5EF4-FFF2-40B4-BE49-F238E27FC236}">
                <a16:creationId xmlns:a16="http://schemas.microsoft.com/office/drawing/2014/main" id="{D27E69CD-75FE-4BF5-A7AC-21B79D08B204}"/>
              </a:ext>
            </a:extLst>
          </p:cNvPr>
          <p:cNvGrpSpPr/>
          <p:nvPr/>
        </p:nvGrpSpPr>
        <p:grpSpPr>
          <a:xfrm>
            <a:off x="2244527" y="4735407"/>
            <a:ext cx="3363737" cy="1381279"/>
            <a:chOff x="3736437" y="4250924"/>
            <a:chExt cx="3363737" cy="1381279"/>
          </a:xfrm>
          <a:effectLst>
            <a:outerShdw blurRad="50800" dist="38100" dir="2700000" algn="tl" rotWithShape="0">
              <a:prstClr val="black">
                <a:alpha val="40000"/>
              </a:prstClr>
            </a:outerShdw>
          </a:effectLst>
        </p:grpSpPr>
        <p:sp>
          <p:nvSpPr>
            <p:cNvPr id="36" name="Speech Bubble: Rectangle with Corners Rounded 14">
              <a:extLst>
                <a:ext uri="{FF2B5EF4-FFF2-40B4-BE49-F238E27FC236}">
                  <a16:creationId xmlns:a16="http://schemas.microsoft.com/office/drawing/2014/main" id="{58331488-1C08-48A6-A7F1-C0ACCBF9334B}"/>
                </a:ext>
              </a:extLst>
            </p:cNvPr>
            <p:cNvSpPr/>
            <p:nvPr/>
          </p:nvSpPr>
          <p:spPr>
            <a:xfrm>
              <a:off x="3736437" y="4250924"/>
              <a:ext cx="3363737" cy="1381279"/>
            </a:xfrm>
            <a:prstGeom prst="cloudCallout">
              <a:avLst>
                <a:gd name="adj1" fmla="val -59741"/>
                <a:gd name="adj2" fmla="val 6679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14000"/>
                </a:lnSpc>
                <a:spcBef>
                  <a:spcPts val="0"/>
                </a:spcBef>
                <a:spcAft>
                  <a:spcPts val="0"/>
                </a:spcAft>
                <a:buClrTx/>
                <a:buSzTx/>
                <a:buFontTx/>
                <a:buNone/>
                <a:tabLst/>
                <a:defRPr/>
              </a:pPr>
              <a:r>
                <a:rPr lang="en-GB" sz="2000" b="1" dirty="0">
                  <a:solidFill>
                    <a:srgbClr val="253746"/>
                  </a:solidFill>
                  <a:latin typeface="Myriad Pro Light" panose="020B0603030403020204" pitchFamily="34" charset="0"/>
                </a:rPr>
                <a:t>So w</a:t>
              </a:r>
              <a:r>
                <a:rPr kumimoji="0" lang="en-GB" sz="20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hat is </a:t>
              </a:r>
              <a:r>
                <a:rPr kumimoji="0" lang="en-GB" sz="2000" b="1" i="0" u="none" strike="noStrike" kern="1200" cap="none" spc="0" normalizeH="0" baseline="0" noProof="0" dirty="0">
                  <a:ln>
                    <a:noFill/>
                  </a:ln>
                  <a:solidFill>
                    <a:srgbClr val="FF0000"/>
                  </a:solidFill>
                  <a:effectLst/>
                  <a:uLnTx/>
                  <a:uFillTx/>
                  <a:latin typeface="Myriad Pro Light" panose="020B0603030403020204" pitchFamily="34" charset="0"/>
                  <a:ea typeface="+mn-ea"/>
                  <a:cs typeface="+mn-cs"/>
                </a:rPr>
                <a:t>15 take away 2</a:t>
              </a:r>
              <a:r>
                <a:rPr kumimoji="0" lang="en-GB" sz="20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 </a:t>
              </a:r>
            </a:p>
          </p:txBody>
        </p:sp>
        <p:pic>
          <p:nvPicPr>
            <p:cNvPr id="37" name="Picture 36">
              <a:extLst>
                <a:ext uri="{FF2B5EF4-FFF2-40B4-BE49-F238E27FC236}">
                  <a16:creationId xmlns:a16="http://schemas.microsoft.com/office/drawing/2014/main" id="{A8705E6C-FBAB-4EA0-B4EF-A6BA7BB850C5}"/>
                </a:ext>
              </a:extLst>
            </p:cNvPr>
            <p:cNvPicPr>
              <a:picLocks noChangeAspect="1"/>
            </p:cNvPicPr>
            <p:nvPr/>
          </p:nvPicPr>
          <p:blipFill rotWithShape="1">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6485142" y="4455014"/>
              <a:ext cx="293903" cy="637582"/>
            </a:xfrm>
            <a:prstGeom prst="rect">
              <a:avLst/>
            </a:prstGeom>
          </p:spPr>
        </p:pic>
      </p:grpSp>
      <p:sp>
        <p:nvSpPr>
          <p:cNvPr id="38" name="Speech Bubble: Rectangle with Corners Rounded 14">
            <a:extLst>
              <a:ext uri="{FF2B5EF4-FFF2-40B4-BE49-F238E27FC236}">
                <a16:creationId xmlns:a16="http://schemas.microsoft.com/office/drawing/2014/main" id="{6A91FE98-398D-43E8-B035-CC40EFAE1352}"/>
              </a:ext>
            </a:extLst>
          </p:cNvPr>
          <p:cNvSpPr/>
          <p:nvPr/>
        </p:nvSpPr>
        <p:spPr>
          <a:xfrm>
            <a:off x="5364812" y="3955493"/>
            <a:ext cx="3363737" cy="2090200"/>
          </a:xfrm>
          <a:prstGeom prst="cloudCallout">
            <a:avLst>
              <a:gd name="adj1" fmla="val -59741"/>
              <a:gd name="adj2" fmla="val 66793"/>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lvl="0" algn="ctr">
              <a:lnSpc>
                <a:spcPct val="114000"/>
              </a:lnSpc>
            </a:pPr>
            <a:r>
              <a:rPr lang="en-GB" b="1" dirty="0">
                <a:solidFill>
                  <a:srgbClr val="253746"/>
                </a:solidFill>
                <a:latin typeface="Myriad Pro Light" panose="020B0603030403020204" pitchFamily="34" charset="0"/>
              </a:rPr>
              <a:t>If we know what</a:t>
            </a:r>
          </a:p>
          <a:p>
            <a:pPr lvl="0" algn="ctr">
              <a:lnSpc>
                <a:spcPct val="114000"/>
              </a:lnSpc>
            </a:pPr>
            <a:r>
              <a:rPr lang="en-GB" b="1" dirty="0">
                <a:solidFill>
                  <a:srgbClr val="253746"/>
                </a:solidFill>
                <a:latin typeface="Myriad Pro Light" panose="020B0603030403020204" pitchFamily="34" charset="0"/>
              </a:rPr>
              <a:t>5 - 2 is, then we can use this fact to find</a:t>
            </a:r>
          </a:p>
          <a:p>
            <a:pPr lvl="0" algn="ctr">
              <a:lnSpc>
                <a:spcPct val="114000"/>
              </a:lnSpc>
            </a:pPr>
            <a:r>
              <a:rPr lang="en-GB" b="1" dirty="0">
                <a:solidFill>
                  <a:srgbClr val="253746"/>
                </a:solidFill>
                <a:latin typeface="Myriad Pro Light" panose="020B0603030403020204" pitchFamily="34" charset="0"/>
              </a:rPr>
              <a:t>15 – 2.</a:t>
            </a:r>
            <a:endParaRPr kumimoji="0" lang="en-GB" b="1" i="0" u="none" strike="noStrike" kern="1200" cap="none" spc="0" normalizeH="0" baseline="0" noProof="0" dirty="0">
              <a:ln>
                <a:noFill/>
              </a:ln>
              <a:solidFill>
                <a:srgbClr val="253746"/>
              </a:solidFill>
              <a:effectLst/>
              <a:uLnTx/>
              <a:uFillTx/>
              <a:latin typeface="Myriad Pro Light" panose="020B0603030403020204" pitchFamily="34" charset="0"/>
            </a:endParaRPr>
          </a:p>
        </p:txBody>
      </p:sp>
      <p:sp>
        <p:nvSpPr>
          <p:cNvPr id="39" name="Rectangle: Rounded Corners 34">
            <a:extLst>
              <a:ext uri="{FF2B5EF4-FFF2-40B4-BE49-F238E27FC236}">
                <a16:creationId xmlns:a16="http://schemas.microsoft.com/office/drawing/2014/main" id="{438D46F4-D2C1-4D11-8FA2-FA838953AC55}"/>
              </a:ext>
            </a:extLst>
          </p:cNvPr>
          <p:cNvSpPr/>
          <p:nvPr/>
        </p:nvSpPr>
        <p:spPr>
          <a:xfrm>
            <a:off x="2353193" y="1369559"/>
            <a:ext cx="4684115" cy="1123564"/>
          </a:xfrm>
          <a:prstGeom prst="roundRect">
            <a:avLst>
              <a:gd name="adj" fmla="val 9841"/>
            </a:avLst>
          </a:prstGeom>
          <a:solidFill>
            <a:sysClr val="window" lastClr="FFFFFF"/>
          </a:solidFill>
          <a:ln w="12700" cap="flat" cmpd="sng" algn="ctr">
            <a:solidFill>
              <a:srgbClr val="E7E6E6"/>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450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2000" fill="hold"/>
                                        <p:tgtEl>
                                          <p:spTgt spid="28"/>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0" presetClass="exit" presetSubtype="0" fill="hold" grpId="0" nodeType="withEffect">
                                  <p:stCondLst>
                                    <p:cond delay="0"/>
                                  </p:stCondLst>
                                  <p:childTnLst>
                                    <p:animEffect transition="out" filter="fade">
                                      <p:cBhvr>
                                        <p:cTn id="12" dur="500"/>
                                        <p:tgtEl>
                                          <p:spTgt spid="39"/>
                                        </p:tgtEl>
                                      </p:cBhvr>
                                    </p:animEffect>
                                    <p:set>
                                      <p:cBhvr>
                                        <p:cTn id="13" dur="1" fill="hold">
                                          <p:stCondLst>
                                            <p:cond delay="499"/>
                                          </p:stCondLst>
                                        </p:cTn>
                                        <p:tgtEl>
                                          <p:spTgt spid="39"/>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21</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707886"/>
          </a:xfrm>
          <a:prstGeom prst="rect">
            <a:avLst/>
          </a:prstGeom>
          <a:noFill/>
        </p:spPr>
        <p:txBody>
          <a:bodyPr wrap="square" rtlCol="0">
            <a:spAutoFit/>
          </a:bodyPr>
          <a:lstStyle/>
          <a:p>
            <a:pPr>
              <a:buClr>
                <a:srgbClr val="EA7600"/>
              </a:buClr>
              <a:buSzPct val="120000"/>
            </a:pPr>
            <a:r>
              <a:rPr lang="en-GB" sz="2000" b="1" dirty="0">
                <a:solidFill>
                  <a:srgbClr val="253746"/>
                </a:solidFill>
              </a:rPr>
              <a:t>Day 1:</a:t>
            </a:r>
            <a:r>
              <a:rPr lang="en-GB" sz="2000" b="1" dirty="0">
                <a:solidFill>
                  <a:srgbClr val="006400"/>
                </a:solidFill>
              </a:rPr>
              <a:t> </a:t>
            </a:r>
            <a:r>
              <a:rPr lang="en-GB" sz="2000" b="1" dirty="0">
                <a:solidFill>
                  <a:srgbClr val="0000C8"/>
                </a:solidFill>
              </a:rPr>
              <a:t>Use number facts to add and subtract.</a:t>
            </a:r>
          </a:p>
          <a:p>
            <a:pPr>
              <a:buClr>
                <a:srgbClr val="EA7600"/>
              </a:buClr>
              <a:buSzPct val="120000"/>
            </a:pPr>
            <a:r>
              <a:rPr lang="en-GB" sz="2000" b="1" dirty="0">
                <a:solidFill>
                  <a:srgbClr val="FF0000"/>
                </a:solidFill>
              </a:rPr>
              <a:t>FINAL SLIDE for single Year teaching</a:t>
            </a:r>
          </a:p>
        </p:txBody>
      </p:sp>
      <p:grpSp>
        <p:nvGrpSpPr>
          <p:cNvPr id="5" name="Group 4">
            <a:extLst>
              <a:ext uri="{FF2B5EF4-FFF2-40B4-BE49-F238E27FC236}">
                <a16:creationId xmlns:a16="http://schemas.microsoft.com/office/drawing/2014/main" id="{4810F067-69FA-4B6C-95C4-C9313CB4135D}"/>
              </a:ext>
            </a:extLst>
          </p:cNvPr>
          <p:cNvGrpSpPr/>
          <p:nvPr/>
        </p:nvGrpSpPr>
        <p:grpSpPr>
          <a:xfrm>
            <a:off x="1476164" y="1169331"/>
            <a:ext cx="6456217" cy="3061853"/>
            <a:chOff x="1704112" y="2576945"/>
            <a:chExt cx="6456217" cy="3061853"/>
          </a:xfrm>
        </p:grpSpPr>
        <p:cxnSp>
          <p:nvCxnSpPr>
            <p:cNvPr id="6" name="Straight Connector 5">
              <a:extLst>
                <a:ext uri="{FF2B5EF4-FFF2-40B4-BE49-F238E27FC236}">
                  <a16:creationId xmlns:a16="http://schemas.microsoft.com/office/drawing/2014/main" id="{70D86C7F-3E54-4FDE-A37A-DAE2DCE4A8F2}"/>
                </a:ext>
              </a:extLst>
            </p:cNvPr>
            <p:cNvCxnSpPr/>
            <p:nvPr/>
          </p:nvCxnSpPr>
          <p:spPr>
            <a:xfrm>
              <a:off x="2341418" y="3311236"/>
              <a:ext cx="5237018" cy="0"/>
            </a:xfrm>
            <a:prstGeom prst="line">
              <a:avLst/>
            </a:prstGeom>
            <a:noFill/>
            <a:ln w="57150" cap="flat" cmpd="sng" algn="ctr">
              <a:solidFill>
                <a:sysClr val="windowText" lastClr="000000">
                  <a:lumMod val="75000"/>
                  <a:lumOff val="25000"/>
                </a:sysClr>
              </a:solidFill>
              <a:prstDash val="solid"/>
              <a:miter lim="800000"/>
            </a:ln>
            <a:effectLst/>
          </p:spPr>
        </p:cxnSp>
        <p:grpSp>
          <p:nvGrpSpPr>
            <p:cNvPr id="7" name="Group 6">
              <a:extLst>
                <a:ext uri="{FF2B5EF4-FFF2-40B4-BE49-F238E27FC236}">
                  <a16:creationId xmlns:a16="http://schemas.microsoft.com/office/drawing/2014/main" id="{4A75AED0-AFED-495D-8F7E-714BAC4F3389}"/>
                </a:ext>
              </a:extLst>
            </p:cNvPr>
            <p:cNvGrpSpPr/>
            <p:nvPr/>
          </p:nvGrpSpPr>
          <p:grpSpPr>
            <a:xfrm>
              <a:off x="1704112" y="2576945"/>
              <a:ext cx="6456217" cy="3061853"/>
              <a:chOff x="1704112" y="2576945"/>
              <a:chExt cx="6456217" cy="3061853"/>
            </a:xfrm>
          </p:grpSpPr>
          <p:sp>
            <p:nvSpPr>
              <p:cNvPr id="9" name="Rectangle: Rounded Corners 8">
                <a:extLst>
                  <a:ext uri="{FF2B5EF4-FFF2-40B4-BE49-F238E27FC236}">
                    <a16:creationId xmlns:a16="http://schemas.microsoft.com/office/drawing/2014/main" id="{67AD83B2-163D-4416-87E7-1D877B286200}"/>
                  </a:ext>
                </a:extLst>
              </p:cNvPr>
              <p:cNvSpPr/>
              <p:nvPr/>
            </p:nvSpPr>
            <p:spPr>
              <a:xfrm>
                <a:off x="2008909" y="2576945"/>
                <a:ext cx="332509" cy="2909455"/>
              </a:xfrm>
              <a:prstGeom prst="roundRect">
                <a:avLst/>
              </a:prstGeom>
              <a:solidFill>
                <a:srgbClr val="ED7D31">
                  <a:lumMod val="75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7B2C6FE8-6161-4962-9044-65721D437EE8}"/>
                  </a:ext>
                </a:extLst>
              </p:cNvPr>
              <p:cNvSpPr/>
              <p:nvPr/>
            </p:nvSpPr>
            <p:spPr>
              <a:xfrm>
                <a:off x="7578436" y="2576945"/>
                <a:ext cx="332509" cy="2909455"/>
              </a:xfrm>
              <a:prstGeom prst="roundRect">
                <a:avLst/>
              </a:prstGeom>
              <a:solidFill>
                <a:srgbClr val="ED7D31">
                  <a:lumMod val="75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1BA806F-A62E-4803-B582-5FE1DE50D793}"/>
                  </a:ext>
                </a:extLst>
              </p:cNvPr>
              <p:cNvSpPr/>
              <p:nvPr/>
            </p:nvSpPr>
            <p:spPr>
              <a:xfrm flipV="1">
                <a:off x="1704112" y="5375564"/>
                <a:ext cx="6456217" cy="263234"/>
              </a:xfrm>
              <a:prstGeom prst="roundRect">
                <a:avLst/>
              </a:prstGeom>
              <a:solidFill>
                <a:srgbClr val="ED7D31">
                  <a:lumMod val="75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cxnSp>
          <p:nvCxnSpPr>
            <p:cNvPr id="8" name="Straight Connector 7">
              <a:extLst>
                <a:ext uri="{FF2B5EF4-FFF2-40B4-BE49-F238E27FC236}">
                  <a16:creationId xmlns:a16="http://schemas.microsoft.com/office/drawing/2014/main" id="{B3C7BFCB-0EBD-44C9-9265-221592ED1486}"/>
                </a:ext>
              </a:extLst>
            </p:cNvPr>
            <p:cNvCxnSpPr/>
            <p:nvPr/>
          </p:nvCxnSpPr>
          <p:spPr>
            <a:xfrm>
              <a:off x="2341418" y="4544290"/>
              <a:ext cx="5237018" cy="0"/>
            </a:xfrm>
            <a:prstGeom prst="line">
              <a:avLst/>
            </a:prstGeom>
            <a:noFill/>
            <a:ln w="57150" cap="flat" cmpd="sng" algn="ctr">
              <a:solidFill>
                <a:sysClr val="windowText" lastClr="000000">
                  <a:lumMod val="75000"/>
                  <a:lumOff val="25000"/>
                </a:sysClr>
              </a:solidFill>
              <a:prstDash val="solid"/>
              <a:miter lim="800000"/>
            </a:ln>
            <a:effectLst/>
          </p:spPr>
        </p:cxnSp>
      </p:grpSp>
      <p:grpSp>
        <p:nvGrpSpPr>
          <p:cNvPr id="14" name="Group 13">
            <a:extLst>
              <a:ext uri="{FF2B5EF4-FFF2-40B4-BE49-F238E27FC236}">
                <a16:creationId xmlns:a16="http://schemas.microsoft.com/office/drawing/2014/main" id="{1E06F27E-A048-408F-BA1E-74ABB1FD8B4E}"/>
              </a:ext>
            </a:extLst>
          </p:cNvPr>
          <p:cNvGrpSpPr/>
          <p:nvPr/>
        </p:nvGrpSpPr>
        <p:grpSpPr>
          <a:xfrm>
            <a:off x="2487533" y="1730451"/>
            <a:ext cx="3810091" cy="387921"/>
            <a:chOff x="2660063" y="2195956"/>
            <a:chExt cx="3810091" cy="387921"/>
          </a:xfrm>
        </p:grpSpPr>
        <p:sp>
          <p:nvSpPr>
            <p:cNvPr id="15" name="Oval 14">
              <a:extLst>
                <a:ext uri="{FF2B5EF4-FFF2-40B4-BE49-F238E27FC236}">
                  <a16:creationId xmlns:a16="http://schemas.microsoft.com/office/drawing/2014/main" id="{64233D8C-9C56-450D-BFB4-1A1C543DD071}"/>
                </a:ext>
              </a:extLst>
            </p:cNvPr>
            <p:cNvSpPr/>
            <p:nvPr/>
          </p:nvSpPr>
          <p:spPr>
            <a:xfrm>
              <a:off x="2660063" y="2195956"/>
              <a:ext cx="374061" cy="374061"/>
            </a:xfrm>
            <a:prstGeom prst="ellipse">
              <a:avLst/>
            </a:prstGeom>
            <a:solidFill>
              <a:srgbClr val="FF0000"/>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2CFD4C7E-C97B-410D-B6D0-C79EC3A9D117}"/>
                </a:ext>
              </a:extLst>
            </p:cNvPr>
            <p:cNvSpPr/>
            <p:nvPr/>
          </p:nvSpPr>
          <p:spPr>
            <a:xfrm>
              <a:off x="3041051" y="2195956"/>
              <a:ext cx="374061" cy="374061"/>
            </a:xfrm>
            <a:prstGeom prst="ellipse">
              <a:avLst/>
            </a:prstGeom>
            <a:solidFill>
              <a:srgbClr val="FF0000"/>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8ADE547A-E4FE-4329-8F41-3D3DBA43FBBB}"/>
                </a:ext>
              </a:extLst>
            </p:cNvPr>
            <p:cNvSpPr/>
            <p:nvPr/>
          </p:nvSpPr>
          <p:spPr>
            <a:xfrm>
              <a:off x="3422041" y="2209816"/>
              <a:ext cx="374061" cy="374061"/>
            </a:xfrm>
            <a:prstGeom prst="ellipse">
              <a:avLst/>
            </a:prstGeom>
            <a:solidFill>
              <a:srgbClr val="FF0000"/>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2EE69E42-3EB2-4A9D-A000-CF92B58FDEE0}"/>
                </a:ext>
              </a:extLst>
            </p:cNvPr>
            <p:cNvSpPr/>
            <p:nvPr/>
          </p:nvSpPr>
          <p:spPr>
            <a:xfrm>
              <a:off x="3803096" y="2195956"/>
              <a:ext cx="374061" cy="374061"/>
            </a:xfrm>
            <a:prstGeom prst="ellipse">
              <a:avLst/>
            </a:prstGeom>
            <a:solidFill>
              <a:srgbClr val="FF0000"/>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007D2FA0-97C2-4B36-83C3-5C87A5A55C24}"/>
                </a:ext>
              </a:extLst>
            </p:cNvPr>
            <p:cNvSpPr/>
            <p:nvPr/>
          </p:nvSpPr>
          <p:spPr>
            <a:xfrm>
              <a:off x="4184086" y="2209816"/>
              <a:ext cx="374061" cy="374061"/>
            </a:xfrm>
            <a:prstGeom prst="ellipse">
              <a:avLst/>
            </a:prstGeom>
            <a:solidFill>
              <a:srgbClr val="FF0000"/>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035456B9-8829-4F3B-A3A7-2168E344CD25}"/>
                </a:ext>
              </a:extLst>
            </p:cNvPr>
            <p:cNvSpPr/>
            <p:nvPr/>
          </p:nvSpPr>
          <p:spPr>
            <a:xfrm>
              <a:off x="4572070" y="2195956"/>
              <a:ext cx="374061" cy="374061"/>
            </a:xfrm>
            <a:prstGeom prst="ellipse">
              <a:avLst/>
            </a:prstGeom>
            <a:solidFill>
              <a:sysClr val="window" lastClr="FFFFFF"/>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5384CDE5-E25C-41F6-AFA8-8B6EBA246D45}"/>
                </a:ext>
              </a:extLst>
            </p:cNvPr>
            <p:cNvSpPr/>
            <p:nvPr/>
          </p:nvSpPr>
          <p:spPr>
            <a:xfrm>
              <a:off x="4953058" y="2195956"/>
              <a:ext cx="374061" cy="374061"/>
            </a:xfrm>
            <a:prstGeom prst="ellipse">
              <a:avLst/>
            </a:prstGeom>
            <a:solidFill>
              <a:sysClr val="window" lastClr="FFFFFF"/>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1237C7AA-D60A-4A5B-8C6F-A4D237CF4829}"/>
                </a:ext>
              </a:extLst>
            </p:cNvPr>
            <p:cNvSpPr/>
            <p:nvPr/>
          </p:nvSpPr>
          <p:spPr>
            <a:xfrm>
              <a:off x="5334048" y="2209816"/>
              <a:ext cx="374061" cy="374061"/>
            </a:xfrm>
            <a:prstGeom prst="ellipse">
              <a:avLst/>
            </a:prstGeom>
            <a:solidFill>
              <a:sysClr val="window" lastClr="FFFFFF"/>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C7C61AE2-5AE1-43C4-B7C0-C39D13FAB8E0}"/>
                </a:ext>
              </a:extLst>
            </p:cNvPr>
            <p:cNvSpPr/>
            <p:nvPr/>
          </p:nvSpPr>
          <p:spPr>
            <a:xfrm>
              <a:off x="5715103" y="2195956"/>
              <a:ext cx="374061" cy="374061"/>
            </a:xfrm>
            <a:prstGeom prst="ellipse">
              <a:avLst/>
            </a:prstGeom>
            <a:solidFill>
              <a:sysClr val="window" lastClr="FFFFFF"/>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61C1F40F-FC88-42FA-B2D0-1ADD9D32CFFA}"/>
                </a:ext>
              </a:extLst>
            </p:cNvPr>
            <p:cNvSpPr/>
            <p:nvPr/>
          </p:nvSpPr>
          <p:spPr>
            <a:xfrm>
              <a:off x="6096093" y="2209816"/>
              <a:ext cx="374061" cy="374061"/>
            </a:xfrm>
            <a:prstGeom prst="ellipse">
              <a:avLst/>
            </a:prstGeom>
            <a:solidFill>
              <a:sysClr val="window" lastClr="FFFFFF"/>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25" name="Oval 24">
            <a:extLst>
              <a:ext uri="{FF2B5EF4-FFF2-40B4-BE49-F238E27FC236}">
                <a16:creationId xmlns:a16="http://schemas.microsoft.com/office/drawing/2014/main" id="{552F072E-1611-4386-98AF-4C93F9CC2966}"/>
              </a:ext>
            </a:extLst>
          </p:cNvPr>
          <p:cNvSpPr/>
          <p:nvPr/>
        </p:nvSpPr>
        <p:spPr>
          <a:xfrm>
            <a:off x="2522170" y="2935785"/>
            <a:ext cx="374061" cy="374061"/>
          </a:xfrm>
          <a:prstGeom prst="ellipse">
            <a:avLst/>
          </a:prstGeom>
          <a:solidFill>
            <a:srgbClr val="FF0000"/>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0DB515BA-3915-430D-97CD-8977DAE327D7}"/>
              </a:ext>
            </a:extLst>
          </p:cNvPr>
          <p:cNvSpPr/>
          <p:nvPr/>
        </p:nvSpPr>
        <p:spPr>
          <a:xfrm>
            <a:off x="2903158" y="2935785"/>
            <a:ext cx="374061" cy="374061"/>
          </a:xfrm>
          <a:prstGeom prst="ellipse">
            <a:avLst/>
          </a:prstGeom>
          <a:solidFill>
            <a:srgbClr val="FF0000"/>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8BC88A45-6DDA-48AA-9161-9A516D16D7FC}"/>
              </a:ext>
            </a:extLst>
          </p:cNvPr>
          <p:cNvSpPr/>
          <p:nvPr/>
        </p:nvSpPr>
        <p:spPr>
          <a:xfrm>
            <a:off x="3284148" y="2949645"/>
            <a:ext cx="374061" cy="374061"/>
          </a:xfrm>
          <a:prstGeom prst="ellipse">
            <a:avLst/>
          </a:prstGeom>
          <a:solidFill>
            <a:srgbClr val="FF0000"/>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29" name="Group 28">
            <a:extLst>
              <a:ext uri="{FF2B5EF4-FFF2-40B4-BE49-F238E27FC236}">
                <a16:creationId xmlns:a16="http://schemas.microsoft.com/office/drawing/2014/main" id="{22779D21-3B55-4585-839A-D5D80BDA604D}"/>
              </a:ext>
            </a:extLst>
          </p:cNvPr>
          <p:cNvGrpSpPr/>
          <p:nvPr/>
        </p:nvGrpSpPr>
        <p:grpSpPr>
          <a:xfrm>
            <a:off x="241540" y="3955493"/>
            <a:ext cx="3042608" cy="1569186"/>
            <a:chOff x="4057566" y="4063018"/>
            <a:chExt cx="3042608" cy="1569186"/>
          </a:xfrm>
          <a:effectLst>
            <a:outerShdw blurRad="50800" dist="38100" dir="2700000" algn="tl" rotWithShape="0">
              <a:prstClr val="black">
                <a:alpha val="40000"/>
              </a:prstClr>
            </a:outerShdw>
          </a:effectLst>
        </p:grpSpPr>
        <p:sp>
          <p:nvSpPr>
            <p:cNvPr id="30" name="Speech Bubble: Rectangle with Corners Rounded 14">
              <a:extLst>
                <a:ext uri="{FF2B5EF4-FFF2-40B4-BE49-F238E27FC236}">
                  <a16:creationId xmlns:a16="http://schemas.microsoft.com/office/drawing/2014/main" id="{EB6759BD-98AA-48B2-9AC4-281D01FA285C}"/>
                </a:ext>
              </a:extLst>
            </p:cNvPr>
            <p:cNvSpPr/>
            <p:nvPr/>
          </p:nvSpPr>
          <p:spPr>
            <a:xfrm>
              <a:off x="4057566" y="4063018"/>
              <a:ext cx="3042608" cy="1569186"/>
            </a:xfrm>
            <a:prstGeom prst="cloudCallout">
              <a:avLst>
                <a:gd name="adj1" fmla="val -55772"/>
                <a:gd name="adj2" fmla="val 73390"/>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What is 6</a:t>
              </a:r>
              <a:r>
                <a:rPr kumimoji="0" lang="en-GB" sz="2000" b="1" i="0" u="none" strike="noStrike" kern="1200" cap="none" spc="0" normalizeH="0" baseline="0" noProof="0" dirty="0">
                  <a:ln>
                    <a:noFill/>
                  </a:ln>
                  <a:solidFill>
                    <a:srgbClr val="FF0000"/>
                  </a:solidFill>
                  <a:effectLst/>
                  <a:uLnTx/>
                  <a:uFillTx/>
                  <a:latin typeface="Myriad Pro Light" panose="020B0603030403020204" pitchFamily="34" charset="0"/>
                  <a:ea typeface="+mn-ea"/>
                  <a:cs typeface="+mn-cs"/>
                </a:rPr>
                <a:t> take away 3</a:t>
              </a:r>
              <a:r>
                <a:rPr kumimoji="0" lang="en-GB" sz="20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 </a:t>
              </a:r>
            </a:p>
          </p:txBody>
        </p:sp>
        <p:pic>
          <p:nvPicPr>
            <p:cNvPr id="31" name="Picture 30">
              <a:extLst>
                <a:ext uri="{FF2B5EF4-FFF2-40B4-BE49-F238E27FC236}">
                  <a16:creationId xmlns:a16="http://schemas.microsoft.com/office/drawing/2014/main" id="{B24E9615-340A-44E3-ADFB-F43BD34D0F13}"/>
                </a:ext>
              </a:extLst>
            </p:cNvPr>
            <p:cNvPicPr>
              <a:picLocks noChangeAspect="1"/>
            </p:cNvPicPr>
            <p:nvPr/>
          </p:nvPicPr>
          <p:blipFill rotWithShape="1">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6443398" y="4287950"/>
              <a:ext cx="268859" cy="583252"/>
            </a:xfrm>
            <a:prstGeom prst="rect">
              <a:avLst/>
            </a:prstGeom>
          </p:spPr>
        </p:pic>
      </p:grpSp>
      <p:grpSp>
        <p:nvGrpSpPr>
          <p:cNvPr id="32" name="Group 31">
            <a:extLst>
              <a:ext uri="{FF2B5EF4-FFF2-40B4-BE49-F238E27FC236}">
                <a16:creationId xmlns:a16="http://schemas.microsoft.com/office/drawing/2014/main" id="{D27E69CD-75FE-4BF5-A7AC-21B79D08B204}"/>
              </a:ext>
            </a:extLst>
          </p:cNvPr>
          <p:cNvGrpSpPr/>
          <p:nvPr/>
        </p:nvGrpSpPr>
        <p:grpSpPr>
          <a:xfrm>
            <a:off x="2244527" y="4735407"/>
            <a:ext cx="3363737" cy="1381279"/>
            <a:chOff x="3736437" y="4250924"/>
            <a:chExt cx="3363737" cy="1381279"/>
          </a:xfrm>
          <a:effectLst>
            <a:outerShdw blurRad="50800" dist="38100" dir="2700000" algn="tl" rotWithShape="0">
              <a:prstClr val="black">
                <a:alpha val="40000"/>
              </a:prstClr>
            </a:outerShdw>
          </a:effectLst>
        </p:grpSpPr>
        <p:sp>
          <p:nvSpPr>
            <p:cNvPr id="33" name="Speech Bubble: Rectangle with Corners Rounded 14">
              <a:extLst>
                <a:ext uri="{FF2B5EF4-FFF2-40B4-BE49-F238E27FC236}">
                  <a16:creationId xmlns:a16="http://schemas.microsoft.com/office/drawing/2014/main" id="{58331488-1C08-48A6-A7F1-C0ACCBF9334B}"/>
                </a:ext>
              </a:extLst>
            </p:cNvPr>
            <p:cNvSpPr/>
            <p:nvPr/>
          </p:nvSpPr>
          <p:spPr>
            <a:xfrm>
              <a:off x="3736437" y="4250924"/>
              <a:ext cx="3363737" cy="1381279"/>
            </a:xfrm>
            <a:prstGeom prst="cloudCallout">
              <a:avLst>
                <a:gd name="adj1" fmla="val -59741"/>
                <a:gd name="adj2" fmla="val 6679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So what is </a:t>
              </a:r>
              <a:r>
                <a:rPr kumimoji="0" lang="en-GB" sz="2000" b="1" i="0" u="none" strike="noStrike" kern="1200" cap="none" spc="0" normalizeH="0" baseline="0" noProof="0" dirty="0">
                  <a:ln>
                    <a:noFill/>
                  </a:ln>
                  <a:solidFill>
                    <a:srgbClr val="FF0000"/>
                  </a:solidFill>
                  <a:effectLst/>
                  <a:uLnTx/>
                  <a:uFillTx/>
                  <a:latin typeface="Myriad Pro Light" panose="020B0603030403020204" pitchFamily="34" charset="0"/>
                  <a:ea typeface="+mn-ea"/>
                  <a:cs typeface="+mn-cs"/>
                </a:rPr>
                <a:t>16 take away 3</a:t>
              </a:r>
              <a:r>
                <a:rPr kumimoji="0" lang="en-GB" sz="20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 </a:t>
              </a:r>
            </a:p>
          </p:txBody>
        </p:sp>
        <p:pic>
          <p:nvPicPr>
            <p:cNvPr id="34" name="Picture 33">
              <a:extLst>
                <a:ext uri="{FF2B5EF4-FFF2-40B4-BE49-F238E27FC236}">
                  <a16:creationId xmlns:a16="http://schemas.microsoft.com/office/drawing/2014/main" id="{A8705E6C-FBAB-4EA0-B4EF-A6BA7BB850C5}"/>
                </a:ext>
              </a:extLst>
            </p:cNvPr>
            <p:cNvPicPr>
              <a:picLocks noChangeAspect="1"/>
            </p:cNvPicPr>
            <p:nvPr/>
          </p:nvPicPr>
          <p:blipFill rotWithShape="1">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6485142" y="4455014"/>
              <a:ext cx="293903" cy="637581"/>
            </a:xfrm>
            <a:prstGeom prst="rect">
              <a:avLst/>
            </a:prstGeom>
          </p:spPr>
        </p:pic>
      </p:grpSp>
      <p:sp>
        <p:nvSpPr>
          <p:cNvPr id="35" name="Speech Bubble: Rectangle with Corners Rounded 14">
            <a:extLst>
              <a:ext uri="{FF2B5EF4-FFF2-40B4-BE49-F238E27FC236}">
                <a16:creationId xmlns:a16="http://schemas.microsoft.com/office/drawing/2014/main" id="{6A91FE98-398D-43E8-B035-CC40EFAE1352}"/>
              </a:ext>
            </a:extLst>
          </p:cNvPr>
          <p:cNvSpPr/>
          <p:nvPr/>
        </p:nvSpPr>
        <p:spPr>
          <a:xfrm>
            <a:off x="5450889" y="3955494"/>
            <a:ext cx="3400148" cy="2161192"/>
          </a:xfrm>
          <a:prstGeom prst="cloudCallout">
            <a:avLst>
              <a:gd name="adj1" fmla="val -59741"/>
              <a:gd name="adj2" fmla="val 66793"/>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GB" b="1" i="0" u="none" strike="noStrike" kern="1200" cap="none" spc="0" normalizeH="0" baseline="0" noProof="0" dirty="0">
                <a:ln>
                  <a:noFill/>
                </a:ln>
                <a:solidFill>
                  <a:srgbClr val="253746"/>
                </a:solidFill>
                <a:effectLst/>
                <a:uLnTx/>
                <a:uFillTx/>
                <a:latin typeface="Myriad Pro Light" panose="020B0603030403020204" pitchFamily="34" charset="0"/>
              </a:rPr>
              <a:t>If we know what</a:t>
            </a:r>
          </a:p>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GB" b="1" i="0" u="none" strike="noStrike" kern="1200" cap="none" spc="0" normalizeH="0" baseline="0" noProof="0" dirty="0">
                <a:ln>
                  <a:noFill/>
                </a:ln>
                <a:solidFill>
                  <a:srgbClr val="253746"/>
                </a:solidFill>
                <a:effectLst/>
                <a:uLnTx/>
                <a:uFillTx/>
                <a:latin typeface="Myriad Pro Light" panose="020B0603030403020204" pitchFamily="34" charset="0"/>
              </a:rPr>
              <a:t>6 - 3 is, then we can use this fact to find</a:t>
            </a:r>
          </a:p>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GB" b="1" i="0" u="none" strike="noStrike" kern="1200" cap="none" spc="0" normalizeH="0" baseline="0" noProof="0" dirty="0">
                <a:ln>
                  <a:noFill/>
                </a:ln>
                <a:solidFill>
                  <a:srgbClr val="253746"/>
                </a:solidFill>
                <a:effectLst/>
                <a:uLnTx/>
                <a:uFillTx/>
                <a:latin typeface="Myriad Pro Light" panose="020B0603030403020204" pitchFamily="34" charset="0"/>
              </a:rPr>
              <a:t>16 – </a:t>
            </a:r>
            <a:r>
              <a:rPr lang="en-GB" b="1" dirty="0">
                <a:solidFill>
                  <a:srgbClr val="253746"/>
                </a:solidFill>
                <a:latin typeface="Myriad Pro Light" panose="020B0603030403020204" pitchFamily="34" charset="0"/>
              </a:rPr>
              <a:t>3</a:t>
            </a:r>
            <a:r>
              <a:rPr kumimoji="0" lang="en-GB" b="1" i="0" u="none" strike="noStrike" kern="1200" cap="none" spc="0" normalizeH="0" baseline="0" noProof="0" dirty="0">
                <a:ln>
                  <a:noFill/>
                </a:ln>
                <a:solidFill>
                  <a:srgbClr val="253746"/>
                </a:solidFill>
                <a:effectLst/>
                <a:uLnTx/>
                <a:uFillTx/>
                <a:latin typeface="Myriad Pro Light" panose="020B0603030403020204" pitchFamily="34" charset="0"/>
              </a:rPr>
              <a:t>.</a:t>
            </a:r>
          </a:p>
        </p:txBody>
      </p:sp>
      <p:grpSp>
        <p:nvGrpSpPr>
          <p:cNvPr id="3" name="Group 2"/>
          <p:cNvGrpSpPr/>
          <p:nvPr/>
        </p:nvGrpSpPr>
        <p:grpSpPr>
          <a:xfrm>
            <a:off x="3683202" y="2935785"/>
            <a:ext cx="1170545" cy="387921"/>
            <a:chOff x="3683202" y="2935785"/>
            <a:chExt cx="1170545" cy="387921"/>
          </a:xfrm>
        </p:grpSpPr>
        <p:sp>
          <p:nvSpPr>
            <p:cNvPr id="28" name="Oval 27">
              <a:extLst>
                <a:ext uri="{FF2B5EF4-FFF2-40B4-BE49-F238E27FC236}">
                  <a16:creationId xmlns:a16="http://schemas.microsoft.com/office/drawing/2014/main" id="{15601117-1AF0-4358-B5CB-520F3CA8E009}"/>
                </a:ext>
              </a:extLst>
            </p:cNvPr>
            <p:cNvSpPr/>
            <p:nvPr/>
          </p:nvSpPr>
          <p:spPr>
            <a:xfrm>
              <a:off x="3683202" y="2935785"/>
              <a:ext cx="374061" cy="374061"/>
            </a:xfrm>
            <a:prstGeom prst="ellipse">
              <a:avLst/>
            </a:prstGeom>
            <a:solidFill>
              <a:srgbClr val="FF0000"/>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6" name="Group 35">
              <a:extLst>
                <a:ext uri="{FF2B5EF4-FFF2-40B4-BE49-F238E27FC236}">
                  <a16:creationId xmlns:a16="http://schemas.microsoft.com/office/drawing/2014/main" id="{FE2933F1-A57D-4570-BA6E-034B7CBC7BED}"/>
                </a:ext>
              </a:extLst>
            </p:cNvPr>
            <p:cNvGrpSpPr/>
            <p:nvPr/>
          </p:nvGrpSpPr>
          <p:grpSpPr>
            <a:xfrm>
              <a:off x="4081444" y="2949645"/>
              <a:ext cx="772303" cy="374061"/>
              <a:chOff x="4081444" y="2949645"/>
              <a:chExt cx="772303" cy="374061"/>
            </a:xfrm>
          </p:grpSpPr>
          <p:sp>
            <p:nvSpPr>
              <p:cNvPr id="37" name="Oval 36">
                <a:extLst>
                  <a:ext uri="{FF2B5EF4-FFF2-40B4-BE49-F238E27FC236}">
                    <a16:creationId xmlns:a16="http://schemas.microsoft.com/office/drawing/2014/main" id="{3854FD66-F45F-487C-B160-B87319905422}"/>
                  </a:ext>
                </a:extLst>
              </p:cNvPr>
              <p:cNvSpPr/>
              <p:nvPr/>
            </p:nvSpPr>
            <p:spPr>
              <a:xfrm>
                <a:off x="4081444" y="2949645"/>
                <a:ext cx="374061" cy="374061"/>
              </a:xfrm>
              <a:prstGeom prst="ellipse">
                <a:avLst/>
              </a:prstGeom>
              <a:solidFill>
                <a:srgbClr val="FF0000"/>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 name="Oval 37">
                <a:extLst>
                  <a:ext uri="{FF2B5EF4-FFF2-40B4-BE49-F238E27FC236}">
                    <a16:creationId xmlns:a16="http://schemas.microsoft.com/office/drawing/2014/main" id="{422AC899-3366-409A-AF7B-36EEE9C34B43}"/>
                  </a:ext>
                </a:extLst>
              </p:cNvPr>
              <p:cNvSpPr/>
              <p:nvPr/>
            </p:nvSpPr>
            <p:spPr>
              <a:xfrm>
                <a:off x="4479686" y="2949645"/>
                <a:ext cx="374061" cy="374061"/>
              </a:xfrm>
              <a:prstGeom prst="ellipse">
                <a:avLst/>
              </a:prstGeom>
              <a:solidFill>
                <a:sysClr val="window" lastClr="FFFFFF"/>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sp>
        <p:nvSpPr>
          <p:cNvPr id="40" name="Rectangle: Rounded Corners 34">
            <a:extLst>
              <a:ext uri="{FF2B5EF4-FFF2-40B4-BE49-F238E27FC236}">
                <a16:creationId xmlns:a16="http://schemas.microsoft.com/office/drawing/2014/main" id="{438D46F4-D2C1-4D11-8FA2-FA838953AC55}"/>
              </a:ext>
            </a:extLst>
          </p:cNvPr>
          <p:cNvSpPr/>
          <p:nvPr/>
        </p:nvSpPr>
        <p:spPr>
          <a:xfrm>
            <a:off x="4870613" y="2624058"/>
            <a:ext cx="2166695" cy="1123564"/>
          </a:xfrm>
          <a:prstGeom prst="roundRect">
            <a:avLst>
              <a:gd name="adj" fmla="val 9841"/>
            </a:avLst>
          </a:prstGeom>
          <a:solidFill>
            <a:sysClr val="window" lastClr="FFFFFF"/>
          </a:solidFill>
          <a:ln w="12700" cap="flat" cmpd="sng" algn="ctr">
            <a:solidFill>
              <a:srgbClr val="E7E6E6"/>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1" name="Rectangle: Rounded Corners 34">
            <a:extLst>
              <a:ext uri="{FF2B5EF4-FFF2-40B4-BE49-F238E27FC236}">
                <a16:creationId xmlns:a16="http://schemas.microsoft.com/office/drawing/2014/main" id="{438D46F4-D2C1-4D11-8FA2-FA838953AC55}"/>
              </a:ext>
            </a:extLst>
          </p:cNvPr>
          <p:cNvSpPr/>
          <p:nvPr/>
        </p:nvSpPr>
        <p:spPr>
          <a:xfrm>
            <a:off x="2353193" y="1369559"/>
            <a:ext cx="4684115" cy="1123564"/>
          </a:xfrm>
          <a:prstGeom prst="roundRect">
            <a:avLst>
              <a:gd name="adj" fmla="val 9841"/>
            </a:avLst>
          </a:prstGeom>
          <a:solidFill>
            <a:sysClr val="window" lastClr="FFFFFF"/>
          </a:solidFill>
          <a:ln w="12700" cap="flat" cmpd="sng" algn="ctr">
            <a:solidFill>
              <a:srgbClr val="E7E6E6"/>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450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2000" fill="hold"/>
                                        <p:tgtEl>
                                          <p:spTgt spid="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0" presetClass="exit" presetSubtype="0" fill="hold" grpId="0" nodeType="withEffect">
                                  <p:stCondLst>
                                    <p:cond delay="0"/>
                                  </p:stCondLst>
                                  <p:childTnLst>
                                    <p:animEffect transition="out" filter="fade">
                                      <p:cBhvr>
                                        <p:cTn id="12" dur="500"/>
                                        <p:tgtEl>
                                          <p:spTgt spid="41"/>
                                        </p:tgtEl>
                                      </p:cBhvr>
                                    </p:animEffect>
                                    <p:set>
                                      <p:cBhvr>
                                        <p:cTn id="13" dur="1" fill="hold">
                                          <p:stCondLst>
                                            <p:cond delay="499"/>
                                          </p:stCondLst>
                                        </p:cTn>
                                        <p:tgtEl>
                                          <p:spTgt spid="4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22</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pic>
        <p:nvPicPr>
          <p:cNvPr id="4" name="Picture 3">
            <a:extLst>
              <a:ext uri="{FF2B5EF4-FFF2-40B4-BE49-F238E27FC236}">
                <a16:creationId xmlns:a16="http://schemas.microsoft.com/office/drawing/2014/main" id="{A4CFF517-84EE-4AB7-9C80-791E0D985CC1}"/>
              </a:ext>
            </a:extLst>
          </p:cNvPr>
          <p:cNvPicPr>
            <a:picLocks noChangeAspect="1"/>
          </p:cNvPicPr>
          <p:nvPr/>
        </p:nvPicPr>
        <p:blipFill>
          <a:blip r:embed="rId3"/>
          <a:stretch>
            <a:fillRect/>
          </a:stretch>
        </p:blipFill>
        <p:spPr>
          <a:xfrm>
            <a:off x="421105" y="319375"/>
            <a:ext cx="8301790" cy="5490948"/>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6B728BD6-1EE2-466B-9835-68081D0D4719}"/>
              </a:ext>
            </a:extLst>
          </p:cNvPr>
          <p:cNvSpPr/>
          <p:nvPr/>
        </p:nvSpPr>
        <p:spPr>
          <a:xfrm>
            <a:off x="541421" y="4487779"/>
            <a:ext cx="8061158" cy="12031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p:nvGrpSpPr>
        <p:grpSpPr>
          <a:xfrm>
            <a:off x="2673358" y="4927873"/>
            <a:ext cx="1713640" cy="1160976"/>
            <a:chOff x="1834709" y="4015907"/>
            <a:chExt cx="1606379" cy="952832"/>
          </a:xfrm>
        </p:grpSpPr>
        <p:sp>
          <p:nvSpPr>
            <p:cNvPr id="14" name="Rounded Rectangle 13"/>
            <p:cNvSpPr/>
            <p:nvPr/>
          </p:nvSpPr>
          <p:spPr>
            <a:xfrm>
              <a:off x="1834709" y="4015907"/>
              <a:ext cx="1606379" cy="495328"/>
            </a:xfrm>
            <a:prstGeom prst="roundRect">
              <a:avLst>
                <a:gd name="adj" fmla="val 42473"/>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Challenge</a:t>
              </a:r>
              <a:endParaRPr lang="en-GB" sz="2400" b="1" dirty="0">
                <a:solidFill>
                  <a:schemeClr val="tx1"/>
                </a:solidFill>
              </a:endParaRPr>
            </a:p>
          </p:txBody>
        </p:sp>
        <p:pic>
          <p:nvPicPr>
            <p:cNvPr id="15"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44755">
              <a:off x="2150897" y="4363258"/>
              <a:ext cx="388517" cy="60548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104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0" presetClass="exit" presetSubtype="0" fill="hold" grpId="0" nodeType="withEffect">
                                  <p:stCondLst>
                                    <p:cond delay="0"/>
                                  </p:stCondLst>
                                  <p:childTnLst>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23</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a:t>Year 1/2</a:t>
            </a:r>
            <a:endParaRPr lang="en-GB" dirty="0"/>
          </a:p>
        </p:txBody>
      </p:sp>
      <p:sp>
        <p:nvSpPr>
          <p:cNvPr id="5" name="TextBox 4">
            <a:extLst>
              <a:ext uri="{FF2B5EF4-FFF2-40B4-BE49-F238E27FC236}">
                <a16:creationId xmlns:a16="http://schemas.microsoft.com/office/drawing/2014/main" id="{B69677ED-5C54-4353-B94F-C526DD00205C}"/>
              </a:ext>
            </a:extLst>
          </p:cNvPr>
          <p:cNvSpPr txBox="1"/>
          <p:nvPr/>
        </p:nvSpPr>
        <p:spPr>
          <a:xfrm>
            <a:off x="506473" y="1019757"/>
            <a:ext cx="8130503" cy="1331134"/>
          </a:xfrm>
          <a:prstGeom prst="rect">
            <a:avLst/>
          </a:prstGeom>
          <a:noFill/>
        </p:spPr>
        <p:txBody>
          <a:bodyPr wrap="square" rtlCol="0">
            <a:spAutoFit/>
          </a:bodyPr>
          <a:lstStyle/>
          <a:p>
            <a:pPr algn="ctr">
              <a:spcAft>
                <a:spcPts val="30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b="1" dirty="0">
                <a:solidFill>
                  <a:srgbClr val="253746"/>
                </a:solidFill>
              </a:rPr>
              <a:t>Day 2</a:t>
            </a:r>
          </a:p>
          <a:p>
            <a:pPr>
              <a:buClr>
                <a:srgbClr val="EA7600"/>
              </a:buClr>
              <a:buSzPct val="120000"/>
            </a:pPr>
            <a:r>
              <a:rPr lang="en-GB" b="1" dirty="0">
                <a:solidFill>
                  <a:srgbClr val="006400"/>
                </a:solidFill>
              </a:rPr>
              <a:t>Know number bonds to 9; Recognise that addition can be done in any order.</a:t>
            </a:r>
          </a:p>
          <a:p>
            <a:pPr>
              <a:spcAft>
                <a:spcPts val="1000"/>
              </a:spcAft>
              <a:buClr>
                <a:srgbClr val="EA7600"/>
              </a:buClr>
              <a:buSzPct val="120000"/>
            </a:pPr>
            <a:r>
              <a:rPr lang="en-GB" b="1" dirty="0">
                <a:solidFill>
                  <a:srgbClr val="0000C8"/>
                </a:solidFill>
              </a:rPr>
              <a:t>Use number facts and place value to add and subtract.</a:t>
            </a:r>
          </a:p>
        </p:txBody>
      </p:sp>
      <p:sp>
        <p:nvSpPr>
          <p:cNvPr id="6" name="TextBox 5">
            <a:extLst>
              <a:ext uri="{FF2B5EF4-FFF2-40B4-BE49-F238E27FC236}">
                <a16:creationId xmlns:a16="http://schemas.microsoft.com/office/drawing/2014/main" id="{A64F3FED-3247-4F55-BF8A-D1D9E087C650}"/>
              </a:ext>
            </a:extLst>
          </p:cNvPr>
          <p:cNvSpPr txBox="1"/>
          <p:nvPr/>
        </p:nvSpPr>
        <p:spPr>
          <a:xfrm>
            <a:off x="116681" y="16610"/>
            <a:ext cx="8910088"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Mental addition and subtraction</a:t>
            </a:r>
          </a:p>
        </p:txBody>
      </p:sp>
    </p:spTree>
    <p:extLst>
      <p:ext uri="{BB962C8B-B14F-4D97-AF65-F5344CB8AC3E}">
        <p14:creationId xmlns:p14="http://schemas.microsoft.com/office/powerpoint/2010/main" val="3193407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24</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707886"/>
          </a:xfrm>
          <a:prstGeom prst="rect">
            <a:avLst/>
          </a:prstGeom>
          <a:noFill/>
        </p:spPr>
        <p:txBody>
          <a:bodyPr wrap="square" rtlCol="0">
            <a:spAutoFit/>
          </a:bodyPr>
          <a:lstStyle/>
          <a:p>
            <a:pPr>
              <a:buClr>
                <a:srgbClr val="EA7600"/>
              </a:buClr>
              <a:buSzPct val="120000"/>
            </a:pPr>
            <a:r>
              <a:rPr lang="en-GB" sz="2000" b="1" dirty="0">
                <a:solidFill>
                  <a:srgbClr val="253746"/>
                </a:solidFill>
              </a:rPr>
              <a:t>Day 2: </a:t>
            </a:r>
            <a:r>
              <a:rPr lang="en-GB" sz="2000" b="1" dirty="0">
                <a:solidFill>
                  <a:srgbClr val="006400"/>
                </a:solidFill>
              </a:rPr>
              <a:t>Know number bonds to 9; Recognise that addition can be done in any order.</a:t>
            </a:r>
          </a:p>
          <a:p>
            <a:pPr>
              <a:spcAft>
                <a:spcPts val="1000"/>
              </a:spcAft>
              <a:buClr>
                <a:srgbClr val="EA7600"/>
              </a:buClr>
              <a:buSzPct val="120000"/>
            </a:pPr>
            <a:r>
              <a:rPr lang="en-GB" sz="2000" b="1" dirty="0">
                <a:solidFill>
                  <a:srgbClr val="0000C8"/>
                </a:solidFill>
              </a:rPr>
              <a:t>Use number facts and place value to add and subtract.</a:t>
            </a:r>
          </a:p>
        </p:txBody>
      </p:sp>
      <p:sp>
        <p:nvSpPr>
          <p:cNvPr id="5" name="TextBox 4">
            <a:extLst>
              <a:ext uri="{FF2B5EF4-FFF2-40B4-BE49-F238E27FC236}">
                <a16:creationId xmlns:a16="http://schemas.microsoft.com/office/drawing/2014/main" id="{D638C146-3771-46E1-B023-E002E487AEBE}"/>
              </a:ext>
            </a:extLst>
          </p:cNvPr>
          <p:cNvSpPr txBox="1"/>
          <p:nvPr/>
        </p:nvSpPr>
        <p:spPr>
          <a:xfrm>
            <a:off x="1508137" y="1424539"/>
            <a:ext cx="1031051"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latin typeface="Myriad Pro Light" pitchFamily="34" charset="0"/>
              </a:rPr>
              <a:t>35 + 3</a:t>
            </a:r>
          </a:p>
        </p:txBody>
      </p:sp>
      <p:sp>
        <p:nvSpPr>
          <p:cNvPr id="6" name="TextBox 5">
            <a:extLst>
              <a:ext uri="{FF2B5EF4-FFF2-40B4-BE49-F238E27FC236}">
                <a16:creationId xmlns:a16="http://schemas.microsoft.com/office/drawing/2014/main" id="{62095C13-3C9D-420D-BD75-3CAD237F2CE4}"/>
              </a:ext>
            </a:extLst>
          </p:cNvPr>
          <p:cNvSpPr txBox="1"/>
          <p:nvPr/>
        </p:nvSpPr>
        <p:spPr>
          <a:xfrm>
            <a:off x="2322135" y="1990027"/>
            <a:ext cx="984565"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lvl="0" algn="ctr"/>
            <a:r>
              <a:rPr lang="en-GB" sz="2400" b="1" dirty="0">
                <a:solidFill>
                  <a:prstClr val="black"/>
                </a:solidFill>
                <a:latin typeface="Myriad Pro Light" pitchFamily="34" charset="0"/>
              </a:rPr>
              <a:t>27 – </a:t>
            </a:r>
            <a:r>
              <a:rPr lang="en-GB" sz="2400" b="1" dirty="0">
                <a:latin typeface="Myriad Pro Light" pitchFamily="34" charset="0"/>
              </a:rPr>
              <a:t>5</a:t>
            </a:r>
          </a:p>
        </p:txBody>
      </p:sp>
      <p:sp>
        <p:nvSpPr>
          <p:cNvPr id="7" name="TextBox 6">
            <a:extLst>
              <a:ext uri="{FF2B5EF4-FFF2-40B4-BE49-F238E27FC236}">
                <a16:creationId xmlns:a16="http://schemas.microsoft.com/office/drawing/2014/main" id="{457A1AAC-DA1F-412D-B90F-2E574A0168AE}"/>
              </a:ext>
            </a:extLst>
          </p:cNvPr>
          <p:cNvSpPr txBox="1"/>
          <p:nvPr/>
        </p:nvSpPr>
        <p:spPr>
          <a:xfrm>
            <a:off x="3150276" y="1424539"/>
            <a:ext cx="984565"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latin typeface="Myriad Pro Light" pitchFamily="34" charset="0"/>
              </a:rPr>
              <a:t>27 – 7</a:t>
            </a:r>
          </a:p>
        </p:txBody>
      </p:sp>
      <p:sp>
        <p:nvSpPr>
          <p:cNvPr id="8" name="TextBox 7">
            <a:extLst>
              <a:ext uri="{FF2B5EF4-FFF2-40B4-BE49-F238E27FC236}">
                <a16:creationId xmlns:a16="http://schemas.microsoft.com/office/drawing/2014/main" id="{21EF5732-44FB-40CC-BC3C-B42FD70E0C34}"/>
              </a:ext>
            </a:extLst>
          </p:cNvPr>
          <p:cNvSpPr txBox="1"/>
          <p:nvPr/>
        </p:nvSpPr>
        <p:spPr>
          <a:xfrm>
            <a:off x="3917786" y="1990027"/>
            <a:ext cx="1031052"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latin typeface="Myriad Pro Light" pitchFamily="34" charset="0"/>
              </a:rPr>
              <a:t>56 + 3</a:t>
            </a:r>
          </a:p>
        </p:txBody>
      </p:sp>
      <p:sp>
        <p:nvSpPr>
          <p:cNvPr id="9" name="TextBox 8">
            <a:extLst>
              <a:ext uri="{FF2B5EF4-FFF2-40B4-BE49-F238E27FC236}">
                <a16:creationId xmlns:a16="http://schemas.microsoft.com/office/drawing/2014/main" id="{4071F6D9-72DA-4E33-99B7-C4365C33CB0D}"/>
              </a:ext>
            </a:extLst>
          </p:cNvPr>
          <p:cNvSpPr txBox="1"/>
          <p:nvPr/>
        </p:nvSpPr>
        <p:spPr>
          <a:xfrm>
            <a:off x="4745926" y="1424539"/>
            <a:ext cx="1031051"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latin typeface="Myriad Pro Light" pitchFamily="34" charset="0"/>
              </a:rPr>
              <a:t>30 + 5</a:t>
            </a:r>
          </a:p>
        </p:txBody>
      </p:sp>
      <p:sp>
        <p:nvSpPr>
          <p:cNvPr id="11" name="TextBox 10">
            <a:extLst>
              <a:ext uri="{FF2B5EF4-FFF2-40B4-BE49-F238E27FC236}">
                <a16:creationId xmlns:a16="http://schemas.microsoft.com/office/drawing/2014/main" id="{AC40BA96-9081-4ABF-9EB4-0E7754CBB5F7}"/>
              </a:ext>
            </a:extLst>
          </p:cNvPr>
          <p:cNvSpPr txBox="1"/>
          <p:nvPr/>
        </p:nvSpPr>
        <p:spPr>
          <a:xfrm>
            <a:off x="5491795" y="1990027"/>
            <a:ext cx="1120820"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latin typeface="Myriad Pro Light" pitchFamily="34" charset="0"/>
              </a:rPr>
              <a:t>99 – 3</a:t>
            </a:r>
          </a:p>
        </p:txBody>
      </p:sp>
      <p:sp>
        <p:nvSpPr>
          <p:cNvPr id="13" name="TextBox 12">
            <a:extLst>
              <a:ext uri="{FF2B5EF4-FFF2-40B4-BE49-F238E27FC236}">
                <a16:creationId xmlns:a16="http://schemas.microsoft.com/office/drawing/2014/main" id="{A2A0F77C-DD39-4329-A95A-CEC0D34034CF}"/>
              </a:ext>
            </a:extLst>
          </p:cNvPr>
          <p:cNvSpPr txBox="1"/>
          <p:nvPr/>
        </p:nvSpPr>
        <p:spPr>
          <a:xfrm>
            <a:off x="6274249" y="1424538"/>
            <a:ext cx="1212191"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latin typeface="Myriad Pro Light" pitchFamily="34" charset="0"/>
              </a:rPr>
              <a:t>46 + 6</a:t>
            </a:r>
          </a:p>
        </p:txBody>
      </p:sp>
      <p:grpSp>
        <p:nvGrpSpPr>
          <p:cNvPr id="14" name="Group 13">
            <a:extLst>
              <a:ext uri="{FF2B5EF4-FFF2-40B4-BE49-F238E27FC236}">
                <a16:creationId xmlns:a16="http://schemas.microsoft.com/office/drawing/2014/main" id="{116E13B1-1CCE-4B5B-B3DC-22854DA6F636}"/>
              </a:ext>
            </a:extLst>
          </p:cNvPr>
          <p:cNvGrpSpPr/>
          <p:nvPr/>
        </p:nvGrpSpPr>
        <p:grpSpPr>
          <a:xfrm>
            <a:off x="1300574" y="2605179"/>
            <a:ext cx="3027686" cy="1785691"/>
            <a:chOff x="4072488" y="4063017"/>
            <a:chExt cx="3027686" cy="1785691"/>
          </a:xfrm>
          <a:effectLst>
            <a:outerShdw blurRad="50800" dist="38100" dir="2700000" algn="tl" rotWithShape="0">
              <a:prstClr val="black">
                <a:alpha val="40000"/>
              </a:prstClr>
            </a:outerShdw>
          </a:effectLst>
        </p:grpSpPr>
        <p:sp>
          <p:nvSpPr>
            <p:cNvPr id="15" name="Speech Bubble: Rectangle with Corners Rounded 14">
              <a:extLst>
                <a:ext uri="{FF2B5EF4-FFF2-40B4-BE49-F238E27FC236}">
                  <a16:creationId xmlns:a16="http://schemas.microsoft.com/office/drawing/2014/main" id="{C53637CD-666B-4FD8-96C9-111E033E2034}"/>
                </a:ext>
              </a:extLst>
            </p:cNvPr>
            <p:cNvSpPr/>
            <p:nvPr/>
          </p:nvSpPr>
          <p:spPr>
            <a:xfrm>
              <a:off x="4072488" y="4063017"/>
              <a:ext cx="3027686" cy="1785691"/>
            </a:xfrm>
            <a:prstGeom prst="cloudCallout">
              <a:avLst>
                <a:gd name="adj1" fmla="val -59741"/>
                <a:gd name="adj2" fmla="val 6679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b="1" dirty="0">
                  <a:solidFill>
                    <a:srgbClr val="C00000"/>
                  </a:solidFill>
                  <a:latin typeface="Myriad Pro Light" panose="020B0603030403020204" pitchFamily="34" charset="0"/>
                </a:rPr>
                <a:t>Y1</a:t>
              </a:r>
              <a:r>
                <a:rPr lang="en-GB" b="1" dirty="0">
                  <a:solidFill>
                    <a:srgbClr val="253746"/>
                  </a:solidFill>
                  <a:latin typeface="Myriad Pro Light" panose="020B0603030403020204" pitchFamily="34" charset="0"/>
                </a:rPr>
                <a:t>: What is 5 + 3? </a:t>
              </a:r>
            </a:p>
          </p:txBody>
        </p:sp>
        <p:pic>
          <p:nvPicPr>
            <p:cNvPr id="16" name="Picture 15">
              <a:extLst>
                <a:ext uri="{FF2B5EF4-FFF2-40B4-BE49-F238E27FC236}">
                  <a16:creationId xmlns:a16="http://schemas.microsoft.com/office/drawing/2014/main" id="{38567628-5725-47C5-AACB-8015EC82806D}"/>
                </a:ext>
              </a:extLst>
            </p:cNvPr>
            <p:cNvPicPr>
              <a:picLocks noChangeAspect="1"/>
            </p:cNvPicPr>
            <p:nvPr/>
          </p:nvPicPr>
          <p:blipFill rotWithShape="1">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6525062" y="4287950"/>
              <a:ext cx="309942" cy="672376"/>
            </a:xfrm>
            <a:prstGeom prst="rect">
              <a:avLst/>
            </a:prstGeom>
          </p:spPr>
        </p:pic>
      </p:grpSp>
      <p:sp>
        <p:nvSpPr>
          <p:cNvPr id="17" name="TextBox 16">
            <a:extLst>
              <a:ext uri="{FF2B5EF4-FFF2-40B4-BE49-F238E27FC236}">
                <a16:creationId xmlns:a16="http://schemas.microsoft.com/office/drawing/2014/main" id="{A344360D-BE3C-4407-8EB5-6A568F9FB9D4}"/>
              </a:ext>
            </a:extLst>
          </p:cNvPr>
          <p:cNvSpPr txBox="1"/>
          <p:nvPr/>
        </p:nvSpPr>
        <p:spPr>
          <a:xfrm>
            <a:off x="1535041" y="4651008"/>
            <a:ext cx="1858201" cy="400110"/>
          </a:xfrm>
          <a:prstGeom prst="rect">
            <a:avLst/>
          </a:prstGeom>
          <a:solidFill>
            <a:srgbClr val="6EBFC8"/>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000" b="1" dirty="0">
                <a:latin typeface="Myriad Pro Light" pitchFamily="34" charset="0"/>
              </a:rPr>
              <a:t>Number facts</a:t>
            </a:r>
          </a:p>
        </p:txBody>
      </p:sp>
      <p:sp>
        <p:nvSpPr>
          <p:cNvPr id="19" name="TextBox 18">
            <a:extLst>
              <a:ext uri="{FF2B5EF4-FFF2-40B4-BE49-F238E27FC236}">
                <a16:creationId xmlns:a16="http://schemas.microsoft.com/office/drawing/2014/main" id="{CCAD0AE5-D674-4682-922B-92C7FF877F07}"/>
              </a:ext>
            </a:extLst>
          </p:cNvPr>
          <p:cNvSpPr txBox="1"/>
          <p:nvPr/>
        </p:nvSpPr>
        <p:spPr>
          <a:xfrm>
            <a:off x="1371416" y="5267252"/>
            <a:ext cx="1031051"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latin typeface="Myriad Pro Light" pitchFamily="34" charset="0"/>
              </a:rPr>
              <a:t>35 + 3</a:t>
            </a:r>
          </a:p>
        </p:txBody>
      </p:sp>
      <p:grpSp>
        <p:nvGrpSpPr>
          <p:cNvPr id="20" name="Group 19">
            <a:extLst>
              <a:ext uri="{FF2B5EF4-FFF2-40B4-BE49-F238E27FC236}">
                <a16:creationId xmlns:a16="http://schemas.microsoft.com/office/drawing/2014/main" id="{2433358A-7704-4CAE-86DA-21560E8479A3}"/>
              </a:ext>
            </a:extLst>
          </p:cNvPr>
          <p:cNvGrpSpPr/>
          <p:nvPr/>
        </p:nvGrpSpPr>
        <p:grpSpPr>
          <a:xfrm>
            <a:off x="5030644" y="2588868"/>
            <a:ext cx="3542988" cy="2262195"/>
            <a:chOff x="4072488" y="4063017"/>
            <a:chExt cx="3027686" cy="1785691"/>
          </a:xfrm>
          <a:effectLst>
            <a:outerShdw blurRad="50800" dist="38100" dir="2700000" algn="tl" rotWithShape="0">
              <a:prstClr val="black">
                <a:alpha val="40000"/>
              </a:prstClr>
            </a:outerShdw>
          </a:effectLst>
        </p:grpSpPr>
        <p:sp>
          <p:nvSpPr>
            <p:cNvPr id="21" name="Speech Bubble: Rectangle with Corners Rounded 14">
              <a:extLst>
                <a:ext uri="{FF2B5EF4-FFF2-40B4-BE49-F238E27FC236}">
                  <a16:creationId xmlns:a16="http://schemas.microsoft.com/office/drawing/2014/main" id="{6D69963C-F38B-4E68-B2C5-353CED9BA091}"/>
                </a:ext>
              </a:extLst>
            </p:cNvPr>
            <p:cNvSpPr/>
            <p:nvPr/>
          </p:nvSpPr>
          <p:spPr>
            <a:xfrm>
              <a:off x="4072488" y="4063017"/>
              <a:ext cx="3027686" cy="1785691"/>
            </a:xfrm>
            <a:prstGeom prst="cloudCallout">
              <a:avLst>
                <a:gd name="adj1" fmla="val -59741"/>
                <a:gd name="adj2" fmla="val 6679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b="1" dirty="0">
                  <a:solidFill>
                    <a:srgbClr val="C00000"/>
                  </a:solidFill>
                  <a:latin typeface="Myriad Pro Light" panose="020B0603030403020204" pitchFamily="34" charset="0"/>
                </a:rPr>
                <a:t>Y2</a:t>
              </a:r>
              <a:r>
                <a:rPr lang="en-GB" b="1" dirty="0">
                  <a:solidFill>
                    <a:srgbClr val="253746"/>
                  </a:solidFill>
                  <a:latin typeface="Myriad Pro Light" panose="020B0603030403020204" pitchFamily="34" charset="0"/>
                </a:rPr>
                <a:t>: Can you see an addition where you could use this fact? </a:t>
              </a:r>
            </a:p>
          </p:txBody>
        </p:sp>
        <p:pic>
          <p:nvPicPr>
            <p:cNvPr id="22" name="Picture 21">
              <a:extLst>
                <a:ext uri="{FF2B5EF4-FFF2-40B4-BE49-F238E27FC236}">
                  <a16:creationId xmlns:a16="http://schemas.microsoft.com/office/drawing/2014/main" id="{3D030652-6603-4F02-9C42-0E6457E70D32}"/>
                </a:ext>
              </a:extLst>
            </p:cNvPr>
            <p:cNvPicPr>
              <a:picLocks noChangeAspect="1"/>
            </p:cNvPicPr>
            <p:nvPr/>
          </p:nvPicPr>
          <p:blipFill rotWithShape="1">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6517542" y="4287950"/>
              <a:ext cx="317461" cy="688687"/>
            </a:xfrm>
            <a:prstGeom prst="rect">
              <a:avLst/>
            </a:prstGeom>
          </p:spPr>
        </p:pic>
      </p:grpSp>
    </p:spTree>
    <p:extLst>
      <p:ext uri="{BB962C8B-B14F-4D97-AF65-F5344CB8AC3E}">
        <p14:creationId xmlns:p14="http://schemas.microsoft.com/office/powerpoint/2010/main" val="31523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mph" presetSubtype="2" fill="hold" nodeType="clickEffect">
                                  <p:stCondLst>
                                    <p:cond delay="0"/>
                                  </p:stCondLst>
                                  <p:childTnLst>
                                    <p:animClr clrSpc="rgb" dir="cw">
                                      <p:cBhvr>
                                        <p:cTn id="15" dur="2000" fill="hold"/>
                                        <p:tgtEl>
                                          <p:spTgt spid="5"/>
                                        </p:tgtEl>
                                        <p:attrNameLst>
                                          <p:attrName>fillcolor</p:attrName>
                                        </p:attrNameLst>
                                      </p:cBhvr>
                                      <p:to>
                                        <a:srgbClr val="FFFF00"/>
                                      </p:to>
                                    </p:animClr>
                                    <p:set>
                                      <p:cBhvr>
                                        <p:cTn id="16" dur="2000" fill="hold"/>
                                        <p:tgtEl>
                                          <p:spTgt spid="5"/>
                                        </p:tgtEl>
                                        <p:attrNameLst>
                                          <p:attrName>fill.type</p:attrName>
                                        </p:attrNameLst>
                                      </p:cBhvr>
                                      <p:to>
                                        <p:strVal val="solid"/>
                                      </p:to>
                                    </p:set>
                                    <p:set>
                                      <p:cBhvr>
                                        <p:cTn id="17" dur="2000" fill="hold"/>
                                        <p:tgtEl>
                                          <p:spTgt spid="5"/>
                                        </p:tgtEl>
                                        <p:attrNameLst>
                                          <p:attrName>fill.on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0" presetClass="exit" presetSubtype="0" fill="hold" grpId="0" nodeType="withEffect">
                                  <p:stCondLst>
                                    <p:cond delay="0"/>
                                  </p:stCondLst>
                                  <p:childTnLst>
                                    <p:animEffect transition="out" filter="fade">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25</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707886"/>
          </a:xfrm>
          <a:prstGeom prst="rect">
            <a:avLst/>
          </a:prstGeom>
          <a:noFill/>
        </p:spPr>
        <p:txBody>
          <a:bodyPr wrap="square" rtlCol="0">
            <a:spAutoFit/>
          </a:bodyPr>
          <a:lstStyle/>
          <a:p>
            <a:pPr>
              <a:buClr>
                <a:srgbClr val="EA7600"/>
              </a:buClr>
              <a:buSzPct val="120000"/>
            </a:pPr>
            <a:r>
              <a:rPr lang="en-GB" sz="2000" b="1" dirty="0">
                <a:solidFill>
                  <a:srgbClr val="253746"/>
                </a:solidFill>
              </a:rPr>
              <a:t>Day 2: </a:t>
            </a:r>
            <a:r>
              <a:rPr lang="en-GB" sz="2000" b="1" dirty="0">
                <a:solidFill>
                  <a:srgbClr val="006400"/>
                </a:solidFill>
              </a:rPr>
              <a:t>Know number bonds to 9; Recognise that addition can be done in any order.</a:t>
            </a:r>
          </a:p>
          <a:p>
            <a:pPr>
              <a:spcAft>
                <a:spcPts val="1000"/>
              </a:spcAft>
              <a:buClr>
                <a:srgbClr val="EA7600"/>
              </a:buClr>
              <a:buSzPct val="120000"/>
            </a:pPr>
            <a:r>
              <a:rPr lang="en-GB" sz="2000" b="1" dirty="0">
                <a:solidFill>
                  <a:srgbClr val="0000C8"/>
                </a:solidFill>
              </a:rPr>
              <a:t>Use number facts and place value to add and subtract.</a:t>
            </a:r>
          </a:p>
        </p:txBody>
      </p:sp>
      <p:sp>
        <p:nvSpPr>
          <p:cNvPr id="6" name="TextBox 5">
            <a:extLst>
              <a:ext uri="{FF2B5EF4-FFF2-40B4-BE49-F238E27FC236}">
                <a16:creationId xmlns:a16="http://schemas.microsoft.com/office/drawing/2014/main" id="{62095C13-3C9D-420D-BD75-3CAD237F2CE4}"/>
              </a:ext>
            </a:extLst>
          </p:cNvPr>
          <p:cNvSpPr txBox="1"/>
          <p:nvPr/>
        </p:nvSpPr>
        <p:spPr>
          <a:xfrm>
            <a:off x="2322135" y="1794633"/>
            <a:ext cx="984565"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lvl="0" algn="ctr"/>
            <a:r>
              <a:rPr lang="en-GB" sz="2400" b="1" dirty="0">
                <a:solidFill>
                  <a:prstClr val="black"/>
                </a:solidFill>
                <a:latin typeface="Myriad Pro Light" pitchFamily="34" charset="0"/>
              </a:rPr>
              <a:t>27 – </a:t>
            </a:r>
            <a:r>
              <a:rPr lang="en-GB" sz="2400" b="1" dirty="0">
                <a:latin typeface="Myriad Pro Light" pitchFamily="34" charset="0"/>
              </a:rPr>
              <a:t>5</a:t>
            </a:r>
          </a:p>
        </p:txBody>
      </p:sp>
      <p:sp>
        <p:nvSpPr>
          <p:cNvPr id="7" name="TextBox 6">
            <a:extLst>
              <a:ext uri="{FF2B5EF4-FFF2-40B4-BE49-F238E27FC236}">
                <a16:creationId xmlns:a16="http://schemas.microsoft.com/office/drawing/2014/main" id="{457A1AAC-DA1F-412D-B90F-2E574A0168AE}"/>
              </a:ext>
            </a:extLst>
          </p:cNvPr>
          <p:cNvSpPr txBox="1"/>
          <p:nvPr/>
        </p:nvSpPr>
        <p:spPr>
          <a:xfrm>
            <a:off x="3150276" y="1229145"/>
            <a:ext cx="984565"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latin typeface="Myriad Pro Light" pitchFamily="34" charset="0"/>
              </a:rPr>
              <a:t>27 – 7</a:t>
            </a:r>
          </a:p>
        </p:txBody>
      </p:sp>
      <p:sp>
        <p:nvSpPr>
          <p:cNvPr id="8" name="TextBox 7">
            <a:extLst>
              <a:ext uri="{FF2B5EF4-FFF2-40B4-BE49-F238E27FC236}">
                <a16:creationId xmlns:a16="http://schemas.microsoft.com/office/drawing/2014/main" id="{21EF5732-44FB-40CC-BC3C-B42FD70E0C34}"/>
              </a:ext>
            </a:extLst>
          </p:cNvPr>
          <p:cNvSpPr txBox="1"/>
          <p:nvPr/>
        </p:nvSpPr>
        <p:spPr>
          <a:xfrm>
            <a:off x="3917786" y="1794633"/>
            <a:ext cx="1031052"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latin typeface="Myriad Pro Light" pitchFamily="34" charset="0"/>
              </a:rPr>
              <a:t>56 + 3</a:t>
            </a:r>
          </a:p>
        </p:txBody>
      </p:sp>
      <p:sp>
        <p:nvSpPr>
          <p:cNvPr id="9" name="TextBox 8">
            <a:extLst>
              <a:ext uri="{FF2B5EF4-FFF2-40B4-BE49-F238E27FC236}">
                <a16:creationId xmlns:a16="http://schemas.microsoft.com/office/drawing/2014/main" id="{4071F6D9-72DA-4E33-99B7-C4365C33CB0D}"/>
              </a:ext>
            </a:extLst>
          </p:cNvPr>
          <p:cNvSpPr txBox="1"/>
          <p:nvPr/>
        </p:nvSpPr>
        <p:spPr>
          <a:xfrm>
            <a:off x="4745926" y="1229145"/>
            <a:ext cx="1031051"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latin typeface="Myriad Pro Light" pitchFamily="34" charset="0"/>
              </a:rPr>
              <a:t>30 + 5</a:t>
            </a:r>
          </a:p>
        </p:txBody>
      </p:sp>
      <p:sp>
        <p:nvSpPr>
          <p:cNvPr id="11" name="TextBox 10">
            <a:extLst>
              <a:ext uri="{FF2B5EF4-FFF2-40B4-BE49-F238E27FC236}">
                <a16:creationId xmlns:a16="http://schemas.microsoft.com/office/drawing/2014/main" id="{AC40BA96-9081-4ABF-9EB4-0E7754CBB5F7}"/>
              </a:ext>
            </a:extLst>
          </p:cNvPr>
          <p:cNvSpPr txBox="1"/>
          <p:nvPr/>
        </p:nvSpPr>
        <p:spPr>
          <a:xfrm>
            <a:off x="5491795" y="1794633"/>
            <a:ext cx="1120820"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latin typeface="Myriad Pro Light" pitchFamily="34" charset="0"/>
              </a:rPr>
              <a:t>99 – 3</a:t>
            </a:r>
          </a:p>
        </p:txBody>
      </p:sp>
      <p:sp>
        <p:nvSpPr>
          <p:cNvPr id="13" name="TextBox 12">
            <a:extLst>
              <a:ext uri="{FF2B5EF4-FFF2-40B4-BE49-F238E27FC236}">
                <a16:creationId xmlns:a16="http://schemas.microsoft.com/office/drawing/2014/main" id="{A2A0F77C-DD39-4329-A95A-CEC0D34034CF}"/>
              </a:ext>
            </a:extLst>
          </p:cNvPr>
          <p:cNvSpPr txBox="1"/>
          <p:nvPr/>
        </p:nvSpPr>
        <p:spPr>
          <a:xfrm>
            <a:off x="6274249" y="1229144"/>
            <a:ext cx="1212191"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latin typeface="Myriad Pro Light" pitchFamily="34" charset="0"/>
              </a:rPr>
              <a:t>46 + 6</a:t>
            </a:r>
          </a:p>
        </p:txBody>
      </p:sp>
      <p:grpSp>
        <p:nvGrpSpPr>
          <p:cNvPr id="14" name="Group 13">
            <a:extLst>
              <a:ext uri="{FF2B5EF4-FFF2-40B4-BE49-F238E27FC236}">
                <a16:creationId xmlns:a16="http://schemas.microsoft.com/office/drawing/2014/main" id="{116E13B1-1CCE-4B5B-B3DC-22854DA6F636}"/>
              </a:ext>
            </a:extLst>
          </p:cNvPr>
          <p:cNvGrpSpPr/>
          <p:nvPr/>
        </p:nvGrpSpPr>
        <p:grpSpPr>
          <a:xfrm>
            <a:off x="1011096" y="2239987"/>
            <a:ext cx="3343621" cy="2183828"/>
            <a:chOff x="4072488" y="4063017"/>
            <a:chExt cx="3027686" cy="1785691"/>
          </a:xfrm>
        </p:grpSpPr>
        <p:sp>
          <p:nvSpPr>
            <p:cNvPr id="15" name="Speech Bubble: Rectangle with Corners Rounded 14">
              <a:extLst>
                <a:ext uri="{FF2B5EF4-FFF2-40B4-BE49-F238E27FC236}">
                  <a16:creationId xmlns:a16="http://schemas.microsoft.com/office/drawing/2014/main" id="{C53637CD-666B-4FD8-96C9-111E033E2034}"/>
                </a:ext>
              </a:extLst>
            </p:cNvPr>
            <p:cNvSpPr/>
            <p:nvPr/>
          </p:nvSpPr>
          <p:spPr>
            <a:xfrm>
              <a:off x="4072488" y="4063017"/>
              <a:ext cx="3027686" cy="1785691"/>
            </a:xfrm>
            <a:prstGeom prst="cloudCallout">
              <a:avLst>
                <a:gd name="adj1" fmla="val -59741"/>
                <a:gd name="adj2" fmla="val 6679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b="1" dirty="0">
                  <a:solidFill>
                    <a:srgbClr val="C00000"/>
                  </a:solidFill>
                  <a:latin typeface="Myriad Pro Light" panose="020B0603030403020204" pitchFamily="34" charset="0"/>
                </a:rPr>
                <a:t>Y2</a:t>
              </a:r>
              <a:r>
                <a:rPr lang="en-GB" b="1" dirty="0">
                  <a:solidFill>
                    <a:srgbClr val="253746"/>
                  </a:solidFill>
                  <a:latin typeface="Myriad Pro Light" panose="020B0603030403020204" pitchFamily="34" charset="0"/>
                </a:rPr>
                <a:t>: Which strategies would you use to solve </a:t>
              </a:r>
              <a:r>
                <a:rPr lang="en-GB" b="1" dirty="0">
                  <a:solidFill>
                    <a:srgbClr val="253746"/>
                  </a:solidFill>
                  <a:effectLst>
                    <a:glow rad="228600">
                      <a:schemeClr val="accent4">
                        <a:satMod val="175000"/>
                        <a:alpha val="40000"/>
                      </a:schemeClr>
                    </a:glow>
                  </a:effectLst>
                  <a:latin typeface="Myriad Pro Light" panose="020B0603030403020204" pitchFamily="34" charset="0"/>
                </a:rPr>
                <a:t>these</a:t>
              </a:r>
              <a:r>
                <a:rPr lang="en-GB" b="1" dirty="0">
                  <a:solidFill>
                    <a:srgbClr val="253746"/>
                  </a:solidFill>
                  <a:latin typeface="Myriad Pro Light" panose="020B0603030403020204" pitchFamily="34" charset="0"/>
                </a:rPr>
                <a:t> calculations? </a:t>
              </a:r>
            </a:p>
          </p:txBody>
        </p:sp>
        <p:pic>
          <p:nvPicPr>
            <p:cNvPr id="16" name="Picture 15">
              <a:extLst>
                <a:ext uri="{FF2B5EF4-FFF2-40B4-BE49-F238E27FC236}">
                  <a16:creationId xmlns:a16="http://schemas.microsoft.com/office/drawing/2014/main" id="{38567628-5725-47C5-AACB-8015EC82806D}"/>
                </a:ext>
              </a:extLst>
            </p:cNvPr>
            <p:cNvPicPr>
              <a:picLocks noChangeAspect="1"/>
            </p:cNvPicPr>
            <p:nvPr/>
          </p:nvPicPr>
          <p:blipFill rotWithShape="1">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6525062" y="4287950"/>
              <a:ext cx="309942" cy="672376"/>
            </a:xfrm>
            <a:prstGeom prst="rect">
              <a:avLst/>
            </a:prstGeom>
          </p:spPr>
        </p:pic>
      </p:grpSp>
      <p:sp>
        <p:nvSpPr>
          <p:cNvPr id="17" name="TextBox 16">
            <a:extLst>
              <a:ext uri="{FF2B5EF4-FFF2-40B4-BE49-F238E27FC236}">
                <a16:creationId xmlns:a16="http://schemas.microsoft.com/office/drawing/2014/main" id="{A344360D-BE3C-4407-8EB5-6A568F9FB9D4}"/>
              </a:ext>
            </a:extLst>
          </p:cNvPr>
          <p:cNvSpPr txBox="1"/>
          <p:nvPr/>
        </p:nvSpPr>
        <p:spPr>
          <a:xfrm>
            <a:off x="1535041" y="4581980"/>
            <a:ext cx="1858201" cy="400110"/>
          </a:xfrm>
          <a:prstGeom prst="rect">
            <a:avLst/>
          </a:prstGeom>
          <a:solidFill>
            <a:srgbClr val="6EBFC8"/>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000" b="1" dirty="0">
                <a:latin typeface="Myriad Pro Light" pitchFamily="34" charset="0"/>
              </a:rPr>
              <a:t>Number facts</a:t>
            </a:r>
          </a:p>
        </p:txBody>
      </p:sp>
      <p:sp>
        <p:nvSpPr>
          <p:cNvPr id="18" name="TextBox 17">
            <a:extLst>
              <a:ext uri="{FF2B5EF4-FFF2-40B4-BE49-F238E27FC236}">
                <a16:creationId xmlns:a16="http://schemas.microsoft.com/office/drawing/2014/main" id="{4500D4FA-5A93-42AC-8C8C-4975F4B38974}"/>
              </a:ext>
            </a:extLst>
          </p:cNvPr>
          <p:cNvSpPr txBox="1"/>
          <p:nvPr/>
        </p:nvSpPr>
        <p:spPr>
          <a:xfrm>
            <a:off x="5261451" y="4488230"/>
            <a:ext cx="2942537" cy="646331"/>
          </a:xfrm>
          <a:prstGeom prst="rect">
            <a:avLst/>
          </a:prstGeom>
          <a:solidFill>
            <a:srgbClr val="92D050"/>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000" b="1" dirty="0">
                <a:latin typeface="Myriad Pro Light" pitchFamily="34" charset="0"/>
              </a:rPr>
              <a:t>Place value</a:t>
            </a:r>
            <a:endParaRPr lang="en-GB" sz="1600" b="1" dirty="0">
              <a:latin typeface="Myriad Pro Light" pitchFamily="34" charset="0"/>
            </a:endParaRPr>
          </a:p>
          <a:p>
            <a:pPr algn="ctr"/>
            <a:r>
              <a:rPr lang="en-GB" sz="1600" b="1" dirty="0">
                <a:latin typeface="Myriad Pro Light" pitchFamily="34" charset="0"/>
              </a:rPr>
              <a:t>(we could show it with PV cards)</a:t>
            </a:r>
            <a:endParaRPr lang="en-GB" sz="2000" b="1" dirty="0">
              <a:latin typeface="Myriad Pro Light" pitchFamily="34" charset="0"/>
            </a:endParaRPr>
          </a:p>
        </p:txBody>
      </p:sp>
      <p:sp>
        <p:nvSpPr>
          <p:cNvPr id="19" name="TextBox 18">
            <a:extLst>
              <a:ext uri="{FF2B5EF4-FFF2-40B4-BE49-F238E27FC236}">
                <a16:creationId xmlns:a16="http://schemas.microsoft.com/office/drawing/2014/main" id="{CCAD0AE5-D674-4682-922B-92C7FF877F07}"/>
              </a:ext>
            </a:extLst>
          </p:cNvPr>
          <p:cNvSpPr txBox="1"/>
          <p:nvPr/>
        </p:nvSpPr>
        <p:spPr>
          <a:xfrm>
            <a:off x="1371416" y="5198224"/>
            <a:ext cx="1031051"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latin typeface="Myriad Pro Light" pitchFamily="34" charset="0"/>
              </a:rPr>
              <a:t>35 + 3</a:t>
            </a:r>
          </a:p>
        </p:txBody>
      </p:sp>
      <p:sp>
        <p:nvSpPr>
          <p:cNvPr id="21" name="Speech Bubble: Rectangle with Corners Rounded 14">
            <a:extLst>
              <a:ext uri="{FF2B5EF4-FFF2-40B4-BE49-F238E27FC236}">
                <a16:creationId xmlns:a16="http://schemas.microsoft.com/office/drawing/2014/main" id="{6D69963C-F38B-4E68-B2C5-353CED9BA091}"/>
              </a:ext>
            </a:extLst>
          </p:cNvPr>
          <p:cNvSpPr/>
          <p:nvPr/>
        </p:nvSpPr>
        <p:spPr>
          <a:xfrm>
            <a:off x="5030644" y="2519840"/>
            <a:ext cx="3520232" cy="1785691"/>
          </a:xfrm>
          <a:prstGeom prst="cloudCallout">
            <a:avLst>
              <a:gd name="adj1" fmla="val -59741"/>
              <a:gd name="adj2" fmla="val 6679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b="1" dirty="0">
                <a:solidFill>
                  <a:srgbClr val="253746"/>
                </a:solidFill>
                <a:latin typeface="Myriad Pro Light" panose="020B0603030403020204" pitchFamily="34" charset="0"/>
              </a:rPr>
              <a:t>We can use </a:t>
            </a:r>
            <a:r>
              <a:rPr lang="en-GB" b="1" dirty="0">
                <a:solidFill>
                  <a:srgbClr val="FF0000"/>
                </a:solidFill>
                <a:latin typeface="Myriad Pro Light" panose="020B0603030403020204" pitchFamily="34" charset="0"/>
              </a:rPr>
              <a:t>place value </a:t>
            </a:r>
            <a:r>
              <a:rPr lang="en-GB" b="1" dirty="0">
                <a:solidFill>
                  <a:srgbClr val="253746"/>
                </a:solidFill>
                <a:latin typeface="Myriad Pro Light" panose="020B0603030403020204" pitchFamily="34" charset="0"/>
              </a:rPr>
              <a:t>to solve 30 + 5.</a:t>
            </a:r>
          </a:p>
        </p:txBody>
      </p:sp>
      <p:sp>
        <p:nvSpPr>
          <p:cNvPr id="24" name="TextBox 23">
            <a:extLst>
              <a:ext uri="{FF2B5EF4-FFF2-40B4-BE49-F238E27FC236}">
                <a16:creationId xmlns:a16="http://schemas.microsoft.com/office/drawing/2014/main" id="{1CB07B49-6B9C-4945-AF61-D9ABB745C370}"/>
              </a:ext>
            </a:extLst>
          </p:cNvPr>
          <p:cNvSpPr txBox="1"/>
          <p:nvPr/>
        </p:nvSpPr>
        <p:spPr>
          <a:xfrm>
            <a:off x="5491795" y="5237001"/>
            <a:ext cx="1031051"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latin typeface="Myriad Pro Light" pitchFamily="34" charset="0"/>
              </a:rPr>
              <a:t>30 + 5</a:t>
            </a:r>
          </a:p>
        </p:txBody>
      </p:sp>
      <p:sp>
        <p:nvSpPr>
          <p:cNvPr id="26" name="TextBox 25">
            <a:extLst>
              <a:ext uri="{FF2B5EF4-FFF2-40B4-BE49-F238E27FC236}">
                <a16:creationId xmlns:a16="http://schemas.microsoft.com/office/drawing/2014/main" id="{53CCCEED-BF16-48BA-B7BD-B0DA15CC7D00}"/>
              </a:ext>
            </a:extLst>
          </p:cNvPr>
          <p:cNvSpPr txBox="1"/>
          <p:nvPr/>
        </p:nvSpPr>
        <p:spPr>
          <a:xfrm>
            <a:off x="2519444" y="5212921"/>
            <a:ext cx="984565"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lvl="0" algn="ctr"/>
            <a:r>
              <a:rPr lang="en-GB" sz="2400" b="1" dirty="0">
                <a:solidFill>
                  <a:prstClr val="black"/>
                </a:solidFill>
                <a:latin typeface="Myriad Pro Light" pitchFamily="34" charset="0"/>
              </a:rPr>
              <a:t>27 – </a:t>
            </a:r>
            <a:r>
              <a:rPr lang="en-GB" sz="2400" b="1" dirty="0">
                <a:latin typeface="Myriad Pro Light" pitchFamily="34" charset="0"/>
              </a:rPr>
              <a:t>5</a:t>
            </a:r>
          </a:p>
        </p:txBody>
      </p:sp>
      <p:sp>
        <p:nvSpPr>
          <p:cNvPr id="29" name="Speech Bubble: Rectangle with Corners Rounded 14">
            <a:extLst>
              <a:ext uri="{FF2B5EF4-FFF2-40B4-BE49-F238E27FC236}">
                <a16:creationId xmlns:a16="http://schemas.microsoft.com/office/drawing/2014/main" id="{6D69963C-F38B-4E68-B2C5-353CED9BA091}"/>
              </a:ext>
            </a:extLst>
          </p:cNvPr>
          <p:cNvSpPr/>
          <p:nvPr/>
        </p:nvSpPr>
        <p:spPr>
          <a:xfrm>
            <a:off x="5006958" y="2519840"/>
            <a:ext cx="3520232" cy="1785691"/>
          </a:xfrm>
          <a:prstGeom prst="cloudCallout">
            <a:avLst>
              <a:gd name="adj1" fmla="val -59741"/>
              <a:gd name="adj2" fmla="val 6679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b="1" dirty="0">
                <a:solidFill>
                  <a:srgbClr val="253746"/>
                </a:solidFill>
                <a:latin typeface="Myriad Pro Light" panose="020B0603030403020204" pitchFamily="34" charset="0"/>
              </a:rPr>
              <a:t>We can use </a:t>
            </a:r>
            <a:r>
              <a:rPr lang="en-GB" b="1" dirty="0">
                <a:solidFill>
                  <a:srgbClr val="FF0000"/>
                </a:solidFill>
                <a:latin typeface="Myriad Pro Light" panose="020B0603030403020204" pitchFamily="34" charset="0"/>
              </a:rPr>
              <a:t>number facts </a:t>
            </a:r>
            <a:r>
              <a:rPr lang="en-GB" b="1" dirty="0">
                <a:solidFill>
                  <a:srgbClr val="253746"/>
                </a:solidFill>
                <a:latin typeface="Myriad Pro Light" panose="020B0603030403020204" pitchFamily="34" charset="0"/>
              </a:rPr>
              <a:t>to solve 27 - 5.</a:t>
            </a:r>
          </a:p>
        </p:txBody>
      </p:sp>
    </p:spTree>
    <p:extLst>
      <p:ext uri="{BB962C8B-B14F-4D97-AF65-F5344CB8AC3E}">
        <p14:creationId xmlns:p14="http://schemas.microsoft.com/office/powerpoint/2010/main" val="139420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9"/>
                                        </p:tgtEl>
                                        <p:attrNameLst>
                                          <p:attrName>fillcolor</p:attrName>
                                        </p:attrNameLst>
                                      </p:cBhvr>
                                      <p:to>
                                        <a:srgbClr val="FFFF00"/>
                                      </p:to>
                                    </p:animClr>
                                    <p:set>
                                      <p:cBhvr>
                                        <p:cTn id="7" dur="2000" fill="hold"/>
                                        <p:tgtEl>
                                          <p:spTgt spid="9"/>
                                        </p:tgtEl>
                                        <p:attrNameLst>
                                          <p:attrName>fill.type</p:attrName>
                                        </p:attrNameLst>
                                      </p:cBhvr>
                                      <p:to>
                                        <p:strVal val="solid"/>
                                      </p:to>
                                    </p:set>
                                    <p:set>
                                      <p:cBhvr>
                                        <p:cTn id="8" dur="2000" fill="hold"/>
                                        <p:tgtEl>
                                          <p:spTgt spid="9"/>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6"/>
                                        </p:tgtEl>
                                        <p:attrNameLst>
                                          <p:attrName>fillcolor</p:attrName>
                                        </p:attrNameLst>
                                      </p:cBhvr>
                                      <p:to>
                                        <a:srgbClr val="FFFF00"/>
                                      </p:to>
                                    </p:animClr>
                                    <p:set>
                                      <p:cBhvr>
                                        <p:cTn id="11" dur="2000" fill="hold"/>
                                        <p:tgtEl>
                                          <p:spTgt spid="6"/>
                                        </p:tgtEl>
                                        <p:attrNameLst>
                                          <p:attrName>fill.type</p:attrName>
                                        </p:attrNameLst>
                                      </p:cBhvr>
                                      <p:to>
                                        <p:strVal val="solid"/>
                                      </p:to>
                                    </p:set>
                                    <p:set>
                                      <p:cBhvr>
                                        <p:cTn id="12" dur="2000" fill="hold"/>
                                        <p:tgtEl>
                                          <p:spTgt spid="6"/>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childTnLst>
                                </p:cTn>
                              </p:par>
                              <p:par>
                                <p:cTn id="26" presetID="10" presetClass="exit" presetSubtype="0" fill="hold" grpId="0" nodeType="with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par>
                                <p:cTn id="34" presetID="10" presetClass="exit" presetSubtype="0" fill="hold" grpId="1" nodeType="withEffect">
                                  <p:stCondLst>
                                    <p:cond delay="0"/>
                                  </p:stCondLst>
                                  <p:childTnLst>
                                    <p:animEffect transition="out" filter="fade">
                                      <p:cBhvr>
                                        <p:cTn id="35" dur="500"/>
                                        <p:tgtEl>
                                          <p:spTgt spid="21"/>
                                        </p:tgtEl>
                                      </p:cBhvr>
                                    </p:animEffect>
                                    <p:set>
                                      <p:cBhvr>
                                        <p:cTn id="36" dur="1" fill="hold">
                                          <p:stCondLst>
                                            <p:cond delay="499"/>
                                          </p:stCondLst>
                                        </p:cTn>
                                        <p:tgtEl>
                                          <p:spTgt spid="2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par>
                          <p:cTn id="41" fill="hold">
                            <p:stCondLst>
                              <p:cond delay="0"/>
                            </p:stCondLst>
                            <p:childTnLst>
                              <p:par>
                                <p:cTn id="42" presetID="10" presetClass="exit" presetSubtype="0" fill="hold" grpId="0" nodeType="afterEffect">
                                  <p:stCondLst>
                                    <p:cond delay="0"/>
                                  </p:stCondLst>
                                  <p:childTnLst>
                                    <p:animEffect transition="out" filter="fade">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8" grpId="0" animBg="1"/>
      <p:bldP spid="21" grpId="0" animBg="1"/>
      <p:bldP spid="21" grpId="1" animBg="1"/>
      <p:bldP spid="24" grpId="0" animBg="1"/>
      <p:bldP spid="26" grpId="0" animBg="1"/>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26</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sp>
        <p:nvSpPr>
          <p:cNvPr id="7" name="TextBox 6">
            <a:extLst>
              <a:ext uri="{FF2B5EF4-FFF2-40B4-BE49-F238E27FC236}">
                <a16:creationId xmlns:a16="http://schemas.microsoft.com/office/drawing/2014/main" id="{457A1AAC-DA1F-412D-B90F-2E574A0168AE}"/>
              </a:ext>
            </a:extLst>
          </p:cNvPr>
          <p:cNvSpPr txBox="1"/>
          <p:nvPr/>
        </p:nvSpPr>
        <p:spPr>
          <a:xfrm>
            <a:off x="4181328" y="767009"/>
            <a:ext cx="984565"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latin typeface="Myriad Pro Light" pitchFamily="34" charset="0"/>
              </a:rPr>
              <a:t>27 – 7</a:t>
            </a:r>
          </a:p>
        </p:txBody>
      </p:sp>
      <p:sp>
        <p:nvSpPr>
          <p:cNvPr id="8" name="TextBox 7">
            <a:extLst>
              <a:ext uri="{FF2B5EF4-FFF2-40B4-BE49-F238E27FC236}">
                <a16:creationId xmlns:a16="http://schemas.microsoft.com/office/drawing/2014/main" id="{21EF5732-44FB-40CC-BC3C-B42FD70E0C34}"/>
              </a:ext>
            </a:extLst>
          </p:cNvPr>
          <p:cNvSpPr txBox="1"/>
          <p:nvPr/>
        </p:nvSpPr>
        <p:spPr>
          <a:xfrm>
            <a:off x="4948838" y="1332497"/>
            <a:ext cx="1031052"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latin typeface="Myriad Pro Light" pitchFamily="34" charset="0"/>
              </a:rPr>
              <a:t>56 + 3</a:t>
            </a:r>
          </a:p>
        </p:txBody>
      </p:sp>
      <p:sp>
        <p:nvSpPr>
          <p:cNvPr id="11" name="TextBox 10">
            <a:extLst>
              <a:ext uri="{FF2B5EF4-FFF2-40B4-BE49-F238E27FC236}">
                <a16:creationId xmlns:a16="http://schemas.microsoft.com/office/drawing/2014/main" id="{AC40BA96-9081-4ABF-9EB4-0E7754CBB5F7}"/>
              </a:ext>
            </a:extLst>
          </p:cNvPr>
          <p:cNvSpPr txBox="1"/>
          <p:nvPr/>
        </p:nvSpPr>
        <p:spPr>
          <a:xfrm>
            <a:off x="6522847" y="1332497"/>
            <a:ext cx="1120820"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latin typeface="Myriad Pro Light" pitchFamily="34" charset="0"/>
              </a:rPr>
              <a:t>99 – 3</a:t>
            </a:r>
          </a:p>
        </p:txBody>
      </p:sp>
      <p:sp>
        <p:nvSpPr>
          <p:cNvPr id="13" name="TextBox 12">
            <a:extLst>
              <a:ext uri="{FF2B5EF4-FFF2-40B4-BE49-F238E27FC236}">
                <a16:creationId xmlns:a16="http://schemas.microsoft.com/office/drawing/2014/main" id="{A2A0F77C-DD39-4329-A95A-CEC0D34034CF}"/>
              </a:ext>
            </a:extLst>
          </p:cNvPr>
          <p:cNvSpPr txBox="1"/>
          <p:nvPr/>
        </p:nvSpPr>
        <p:spPr>
          <a:xfrm>
            <a:off x="7305301" y="767008"/>
            <a:ext cx="1212191"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latin typeface="Myriad Pro Light" pitchFamily="34" charset="0"/>
              </a:rPr>
              <a:t>46 + 6</a:t>
            </a:r>
          </a:p>
        </p:txBody>
      </p:sp>
      <p:sp>
        <p:nvSpPr>
          <p:cNvPr id="17" name="TextBox 16">
            <a:extLst>
              <a:ext uri="{FF2B5EF4-FFF2-40B4-BE49-F238E27FC236}">
                <a16:creationId xmlns:a16="http://schemas.microsoft.com/office/drawing/2014/main" id="{A344360D-BE3C-4407-8EB5-6A568F9FB9D4}"/>
              </a:ext>
            </a:extLst>
          </p:cNvPr>
          <p:cNvSpPr txBox="1"/>
          <p:nvPr/>
        </p:nvSpPr>
        <p:spPr>
          <a:xfrm>
            <a:off x="1535041" y="4523937"/>
            <a:ext cx="1858201" cy="400110"/>
          </a:xfrm>
          <a:prstGeom prst="rect">
            <a:avLst/>
          </a:prstGeom>
          <a:solidFill>
            <a:srgbClr val="6EBFC8"/>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000" b="1" dirty="0">
                <a:latin typeface="Myriad Pro Light" pitchFamily="34" charset="0"/>
              </a:rPr>
              <a:t>Number facts</a:t>
            </a:r>
          </a:p>
        </p:txBody>
      </p:sp>
      <p:sp>
        <p:nvSpPr>
          <p:cNvPr id="18" name="TextBox 17">
            <a:extLst>
              <a:ext uri="{FF2B5EF4-FFF2-40B4-BE49-F238E27FC236}">
                <a16:creationId xmlns:a16="http://schemas.microsoft.com/office/drawing/2014/main" id="{4500D4FA-5A93-42AC-8C8C-4975F4B38974}"/>
              </a:ext>
            </a:extLst>
          </p:cNvPr>
          <p:cNvSpPr txBox="1"/>
          <p:nvPr/>
        </p:nvSpPr>
        <p:spPr>
          <a:xfrm>
            <a:off x="5165893" y="4397864"/>
            <a:ext cx="3004056" cy="646331"/>
          </a:xfrm>
          <a:prstGeom prst="rect">
            <a:avLst/>
          </a:prstGeom>
          <a:solidFill>
            <a:srgbClr val="92D050"/>
          </a:solidFill>
          <a:ln w="15875">
            <a:solidFill>
              <a:schemeClr val="tx1"/>
            </a:solidFill>
          </a:ln>
          <a:effectLst>
            <a:outerShdw blurRad="50800" dist="38100" dir="5400000" algn="t" rotWithShape="0">
              <a:prstClr val="black">
                <a:alpha val="40000"/>
              </a:prstClr>
            </a:outerShdw>
          </a:effectLst>
        </p:spPr>
        <p:txBody>
          <a:bodyPr wrap="square" rtlCol="0">
            <a:spAutoFit/>
          </a:bodyPr>
          <a:lstStyle/>
          <a:p>
            <a:pPr algn="ctr"/>
            <a:r>
              <a:rPr lang="en-GB" sz="2000" b="1" dirty="0">
                <a:latin typeface="Myriad Pro Light" pitchFamily="34" charset="0"/>
              </a:rPr>
              <a:t>Place value</a:t>
            </a:r>
          </a:p>
          <a:p>
            <a:pPr algn="ctr"/>
            <a:r>
              <a:rPr lang="en-GB" sz="1600" b="1" dirty="0">
                <a:latin typeface="Myriad Pro Light" pitchFamily="34" charset="0"/>
              </a:rPr>
              <a:t>(we could show it with PV cards)</a:t>
            </a:r>
          </a:p>
        </p:txBody>
      </p:sp>
      <p:sp>
        <p:nvSpPr>
          <p:cNvPr id="19" name="TextBox 18">
            <a:extLst>
              <a:ext uri="{FF2B5EF4-FFF2-40B4-BE49-F238E27FC236}">
                <a16:creationId xmlns:a16="http://schemas.microsoft.com/office/drawing/2014/main" id="{CCAD0AE5-D674-4682-922B-92C7FF877F07}"/>
              </a:ext>
            </a:extLst>
          </p:cNvPr>
          <p:cNvSpPr txBox="1"/>
          <p:nvPr/>
        </p:nvSpPr>
        <p:spPr>
          <a:xfrm>
            <a:off x="1371416" y="5140181"/>
            <a:ext cx="1031051"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latin typeface="Myriad Pro Light" pitchFamily="34" charset="0"/>
              </a:rPr>
              <a:t>35 + 3</a:t>
            </a:r>
          </a:p>
        </p:txBody>
      </p:sp>
      <p:sp>
        <p:nvSpPr>
          <p:cNvPr id="23" name="TextBox 22">
            <a:extLst>
              <a:ext uri="{FF2B5EF4-FFF2-40B4-BE49-F238E27FC236}">
                <a16:creationId xmlns:a16="http://schemas.microsoft.com/office/drawing/2014/main" id="{D301B1C3-F59A-4E73-8177-98618EEF1AA1}"/>
              </a:ext>
            </a:extLst>
          </p:cNvPr>
          <p:cNvSpPr txBox="1"/>
          <p:nvPr/>
        </p:nvSpPr>
        <p:spPr>
          <a:xfrm>
            <a:off x="6961186" y="5140180"/>
            <a:ext cx="984565"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latin typeface="Myriad Pro Light" pitchFamily="34" charset="0"/>
              </a:rPr>
              <a:t>27 – 7</a:t>
            </a:r>
          </a:p>
        </p:txBody>
      </p:sp>
      <p:sp>
        <p:nvSpPr>
          <p:cNvPr id="24" name="TextBox 23">
            <a:extLst>
              <a:ext uri="{FF2B5EF4-FFF2-40B4-BE49-F238E27FC236}">
                <a16:creationId xmlns:a16="http://schemas.microsoft.com/office/drawing/2014/main" id="{1CB07B49-6B9C-4945-AF61-D9ABB745C370}"/>
              </a:ext>
            </a:extLst>
          </p:cNvPr>
          <p:cNvSpPr txBox="1"/>
          <p:nvPr/>
        </p:nvSpPr>
        <p:spPr>
          <a:xfrm>
            <a:off x="5513436" y="5154878"/>
            <a:ext cx="1031051"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latin typeface="Myriad Pro Light" pitchFamily="34" charset="0"/>
              </a:rPr>
              <a:t>30 + 5</a:t>
            </a:r>
          </a:p>
        </p:txBody>
      </p:sp>
      <p:sp>
        <p:nvSpPr>
          <p:cNvPr id="25" name="TextBox 24">
            <a:extLst>
              <a:ext uri="{FF2B5EF4-FFF2-40B4-BE49-F238E27FC236}">
                <a16:creationId xmlns:a16="http://schemas.microsoft.com/office/drawing/2014/main" id="{710A9525-1FAA-4FA9-A1A2-599B540EE9C9}"/>
              </a:ext>
            </a:extLst>
          </p:cNvPr>
          <p:cNvSpPr txBox="1"/>
          <p:nvPr/>
        </p:nvSpPr>
        <p:spPr>
          <a:xfrm>
            <a:off x="1280845" y="5680299"/>
            <a:ext cx="1212191"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latin typeface="Myriad Pro Light" pitchFamily="34" charset="0"/>
              </a:rPr>
              <a:t>46 + 6</a:t>
            </a:r>
          </a:p>
        </p:txBody>
      </p:sp>
      <p:sp>
        <p:nvSpPr>
          <p:cNvPr id="26" name="TextBox 25">
            <a:extLst>
              <a:ext uri="{FF2B5EF4-FFF2-40B4-BE49-F238E27FC236}">
                <a16:creationId xmlns:a16="http://schemas.microsoft.com/office/drawing/2014/main" id="{53CCCEED-BF16-48BA-B7BD-B0DA15CC7D00}"/>
              </a:ext>
            </a:extLst>
          </p:cNvPr>
          <p:cNvSpPr txBox="1"/>
          <p:nvPr/>
        </p:nvSpPr>
        <p:spPr>
          <a:xfrm>
            <a:off x="2519444" y="5154878"/>
            <a:ext cx="984565"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lvl="0" algn="ctr"/>
            <a:r>
              <a:rPr lang="en-GB" sz="2400" b="1" dirty="0">
                <a:solidFill>
                  <a:prstClr val="black"/>
                </a:solidFill>
                <a:latin typeface="Myriad Pro Light" pitchFamily="34" charset="0"/>
              </a:rPr>
              <a:t>27 – </a:t>
            </a:r>
            <a:r>
              <a:rPr lang="en-GB" sz="2400" b="1" dirty="0">
                <a:latin typeface="Myriad Pro Light" pitchFamily="34" charset="0"/>
              </a:rPr>
              <a:t>5</a:t>
            </a:r>
          </a:p>
        </p:txBody>
      </p:sp>
      <p:sp>
        <p:nvSpPr>
          <p:cNvPr id="27" name="TextBox 26">
            <a:extLst>
              <a:ext uri="{FF2B5EF4-FFF2-40B4-BE49-F238E27FC236}">
                <a16:creationId xmlns:a16="http://schemas.microsoft.com/office/drawing/2014/main" id="{3949C386-8BF6-4BC4-9409-4D1B33A3050E}"/>
              </a:ext>
            </a:extLst>
          </p:cNvPr>
          <p:cNvSpPr txBox="1"/>
          <p:nvPr/>
        </p:nvSpPr>
        <p:spPr>
          <a:xfrm>
            <a:off x="2497202" y="5687336"/>
            <a:ext cx="1031052"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latin typeface="Myriad Pro Light" pitchFamily="34" charset="0"/>
              </a:rPr>
              <a:t>56 + 3</a:t>
            </a:r>
          </a:p>
        </p:txBody>
      </p:sp>
      <p:sp>
        <p:nvSpPr>
          <p:cNvPr id="28" name="TextBox 27">
            <a:extLst>
              <a:ext uri="{FF2B5EF4-FFF2-40B4-BE49-F238E27FC236}">
                <a16:creationId xmlns:a16="http://schemas.microsoft.com/office/drawing/2014/main" id="{9EEE021F-A8E0-4E10-BE92-962203224195}"/>
              </a:ext>
            </a:extLst>
          </p:cNvPr>
          <p:cNvSpPr txBox="1"/>
          <p:nvPr/>
        </p:nvSpPr>
        <p:spPr>
          <a:xfrm>
            <a:off x="3574431" y="5371012"/>
            <a:ext cx="1120820"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latin typeface="Myriad Pro Light" pitchFamily="34" charset="0"/>
              </a:rPr>
              <a:t>99 – 3</a:t>
            </a:r>
          </a:p>
        </p:txBody>
      </p:sp>
      <p:grpSp>
        <p:nvGrpSpPr>
          <p:cNvPr id="29" name="Group 28">
            <a:extLst>
              <a:ext uri="{FF2B5EF4-FFF2-40B4-BE49-F238E27FC236}">
                <a16:creationId xmlns:a16="http://schemas.microsoft.com/office/drawing/2014/main" id="{364AD7A8-990B-4304-8815-E1D38F787728}"/>
              </a:ext>
            </a:extLst>
          </p:cNvPr>
          <p:cNvGrpSpPr/>
          <p:nvPr/>
        </p:nvGrpSpPr>
        <p:grpSpPr>
          <a:xfrm>
            <a:off x="4648802" y="1763371"/>
            <a:ext cx="4380900" cy="2471737"/>
            <a:chOff x="459308" y="1936918"/>
            <a:chExt cx="4350345" cy="2186758"/>
          </a:xfrm>
        </p:grpSpPr>
        <p:sp>
          <p:nvSpPr>
            <p:cNvPr id="30" name="Cloud 29">
              <a:extLst>
                <a:ext uri="{FF2B5EF4-FFF2-40B4-BE49-F238E27FC236}">
                  <a16:creationId xmlns:a16="http://schemas.microsoft.com/office/drawing/2014/main" id="{8674C3AD-9653-4D94-B4F7-313FBDEC0BDC}"/>
                </a:ext>
              </a:extLst>
            </p:cNvPr>
            <p:cNvSpPr/>
            <p:nvPr/>
          </p:nvSpPr>
          <p:spPr>
            <a:xfrm>
              <a:off x="459308" y="2179672"/>
              <a:ext cx="3905778" cy="1944004"/>
            </a:xfrm>
            <a:prstGeom prst="cloud">
              <a:avLst/>
            </a:prstGeom>
            <a:solidFill>
              <a:schemeClr val="bg1">
                <a:lumMod val="95000"/>
              </a:schemeClr>
            </a:solidFill>
            <a:ln w="2857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400"/>
                </a:spcAft>
              </a:pPr>
              <a:r>
                <a:rPr lang="en-GB" sz="2000" b="1" dirty="0">
                  <a:solidFill>
                    <a:schemeClr val="bg2">
                      <a:lumMod val="25000"/>
                    </a:schemeClr>
                  </a:solidFill>
                  <a:latin typeface="Myriad Pro Light" panose="020B0603030403020204" pitchFamily="34" charset="0"/>
                </a:rPr>
                <a:t>Talk to your partner.</a:t>
              </a:r>
            </a:p>
            <a:p>
              <a:pPr algn="ctr"/>
              <a:r>
                <a:rPr lang="en-GB" sz="2000" b="1" dirty="0">
                  <a:solidFill>
                    <a:schemeClr val="bg2">
                      <a:lumMod val="25000"/>
                    </a:schemeClr>
                  </a:solidFill>
                  <a:latin typeface="Myriad Pro Light" panose="020B0603030403020204" pitchFamily="34" charset="0"/>
                </a:rPr>
                <a:t>Can see others where you would use place value?</a:t>
              </a:r>
            </a:p>
          </p:txBody>
        </p:sp>
        <p:pic>
          <p:nvPicPr>
            <p:cNvPr id="31" name="Picture 30">
              <a:extLst>
                <a:ext uri="{FF2B5EF4-FFF2-40B4-BE49-F238E27FC236}">
                  <a16:creationId xmlns:a16="http://schemas.microsoft.com/office/drawing/2014/main" id="{F948412F-BFF1-4F62-B3DC-5CACCB9BBD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9363" y="1936918"/>
              <a:ext cx="1480290" cy="1037972"/>
            </a:xfrm>
            <a:prstGeom prst="rect">
              <a:avLst/>
            </a:prstGeom>
            <a:effectLst>
              <a:outerShdw blurRad="50800" dist="38100" dir="2700000" algn="tl" rotWithShape="0">
                <a:prstClr val="black">
                  <a:alpha val="40000"/>
                </a:prstClr>
              </a:outerShdw>
            </a:effectLst>
          </p:spPr>
        </p:pic>
      </p:grpSp>
      <p:grpSp>
        <p:nvGrpSpPr>
          <p:cNvPr id="32" name="Group 31">
            <a:extLst>
              <a:ext uri="{FF2B5EF4-FFF2-40B4-BE49-F238E27FC236}">
                <a16:creationId xmlns:a16="http://schemas.microsoft.com/office/drawing/2014/main" id="{364AD7A8-990B-4304-8815-E1D38F787728}"/>
              </a:ext>
            </a:extLst>
          </p:cNvPr>
          <p:cNvGrpSpPr/>
          <p:nvPr/>
        </p:nvGrpSpPr>
        <p:grpSpPr>
          <a:xfrm>
            <a:off x="234714" y="1910915"/>
            <a:ext cx="4380900" cy="2471737"/>
            <a:chOff x="459308" y="1936918"/>
            <a:chExt cx="4350345" cy="2186758"/>
          </a:xfrm>
        </p:grpSpPr>
        <p:sp>
          <p:nvSpPr>
            <p:cNvPr id="33" name="Cloud 32">
              <a:extLst>
                <a:ext uri="{FF2B5EF4-FFF2-40B4-BE49-F238E27FC236}">
                  <a16:creationId xmlns:a16="http://schemas.microsoft.com/office/drawing/2014/main" id="{8674C3AD-9653-4D94-B4F7-313FBDEC0BDC}"/>
                </a:ext>
              </a:extLst>
            </p:cNvPr>
            <p:cNvSpPr/>
            <p:nvPr/>
          </p:nvSpPr>
          <p:spPr>
            <a:xfrm>
              <a:off x="459308" y="2179672"/>
              <a:ext cx="3905778" cy="1944004"/>
            </a:xfrm>
            <a:prstGeom prst="cloud">
              <a:avLst/>
            </a:prstGeom>
            <a:solidFill>
              <a:schemeClr val="bg1">
                <a:lumMod val="95000"/>
              </a:schemeClr>
            </a:solidFill>
            <a:ln w="2857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400"/>
                </a:spcAft>
              </a:pPr>
              <a:r>
                <a:rPr lang="en-GB" sz="2000" b="1" dirty="0">
                  <a:solidFill>
                    <a:schemeClr val="bg2">
                      <a:lumMod val="25000"/>
                    </a:schemeClr>
                  </a:solidFill>
                  <a:latin typeface="Myriad Pro Light" panose="020B0603030403020204" pitchFamily="34" charset="0"/>
                </a:rPr>
                <a:t>Talk to your partner.</a:t>
              </a:r>
            </a:p>
            <a:p>
              <a:pPr algn="ctr"/>
              <a:r>
                <a:rPr lang="en-GB" sz="2000" b="1" dirty="0">
                  <a:solidFill>
                    <a:schemeClr val="bg2">
                      <a:lumMod val="25000"/>
                    </a:schemeClr>
                  </a:solidFill>
                  <a:latin typeface="Myriad Pro Light" panose="020B0603030403020204" pitchFamily="34" charset="0"/>
                </a:rPr>
                <a:t>Can see others where you would use a number fact?</a:t>
              </a:r>
            </a:p>
          </p:txBody>
        </p:sp>
        <p:pic>
          <p:nvPicPr>
            <p:cNvPr id="34" name="Picture 33">
              <a:extLst>
                <a:ext uri="{FF2B5EF4-FFF2-40B4-BE49-F238E27FC236}">
                  <a16:creationId xmlns:a16="http://schemas.microsoft.com/office/drawing/2014/main" id="{F948412F-BFF1-4F62-B3DC-5CACCB9BBD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9363" y="1936918"/>
              <a:ext cx="1480290" cy="1037972"/>
            </a:xfrm>
            <a:prstGeom prst="rect">
              <a:avLst/>
            </a:prstGeom>
            <a:effectLst>
              <a:outerShdw blurRad="50800" dist="38100" dir="2700000" algn="tl" rotWithShape="0">
                <a:prstClr val="black">
                  <a:alpha val="40000"/>
                </a:prstClr>
              </a:outerShdw>
            </a:effectLst>
          </p:spPr>
        </p:pic>
      </p:grpSp>
      <p:sp>
        <p:nvSpPr>
          <p:cNvPr id="35" name="TextBox 34">
            <a:extLst>
              <a:ext uri="{FF2B5EF4-FFF2-40B4-BE49-F238E27FC236}">
                <a16:creationId xmlns:a16="http://schemas.microsoft.com/office/drawing/2014/main" id="{B69677ED-5C54-4353-B94F-C526DD00205C}"/>
              </a:ext>
            </a:extLst>
          </p:cNvPr>
          <p:cNvSpPr txBox="1"/>
          <p:nvPr/>
        </p:nvSpPr>
        <p:spPr>
          <a:xfrm>
            <a:off x="116681" y="138645"/>
            <a:ext cx="8933534" cy="707886"/>
          </a:xfrm>
          <a:prstGeom prst="rect">
            <a:avLst/>
          </a:prstGeom>
          <a:noFill/>
        </p:spPr>
        <p:txBody>
          <a:bodyPr wrap="square" rtlCol="0">
            <a:spAutoFit/>
          </a:bodyPr>
          <a:lstStyle/>
          <a:p>
            <a:pPr>
              <a:buClr>
                <a:srgbClr val="EA7600"/>
              </a:buClr>
              <a:buSzPct val="120000"/>
            </a:pPr>
            <a:r>
              <a:rPr lang="en-GB" sz="2000" b="1" dirty="0">
                <a:solidFill>
                  <a:srgbClr val="253746"/>
                </a:solidFill>
              </a:rPr>
              <a:t>Day 2: </a:t>
            </a:r>
            <a:r>
              <a:rPr lang="en-GB" sz="2000" b="1" dirty="0">
                <a:solidFill>
                  <a:srgbClr val="006400"/>
                </a:solidFill>
              </a:rPr>
              <a:t>Know number bonds to 9; Recognise that addition can be done in any order.</a:t>
            </a:r>
          </a:p>
          <a:p>
            <a:pPr>
              <a:spcAft>
                <a:spcPts val="1000"/>
              </a:spcAft>
              <a:buClr>
                <a:srgbClr val="EA7600"/>
              </a:buClr>
              <a:buSzPct val="120000"/>
            </a:pPr>
            <a:r>
              <a:rPr lang="en-GB" sz="2000" b="1" dirty="0">
                <a:solidFill>
                  <a:srgbClr val="0000C8"/>
                </a:solidFill>
              </a:rPr>
              <a:t>Use number facts and place value to add and subtract.</a:t>
            </a:r>
          </a:p>
        </p:txBody>
      </p:sp>
    </p:spTree>
    <p:extLst>
      <p:ext uri="{BB962C8B-B14F-4D97-AF65-F5344CB8AC3E}">
        <p14:creationId xmlns:p14="http://schemas.microsoft.com/office/powerpoint/2010/main" val="240781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7"/>
                                        </p:tgtEl>
                                        <p:attrNameLst>
                                          <p:attrName>fillcolor</p:attrName>
                                        </p:attrNameLst>
                                      </p:cBhvr>
                                      <p:to>
                                        <a:srgbClr val="FFFF00"/>
                                      </p:to>
                                    </p:animClr>
                                    <p:set>
                                      <p:cBhvr>
                                        <p:cTn id="7" dur="2000" fill="hold"/>
                                        <p:tgtEl>
                                          <p:spTgt spid="7"/>
                                        </p:tgtEl>
                                        <p:attrNameLst>
                                          <p:attrName>fill.type</p:attrName>
                                        </p:attrNameLst>
                                      </p:cBhvr>
                                      <p:to>
                                        <p:strVal val="solid"/>
                                      </p:to>
                                    </p:set>
                                    <p:set>
                                      <p:cBhvr>
                                        <p:cTn id="8" dur="2000" fill="hold"/>
                                        <p:tgtEl>
                                          <p:spTgt spid="7"/>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0" presetClass="exit" presetSubtype="0" fill="hold" grpId="0" nodeType="with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FF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0" presetClass="exit" presetSubtype="0" fill="hold" grpId="0" nodeType="withEffect">
                                  <p:stCondLst>
                                    <p:cond delay="0"/>
                                  </p:stCondLst>
                                  <p:childTnLst>
                                    <p:animEffect transition="out" filter="fade">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8"/>
                                        </p:tgtEl>
                                        <p:attrNameLst>
                                          <p:attrName>fillcolor</p:attrName>
                                        </p:attrNameLst>
                                      </p:cBhvr>
                                      <p:to>
                                        <a:srgbClr val="FFFF00"/>
                                      </p:to>
                                    </p:animClr>
                                    <p:set>
                                      <p:cBhvr>
                                        <p:cTn id="38" dur="2000" fill="hold"/>
                                        <p:tgtEl>
                                          <p:spTgt spid="8"/>
                                        </p:tgtEl>
                                        <p:attrNameLst>
                                          <p:attrName>fill.type</p:attrName>
                                        </p:attrNameLst>
                                      </p:cBhvr>
                                      <p:to>
                                        <p:strVal val="solid"/>
                                      </p:to>
                                    </p:set>
                                    <p:set>
                                      <p:cBhvr>
                                        <p:cTn id="39" dur="2000" fill="hold"/>
                                        <p:tgtEl>
                                          <p:spTgt spid="8"/>
                                        </p:tgtEl>
                                        <p:attrNameLst>
                                          <p:attrName>fill.on</p:attrName>
                                        </p:attrNameLst>
                                      </p:cBhvr>
                                      <p:to>
                                        <p:strVal val="tru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childTnLst>
                                </p:cTn>
                              </p:par>
                              <p:par>
                                <p:cTn id="44" presetID="10" presetClass="exit" presetSubtype="0" fill="hold" grpId="0" nodeType="withEffect">
                                  <p:stCondLst>
                                    <p:cond delay="0"/>
                                  </p:stCondLst>
                                  <p:childTnLst>
                                    <p:animEffect transition="out" filter="fade">
                                      <p:cBhvr>
                                        <p:cTn id="45" dur="500"/>
                                        <p:tgtEl>
                                          <p:spTgt spid="8"/>
                                        </p:tgtEl>
                                      </p:cBhvr>
                                    </p:animEffect>
                                    <p:set>
                                      <p:cBhvr>
                                        <p:cTn id="46" dur="1" fill="hold">
                                          <p:stCondLst>
                                            <p:cond delay="499"/>
                                          </p:stCondLst>
                                        </p:cTn>
                                        <p:tgtEl>
                                          <p:spTgt spid="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mph" presetSubtype="2" fill="hold" nodeType="clickEffect">
                                  <p:stCondLst>
                                    <p:cond delay="0"/>
                                  </p:stCondLst>
                                  <p:childTnLst>
                                    <p:animClr clrSpc="rgb" dir="cw">
                                      <p:cBhvr>
                                        <p:cTn id="50" dur="2000" fill="hold"/>
                                        <p:tgtEl>
                                          <p:spTgt spid="11"/>
                                        </p:tgtEl>
                                        <p:attrNameLst>
                                          <p:attrName>fillcolor</p:attrName>
                                        </p:attrNameLst>
                                      </p:cBhvr>
                                      <p:to>
                                        <a:srgbClr val="FFFF00"/>
                                      </p:to>
                                    </p:animClr>
                                    <p:set>
                                      <p:cBhvr>
                                        <p:cTn id="51" dur="2000" fill="hold"/>
                                        <p:tgtEl>
                                          <p:spTgt spid="11"/>
                                        </p:tgtEl>
                                        <p:attrNameLst>
                                          <p:attrName>fill.type</p:attrName>
                                        </p:attrNameLst>
                                      </p:cBhvr>
                                      <p:to>
                                        <p:strVal val="solid"/>
                                      </p:to>
                                    </p:set>
                                    <p:set>
                                      <p:cBhvr>
                                        <p:cTn id="52" dur="2000" fill="hold"/>
                                        <p:tgtEl>
                                          <p:spTgt spid="11"/>
                                        </p:tgtEl>
                                        <p:attrNameLst>
                                          <p:attrName>fill.on</p:attrName>
                                        </p:attrNameLst>
                                      </p:cBhvr>
                                      <p:to>
                                        <p:strVal val="tru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0" presetClass="exit" presetSubtype="0" fill="hold" grpId="0" nodeType="withEffect">
                                  <p:stCondLst>
                                    <p:cond delay="0"/>
                                  </p:stCondLst>
                                  <p:childTnLst>
                                    <p:animEffect transition="out" filter="fade">
                                      <p:cBhvr>
                                        <p:cTn id="58" dur="500"/>
                                        <p:tgtEl>
                                          <p:spTgt spid="11"/>
                                        </p:tgtEl>
                                      </p:cBhvr>
                                    </p:animEffect>
                                    <p:set>
                                      <p:cBhvr>
                                        <p:cTn id="59"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3" grpId="0" animBg="1"/>
      <p:bldP spid="23" grpId="0" animBg="1"/>
      <p:bldP spid="25" grpId="0" animBg="1"/>
      <p:bldP spid="27"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27</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pic>
        <p:nvPicPr>
          <p:cNvPr id="4" name="Picture 3">
            <a:extLst>
              <a:ext uri="{FF2B5EF4-FFF2-40B4-BE49-F238E27FC236}">
                <a16:creationId xmlns:a16="http://schemas.microsoft.com/office/drawing/2014/main" id="{7AF6662F-8171-4282-9E02-6FCC4A0C4F00}"/>
              </a:ext>
            </a:extLst>
          </p:cNvPr>
          <p:cNvPicPr>
            <a:picLocks noChangeAspect="1"/>
          </p:cNvPicPr>
          <p:nvPr/>
        </p:nvPicPr>
        <p:blipFill>
          <a:blip r:embed="rId3"/>
          <a:stretch>
            <a:fillRect/>
          </a:stretch>
        </p:blipFill>
        <p:spPr>
          <a:xfrm>
            <a:off x="2073061" y="125499"/>
            <a:ext cx="4224851" cy="58567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58547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28</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400110"/>
          </a:xfrm>
          <a:prstGeom prst="rect">
            <a:avLst/>
          </a:prstGeom>
          <a:noFill/>
        </p:spPr>
        <p:txBody>
          <a:bodyPr wrap="square" rtlCol="0">
            <a:spAutoFit/>
          </a:bodyPr>
          <a:lstStyle/>
          <a:p>
            <a:pPr>
              <a:buClr>
                <a:srgbClr val="EA7600"/>
              </a:buClr>
              <a:buSzPct val="120000"/>
            </a:pPr>
            <a:r>
              <a:rPr lang="en-GB" sz="2000" b="1" dirty="0">
                <a:solidFill>
                  <a:srgbClr val="253746"/>
                </a:solidFill>
              </a:rPr>
              <a:t>Day 2: </a:t>
            </a:r>
            <a:r>
              <a:rPr lang="en-GB" sz="2000" b="1" dirty="0">
                <a:solidFill>
                  <a:srgbClr val="006400"/>
                </a:solidFill>
              </a:rPr>
              <a:t>Know number bonds to 9; Recognise that addition can be done in any order.</a:t>
            </a:r>
          </a:p>
        </p:txBody>
      </p:sp>
      <p:sp>
        <p:nvSpPr>
          <p:cNvPr id="5" name="Rectangle 4"/>
          <p:cNvSpPr/>
          <p:nvPr/>
        </p:nvSpPr>
        <p:spPr>
          <a:xfrm>
            <a:off x="1697058" y="903905"/>
            <a:ext cx="1465466" cy="830997"/>
          </a:xfrm>
          <a:prstGeom prst="rect">
            <a:avLst/>
          </a:prstGeom>
        </p:spPr>
        <p:txBody>
          <a:bodyPr wrap="none">
            <a:spAutoFit/>
          </a:bodyPr>
          <a:lstStyle/>
          <a:p>
            <a:r>
              <a:rPr lang="en-GB" sz="4800" b="1" dirty="0">
                <a:solidFill>
                  <a:srgbClr val="253746"/>
                </a:solidFill>
                <a:latin typeface="Myriad Pro Light"/>
              </a:rPr>
              <a:t>9 + 0</a:t>
            </a:r>
          </a:p>
        </p:txBody>
      </p:sp>
      <p:grpSp>
        <p:nvGrpSpPr>
          <p:cNvPr id="6" name="Group 5">
            <a:extLst>
              <a:ext uri="{FF2B5EF4-FFF2-40B4-BE49-F238E27FC236}">
                <a16:creationId xmlns:a16="http://schemas.microsoft.com/office/drawing/2014/main" id="{45377F9E-D2A2-4BA3-B120-59FF6DB0C5D4}"/>
              </a:ext>
            </a:extLst>
          </p:cNvPr>
          <p:cNvGrpSpPr/>
          <p:nvPr/>
        </p:nvGrpSpPr>
        <p:grpSpPr>
          <a:xfrm>
            <a:off x="4999193" y="1843750"/>
            <a:ext cx="3419475" cy="2203204"/>
            <a:chOff x="4298496" y="4063018"/>
            <a:chExt cx="2801678" cy="1569186"/>
          </a:xfrm>
          <a:effectLst>
            <a:outerShdw blurRad="50800" dist="38100" dir="2700000" algn="tl" rotWithShape="0">
              <a:prstClr val="black">
                <a:alpha val="40000"/>
              </a:prstClr>
            </a:outerShdw>
          </a:effectLst>
        </p:grpSpPr>
        <p:sp>
          <p:nvSpPr>
            <p:cNvPr id="7" name="Speech Bubble: Rectangle with Corners Rounded 14">
              <a:extLst>
                <a:ext uri="{FF2B5EF4-FFF2-40B4-BE49-F238E27FC236}">
                  <a16:creationId xmlns:a16="http://schemas.microsoft.com/office/drawing/2014/main" id="{33A118E9-4FBA-4F4E-97F1-10B297E4A984}"/>
                </a:ext>
              </a:extLst>
            </p:cNvPr>
            <p:cNvSpPr/>
            <p:nvPr/>
          </p:nvSpPr>
          <p:spPr>
            <a:xfrm>
              <a:off x="4298496" y="4063018"/>
              <a:ext cx="2801678" cy="1569186"/>
            </a:xfrm>
            <a:prstGeom prst="cloudCallout">
              <a:avLst>
                <a:gd name="adj1" fmla="val -59741"/>
                <a:gd name="adj2" fmla="val 6679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What do all these number sentences have in common?</a:t>
              </a:r>
            </a:p>
          </p:txBody>
        </p:sp>
        <p:pic>
          <p:nvPicPr>
            <p:cNvPr id="8" name="Picture 7">
              <a:extLst>
                <a:ext uri="{FF2B5EF4-FFF2-40B4-BE49-F238E27FC236}">
                  <a16:creationId xmlns:a16="http://schemas.microsoft.com/office/drawing/2014/main" id="{EEC1D852-2E0F-4198-9E1C-668A9B27AF8C}"/>
                </a:ext>
              </a:extLst>
            </p:cNvPr>
            <p:cNvPicPr>
              <a:picLocks noChangeAspect="1"/>
            </p:cNvPicPr>
            <p:nvPr/>
          </p:nvPicPr>
          <p:blipFill rotWithShape="1">
            <a:blip r:embed="rId3" cstate="screen">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443398" y="4287950"/>
              <a:ext cx="391606" cy="849534"/>
            </a:xfrm>
            <a:prstGeom prst="rect">
              <a:avLst/>
            </a:prstGeom>
          </p:spPr>
        </p:pic>
      </p:grpSp>
      <p:sp>
        <p:nvSpPr>
          <p:cNvPr id="9" name="Rectangle 8"/>
          <p:cNvSpPr/>
          <p:nvPr/>
        </p:nvSpPr>
        <p:spPr>
          <a:xfrm>
            <a:off x="1697058" y="1822377"/>
            <a:ext cx="1465466" cy="830997"/>
          </a:xfrm>
          <a:prstGeom prst="rect">
            <a:avLst/>
          </a:prstGeom>
        </p:spPr>
        <p:txBody>
          <a:bodyPr wrap="none">
            <a:spAutoFit/>
          </a:bodyPr>
          <a:lstStyle/>
          <a:p>
            <a:r>
              <a:rPr lang="en-GB" sz="4800" b="1" dirty="0">
                <a:solidFill>
                  <a:srgbClr val="253746"/>
                </a:solidFill>
                <a:latin typeface="Myriad Pro Light"/>
              </a:rPr>
              <a:t>3 + 6</a:t>
            </a:r>
          </a:p>
        </p:txBody>
      </p:sp>
      <p:sp>
        <p:nvSpPr>
          <p:cNvPr id="11" name="Rectangle 10"/>
          <p:cNvSpPr/>
          <p:nvPr/>
        </p:nvSpPr>
        <p:spPr>
          <a:xfrm>
            <a:off x="1697058" y="2697371"/>
            <a:ext cx="1465466" cy="830997"/>
          </a:xfrm>
          <a:prstGeom prst="rect">
            <a:avLst/>
          </a:prstGeom>
        </p:spPr>
        <p:txBody>
          <a:bodyPr wrap="none">
            <a:spAutoFit/>
          </a:bodyPr>
          <a:lstStyle/>
          <a:p>
            <a:r>
              <a:rPr lang="en-GB" sz="4800" b="1" dirty="0">
                <a:solidFill>
                  <a:srgbClr val="253746"/>
                </a:solidFill>
                <a:latin typeface="Myriad Pro Light"/>
              </a:rPr>
              <a:t>7 + 2</a:t>
            </a:r>
          </a:p>
        </p:txBody>
      </p:sp>
      <p:sp>
        <p:nvSpPr>
          <p:cNvPr id="13" name="Rectangle 12"/>
          <p:cNvSpPr/>
          <p:nvPr/>
        </p:nvSpPr>
        <p:spPr>
          <a:xfrm>
            <a:off x="1697058" y="3528368"/>
            <a:ext cx="1465466" cy="830997"/>
          </a:xfrm>
          <a:prstGeom prst="rect">
            <a:avLst/>
          </a:prstGeom>
        </p:spPr>
        <p:txBody>
          <a:bodyPr wrap="none">
            <a:spAutoFit/>
          </a:bodyPr>
          <a:lstStyle/>
          <a:p>
            <a:r>
              <a:rPr lang="en-GB" sz="4800" b="1" dirty="0">
                <a:solidFill>
                  <a:srgbClr val="253746"/>
                </a:solidFill>
                <a:latin typeface="Myriad Pro Light"/>
              </a:rPr>
              <a:t>4 + 5</a:t>
            </a:r>
          </a:p>
        </p:txBody>
      </p:sp>
      <p:sp>
        <p:nvSpPr>
          <p:cNvPr id="14" name="Rectangle 13"/>
          <p:cNvSpPr/>
          <p:nvPr/>
        </p:nvSpPr>
        <p:spPr>
          <a:xfrm>
            <a:off x="1697058" y="4380738"/>
            <a:ext cx="1592103" cy="830997"/>
          </a:xfrm>
          <a:prstGeom prst="rect">
            <a:avLst/>
          </a:prstGeom>
        </p:spPr>
        <p:txBody>
          <a:bodyPr wrap="none">
            <a:spAutoFit/>
          </a:bodyPr>
          <a:lstStyle/>
          <a:p>
            <a:r>
              <a:rPr lang="en-GB" sz="4800" b="1" dirty="0">
                <a:solidFill>
                  <a:srgbClr val="253746"/>
                </a:solidFill>
                <a:latin typeface="Myriad Pro Light"/>
              </a:rPr>
              <a:t>8 + 1 </a:t>
            </a:r>
          </a:p>
        </p:txBody>
      </p:sp>
      <p:sp>
        <p:nvSpPr>
          <p:cNvPr id="15" name="Speech Bubble: Rectangle with Corners Rounded 14">
            <a:extLst>
              <a:ext uri="{FF2B5EF4-FFF2-40B4-BE49-F238E27FC236}">
                <a16:creationId xmlns:a16="http://schemas.microsoft.com/office/drawing/2014/main" id="{33A118E9-4FBA-4F4E-97F1-10B297E4A984}"/>
              </a:ext>
            </a:extLst>
          </p:cNvPr>
          <p:cNvSpPr/>
          <p:nvPr/>
        </p:nvSpPr>
        <p:spPr>
          <a:xfrm>
            <a:off x="4905408" y="1822377"/>
            <a:ext cx="3677877" cy="2203204"/>
          </a:xfrm>
          <a:prstGeom prst="cloudCallout">
            <a:avLst>
              <a:gd name="adj1" fmla="val -59741"/>
              <a:gd name="adj2" fmla="val 6679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They are all </a:t>
            </a:r>
            <a:r>
              <a:rPr lang="en-GB" sz="2000" b="1" dirty="0">
                <a:solidFill>
                  <a:srgbClr val="C00000"/>
                </a:solidFill>
                <a:latin typeface="Myriad Pro Light" panose="020B0603030403020204" pitchFamily="34" charset="0"/>
              </a:rPr>
              <a:t>number bonds </a:t>
            </a:r>
            <a:r>
              <a:rPr lang="en-GB" sz="2000" b="1" dirty="0">
                <a:solidFill>
                  <a:srgbClr val="253746"/>
                </a:solidFill>
                <a:latin typeface="Myriad Pro Light" panose="020B0603030403020204" pitchFamily="34" charset="0"/>
              </a:rPr>
              <a:t>to 9!</a:t>
            </a:r>
          </a:p>
        </p:txBody>
      </p:sp>
    </p:spTree>
    <p:extLst>
      <p:ext uri="{BB962C8B-B14F-4D97-AF65-F5344CB8AC3E}">
        <p14:creationId xmlns:p14="http://schemas.microsoft.com/office/powerpoint/2010/main" val="209405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29</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400110"/>
          </a:xfrm>
          <a:prstGeom prst="rect">
            <a:avLst/>
          </a:prstGeom>
          <a:noFill/>
        </p:spPr>
        <p:txBody>
          <a:bodyPr wrap="square" rtlCol="0">
            <a:spAutoFit/>
          </a:bodyPr>
          <a:lstStyle/>
          <a:p>
            <a:pPr>
              <a:buClr>
                <a:srgbClr val="EA7600"/>
              </a:buClr>
              <a:buSzPct val="120000"/>
            </a:pPr>
            <a:r>
              <a:rPr lang="en-GB" sz="2000" b="1" dirty="0">
                <a:solidFill>
                  <a:srgbClr val="253746"/>
                </a:solidFill>
              </a:rPr>
              <a:t>Day 2: </a:t>
            </a:r>
            <a:r>
              <a:rPr lang="en-GB" sz="2000" b="1" dirty="0">
                <a:solidFill>
                  <a:srgbClr val="006400"/>
                </a:solidFill>
              </a:rPr>
              <a:t>Know number bonds to 9; Recognise that addition can be done in any order.</a:t>
            </a:r>
          </a:p>
        </p:txBody>
      </p:sp>
      <p:sp>
        <p:nvSpPr>
          <p:cNvPr id="5" name="Rectangle 4"/>
          <p:cNvSpPr/>
          <p:nvPr/>
        </p:nvSpPr>
        <p:spPr>
          <a:xfrm>
            <a:off x="1697058" y="903905"/>
            <a:ext cx="1465466" cy="830997"/>
          </a:xfrm>
          <a:prstGeom prst="rect">
            <a:avLst/>
          </a:prstGeom>
        </p:spPr>
        <p:txBody>
          <a:bodyPr wrap="none">
            <a:spAutoFit/>
          </a:bodyPr>
          <a:lstStyle/>
          <a:p>
            <a:r>
              <a:rPr lang="en-GB" sz="4800" b="1" dirty="0">
                <a:solidFill>
                  <a:srgbClr val="253746"/>
                </a:solidFill>
                <a:latin typeface="Myriad Pro Light"/>
              </a:rPr>
              <a:t>9 + 0</a:t>
            </a:r>
          </a:p>
        </p:txBody>
      </p:sp>
      <p:grpSp>
        <p:nvGrpSpPr>
          <p:cNvPr id="6" name="Group 5">
            <a:extLst>
              <a:ext uri="{FF2B5EF4-FFF2-40B4-BE49-F238E27FC236}">
                <a16:creationId xmlns:a16="http://schemas.microsoft.com/office/drawing/2014/main" id="{45377F9E-D2A2-4BA3-B120-59FF6DB0C5D4}"/>
              </a:ext>
            </a:extLst>
          </p:cNvPr>
          <p:cNvGrpSpPr/>
          <p:nvPr/>
        </p:nvGrpSpPr>
        <p:grpSpPr>
          <a:xfrm>
            <a:off x="4572000" y="3206349"/>
            <a:ext cx="3949414" cy="2348778"/>
            <a:chOff x="4030493" y="4063018"/>
            <a:chExt cx="3069681" cy="1569186"/>
          </a:xfrm>
          <a:effectLst>
            <a:outerShdw blurRad="50800" dist="38100" dir="2700000" algn="tl" rotWithShape="0">
              <a:prstClr val="black">
                <a:alpha val="40000"/>
              </a:prstClr>
            </a:outerShdw>
          </a:effectLst>
        </p:grpSpPr>
        <p:sp>
          <p:nvSpPr>
            <p:cNvPr id="7" name="Speech Bubble: Rectangle with Corners Rounded 14">
              <a:extLst>
                <a:ext uri="{FF2B5EF4-FFF2-40B4-BE49-F238E27FC236}">
                  <a16:creationId xmlns:a16="http://schemas.microsoft.com/office/drawing/2014/main" id="{33A118E9-4FBA-4F4E-97F1-10B297E4A984}"/>
                </a:ext>
              </a:extLst>
            </p:cNvPr>
            <p:cNvSpPr/>
            <p:nvPr/>
          </p:nvSpPr>
          <p:spPr>
            <a:xfrm>
              <a:off x="4030493" y="4063018"/>
              <a:ext cx="3069681" cy="1569186"/>
            </a:xfrm>
            <a:prstGeom prst="cloudCallout">
              <a:avLst>
                <a:gd name="adj1" fmla="val -59741"/>
                <a:gd name="adj2" fmla="val 6679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Can we find any more number bonds to 9, using these same numbers?</a:t>
              </a:r>
            </a:p>
          </p:txBody>
        </p:sp>
        <p:pic>
          <p:nvPicPr>
            <p:cNvPr id="8" name="Picture 7">
              <a:extLst>
                <a:ext uri="{FF2B5EF4-FFF2-40B4-BE49-F238E27FC236}">
                  <a16:creationId xmlns:a16="http://schemas.microsoft.com/office/drawing/2014/main" id="{EEC1D852-2E0F-4198-9E1C-668A9B27AF8C}"/>
                </a:ext>
              </a:extLst>
            </p:cNvPr>
            <p:cNvPicPr>
              <a:picLocks noChangeAspect="1"/>
            </p:cNvPicPr>
            <p:nvPr/>
          </p:nvPicPr>
          <p:blipFill rotWithShape="1">
            <a:blip r:embed="rId3" cstate="screen">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658604" y="4158099"/>
              <a:ext cx="391606" cy="689512"/>
            </a:xfrm>
            <a:prstGeom prst="rect">
              <a:avLst/>
            </a:prstGeom>
          </p:spPr>
        </p:pic>
      </p:grpSp>
      <p:sp>
        <p:nvSpPr>
          <p:cNvPr id="9" name="Rectangle 8"/>
          <p:cNvSpPr/>
          <p:nvPr/>
        </p:nvSpPr>
        <p:spPr>
          <a:xfrm>
            <a:off x="1697058" y="1822377"/>
            <a:ext cx="1465466" cy="830997"/>
          </a:xfrm>
          <a:prstGeom prst="rect">
            <a:avLst/>
          </a:prstGeom>
        </p:spPr>
        <p:txBody>
          <a:bodyPr wrap="none">
            <a:spAutoFit/>
          </a:bodyPr>
          <a:lstStyle/>
          <a:p>
            <a:r>
              <a:rPr lang="en-GB" sz="4800" b="1" dirty="0">
                <a:solidFill>
                  <a:srgbClr val="253746"/>
                </a:solidFill>
                <a:latin typeface="Myriad Pro Light"/>
              </a:rPr>
              <a:t>3 + 6</a:t>
            </a:r>
          </a:p>
        </p:txBody>
      </p:sp>
      <p:sp>
        <p:nvSpPr>
          <p:cNvPr id="11" name="Rectangle 10"/>
          <p:cNvSpPr/>
          <p:nvPr/>
        </p:nvSpPr>
        <p:spPr>
          <a:xfrm>
            <a:off x="1697058" y="2697371"/>
            <a:ext cx="1465466" cy="830997"/>
          </a:xfrm>
          <a:prstGeom prst="rect">
            <a:avLst/>
          </a:prstGeom>
        </p:spPr>
        <p:txBody>
          <a:bodyPr wrap="none">
            <a:spAutoFit/>
          </a:bodyPr>
          <a:lstStyle/>
          <a:p>
            <a:r>
              <a:rPr lang="en-GB" sz="4800" b="1" dirty="0">
                <a:solidFill>
                  <a:srgbClr val="253746"/>
                </a:solidFill>
                <a:latin typeface="Myriad Pro Light"/>
              </a:rPr>
              <a:t>7 + 2</a:t>
            </a:r>
          </a:p>
        </p:txBody>
      </p:sp>
      <p:sp>
        <p:nvSpPr>
          <p:cNvPr id="13" name="Rectangle 12"/>
          <p:cNvSpPr/>
          <p:nvPr/>
        </p:nvSpPr>
        <p:spPr>
          <a:xfrm>
            <a:off x="1697058" y="3528368"/>
            <a:ext cx="1465466" cy="830997"/>
          </a:xfrm>
          <a:prstGeom prst="rect">
            <a:avLst/>
          </a:prstGeom>
        </p:spPr>
        <p:txBody>
          <a:bodyPr wrap="none">
            <a:spAutoFit/>
          </a:bodyPr>
          <a:lstStyle/>
          <a:p>
            <a:r>
              <a:rPr lang="en-GB" sz="4800" b="1" dirty="0">
                <a:solidFill>
                  <a:srgbClr val="253746"/>
                </a:solidFill>
                <a:latin typeface="Myriad Pro Light"/>
              </a:rPr>
              <a:t>4 + 5</a:t>
            </a:r>
          </a:p>
        </p:txBody>
      </p:sp>
      <p:sp>
        <p:nvSpPr>
          <p:cNvPr id="14" name="Rectangle 13"/>
          <p:cNvSpPr/>
          <p:nvPr/>
        </p:nvSpPr>
        <p:spPr>
          <a:xfrm>
            <a:off x="1697058" y="4380738"/>
            <a:ext cx="1592103" cy="830997"/>
          </a:xfrm>
          <a:prstGeom prst="rect">
            <a:avLst/>
          </a:prstGeom>
        </p:spPr>
        <p:txBody>
          <a:bodyPr wrap="none">
            <a:spAutoFit/>
          </a:bodyPr>
          <a:lstStyle/>
          <a:p>
            <a:r>
              <a:rPr lang="en-GB" sz="4800" b="1" dirty="0">
                <a:solidFill>
                  <a:srgbClr val="253746"/>
                </a:solidFill>
                <a:latin typeface="Myriad Pro Light"/>
              </a:rPr>
              <a:t>8 + 1 </a:t>
            </a:r>
          </a:p>
        </p:txBody>
      </p:sp>
      <p:sp>
        <p:nvSpPr>
          <p:cNvPr id="15" name="Speech Bubble: Rectangle with Corners Rounded 10">
            <a:extLst>
              <a:ext uri="{FF2B5EF4-FFF2-40B4-BE49-F238E27FC236}">
                <a16:creationId xmlns:a16="http://schemas.microsoft.com/office/drawing/2014/main" id="{654011EC-E8BD-4CF2-B874-5F7D44DD3DB2}"/>
              </a:ext>
            </a:extLst>
          </p:cNvPr>
          <p:cNvSpPr/>
          <p:nvPr/>
        </p:nvSpPr>
        <p:spPr>
          <a:xfrm flipH="1">
            <a:off x="3602907" y="875436"/>
            <a:ext cx="5127733" cy="2175355"/>
          </a:xfrm>
          <a:prstGeom prst="homePlate">
            <a:avLst>
              <a:gd name="adj" fmla="val 55550"/>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sz="2000" b="1" dirty="0">
                <a:solidFill>
                  <a:srgbClr val="253746"/>
                </a:solidFill>
                <a:latin typeface="Myriad Pro Light" panose="020B0603030403020204" pitchFamily="34" charset="0"/>
              </a:rPr>
              <a:t> Remember… Addition can be done in </a:t>
            </a:r>
            <a:r>
              <a:rPr lang="en-GB" sz="2000" b="1" dirty="0">
                <a:solidFill>
                  <a:srgbClr val="C00000"/>
                </a:solidFill>
                <a:latin typeface="Myriad Pro Light" panose="020B0603030403020204" pitchFamily="34" charset="0"/>
              </a:rPr>
              <a:t>any order </a:t>
            </a:r>
            <a:r>
              <a:rPr lang="en-GB" sz="2000" b="1" dirty="0">
                <a:solidFill>
                  <a:srgbClr val="253746"/>
                </a:solidFill>
                <a:latin typeface="Myriad Pro Light" panose="020B0603030403020204" pitchFamily="34" charset="0"/>
              </a:rPr>
              <a:t>because the two parts being added haven’t changed, so must make the same </a:t>
            </a:r>
            <a:r>
              <a:rPr lang="en-GB" sz="2000" b="1" dirty="0">
                <a:solidFill>
                  <a:srgbClr val="C00000"/>
                </a:solidFill>
                <a:latin typeface="Myriad Pro Light" panose="020B0603030403020204" pitchFamily="34" charset="0"/>
              </a:rPr>
              <a:t>total</a:t>
            </a:r>
            <a:r>
              <a:rPr lang="en-GB" sz="2000" b="1" dirty="0">
                <a:solidFill>
                  <a:srgbClr val="253746"/>
                </a:solidFill>
                <a:latin typeface="Myriad Pro Light" panose="020B0603030403020204" pitchFamily="34" charset="0"/>
              </a:rPr>
              <a:t>.</a:t>
            </a:r>
          </a:p>
        </p:txBody>
      </p:sp>
    </p:spTree>
    <p:extLst>
      <p:ext uri="{BB962C8B-B14F-4D97-AF65-F5344CB8AC3E}">
        <p14:creationId xmlns:p14="http://schemas.microsoft.com/office/powerpoint/2010/main" val="173129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a:t>Year 1/2</a:t>
            </a:r>
            <a:endParaRPr lang="en-GB" dirty="0"/>
          </a:p>
        </p:txBody>
      </p:sp>
      <p:sp>
        <p:nvSpPr>
          <p:cNvPr id="7" name="TextBox 6">
            <a:extLst>
              <a:ext uri="{FF2B5EF4-FFF2-40B4-BE49-F238E27FC236}">
                <a16:creationId xmlns:a16="http://schemas.microsoft.com/office/drawing/2014/main" id="{B69677ED-5C54-4353-B94F-C526DD00205C}"/>
              </a:ext>
            </a:extLst>
          </p:cNvPr>
          <p:cNvSpPr txBox="1"/>
          <p:nvPr/>
        </p:nvSpPr>
        <p:spPr>
          <a:xfrm>
            <a:off x="480193" y="3527780"/>
            <a:ext cx="8130503" cy="833562"/>
          </a:xfrm>
          <a:prstGeom prst="rect">
            <a:avLst/>
          </a:prstGeom>
          <a:noFill/>
        </p:spPr>
        <p:txBody>
          <a:bodyPr wrap="square" rtlCol="0">
            <a:spAutoFit/>
          </a:bodyPr>
          <a:lstStyle/>
          <a:p>
            <a:pPr algn="ctr">
              <a:spcAft>
                <a:spcPts val="450"/>
              </a:spcAft>
              <a:buClr>
                <a:schemeClr val="accent2"/>
              </a:buClr>
            </a:pPr>
            <a:r>
              <a:rPr lang="en-GB" sz="2400" b="1" dirty="0">
                <a:solidFill>
                  <a:srgbClr val="253746"/>
                </a:solidFill>
              </a:rPr>
              <a:t>Short Mental Workout</a:t>
            </a:r>
          </a:p>
          <a:p>
            <a:pPr algn="ctr">
              <a:spcAft>
                <a:spcPts val="1000"/>
              </a:spcAft>
              <a:buClr>
                <a:srgbClr val="EA7600"/>
              </a:buClr>
              <a:buSzPct val="120000"/>
            </a:pPr>
            <a:r>
              <a:rPr lang="en-GB" sz="2000" b="1" dirty="0">
                <a:solidFill>
                  <a:srgbClr val="5B9BD5">
                    <a:lumMod val="75000"/>
                  </a:srgbClr>
                </a:solidFill>
              </a:rPr>
              <a:t>Pairs to 6</a:t>
            </a:r>
            <a:endParaRPr lang="en-GB" sz="2000" b="1" dirty="0">
              <a:solidFill>
                <a:schemeClr val="accent5">
                  <a:lumMod val="75000"/>
                </a:schemeClr>
              </a:solidFill>
            </a:endParaRPr>
          </a:p>
        </p:txBody>
      </p:sp>
      <p:pic>
        <p:nvPicPr>
          <p:cNvPr id="1028" name="Picture 4" descr="Brain, Character, Organ, Smart, Eyes">
            <a:extLst>
              <a:ext uri="{FF2B5EF4-FFF2-40B4-BE49-F238E27FC236}">
                <a16:creationId xmlns:a16="http://schemas.microsoft.com/office/drawing/2014/main" id="{85D595CD-0160-40C1-9B64-7A2B23D513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4638" y="1430124"/>
            <a:ext cx="1878765" cy="16722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64F3FED-3247-4F55-BF8A-D1D9E087C650}"/>
              </a:ext>
            </a:extLst>
          </p:cNvPr>
          <p:cNvSpPr txBox="1"/>
          <p:nvPr/>
        </p:nvSpPr>
        <p:spPr>
          <a:xfrm>
            <a:off x="116681" y="16610"/>
            <a:ext cx="8910088"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Mental addition and subtraction</a:t>
            </a:r>
          </a:p>
        </p:txBody>
      </p:sp>
    </p:spTree>
    <p:extLst>
      <p:ext uri="{BB962C8B-B14F-4D97-AF65-F5344CB8AC3E}">
        <p14:creationId xmlns:p14="http://schemas.microsoft.com/office/powerpoint/2010/main" val="4992015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30</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400110"/>
          </a:xfrm>
          <a:prstGeom prst="rect">
            <a:avLst/>
          </a:prstGeom>
          <a:noFill/>
        </p:spPr>
        <p:txBody>
          <a:bodyPr wrap="square" rtlCol="0">
            <a:spAutoFit/>
          </a:bodyPr>
          <a:lstStyle/>
          <a:p>
            <a:pPr>
              <a:buClr>
                <a:srgbClr val="EA7600"/>
              </a:buClr>
              <a:buSzPct val="120000"/>
            </a:pPr>
            <a:r>
              <a:rPr lang="en-GB" sz="2000" b="1" dirty="0">
                <a:solidFill>
                  <a:srgbClr val="253746"/>
                </a:solidFill>
              </a:rPr>
              <a:t>Day 2: </a:t>
            </a:r>
            <a:r>
              <a:rPr lang="en-GB" sz="2000" b="1" dirty="0">
                <a:solidFill>
                  <a:srgbClr val="006400"/>
                </a:solidFill>
              </a:rPr>
              <a:t>Know number bonds to 9; Recognise that addition can be done in any order.</a:t>
            </a:r>
          </a:p>
        </p:txBody>
      </p:sp>
      <p:grpSp>
        <p:nvGrpSpPr>
          <p:cNvPr id="5" name="Group 4"/>
          <p:cNvGrpSpPr/>
          <p:nvPr/>
        </p:nvGrpSpPr>
        <p:grpSpPr>
          <a:xfrm>
            <a:off x="1207201" y="945948"/>
            <a:ext cx="1592103" cy="4307830"/>
            <a:chOff x="1697058" y="903905"/>
            <a:chExt cx="1592103" cy="4307830"/>
          </a:xfrm>
        </p:grpSpPr>
        <p:sp>
          <p:nvSpPr>
            <p:cNvPr id="6" name="Rectangle 5"/>
            <p:cNvSpPr/>
            <p:nvPr/>
          </p:nvSpPr>
          <p:spPr>
            <a:xfrm>
              <a:off x="1697058" y="903905"/>
              <a:ext cx="1465466" cy="830997"/>
            </a:xfrm>
            <a:prstGeom prst="rect">
              <a:avLst/>
            </a:prstGeom>
          </p:spPr>
          <p:txBody>
            <a:bodyPr wrap="none">
              <a:spAutoFit/>
            </a:bodyPr>
            <a:lstStyle/>
            <a:p>
              <a:r>
                <a:rPr lang="en-GB" sz="4800" b="1" dirty="0">
                  <a:solidFill>
                    <a:srgbClr val="253746"/>
                  </a:solidFill>
                  <a:latin typeface="Myriad Pro Light"/>
                </a:rPr>
                <a:t>9 + 0</a:t>
              </a:r>
            </a:p>
          </p:txBody>
        </p:sp>
        <p:sp>
          <p:nvSpPr>
            <p:cNvPr id="7" name="Rectangle 6"/>
            <p:cNvSpPr/>
            <p:nvPr/>
          </p:nvSpPr>
          <p:spPr>
            <a:xfrm>
              <a:off x="1697058" y="1822377"/>
              <a:ext cx="1465466" cy="830997"/>
            </a:xfrm>
            <a:prstGeom prst="rect">
              <a:avLst/>
            </a:prstGeom>
          </p:spPr>
          <p:txBody>
            <a:bodyPr wrap="none">
              <a:spAutoFit/>
            </a:bodyPr>
            <a:lstStyle/>
            <a:p>
              <a:r>
                <a:rPr lang="en-GB" sz="4800" b="1" dirty="0">
                  <a:solidFill>
                    <a:srgbClr val="253746"/>
                  </a:solidFill>
                  <a:latin typeface="Myriad Pro Light"/>
                </a:rPr>
                <a:t>3 + 6</a:t>
              </a:r>
            </a:p>
          </p:txBody>
        </p:sp>
        <p:sp>
          <p:nvSpPr>
            <p:cNvPr id="8" name="Rectangle 7"/>
            <p:cNvSpPr/>
            <p:nvPr/>
          </p:nvSpPr>
          <p:spPr>
            <a:xfrm>
              <a:off x="1697058" y="2697371"/>
              <a:ext cx="1465466" cy="830997"/>
            </a:xfrm>
            <a:prstGeom prst="rect">
              <a:avLst/>
            </a:prstGeom>
          </p:spPr>
          <p:txBody>
            <a:bodyPr wrap="none">
              <a:spAutoFit/>
            </a:bodyPr>
            <a:lstStyle/>
            <a:p>
              <a:r>
                <a:rPr lang="en-GB" sz="4800" b="1" dirty="0">
                  <a:solidFill>
                    <a:srgbClr val="253746"/>
                  </a:solidFill>
                  <a:latin typeface="Myriad Pro Light"/>
                </a:rPr>
                <a:t>7 + 2</a:t>
              </a:r>
            </a:p>
          </p:txBody>
        </p:sp>
        <p:sp>
          <p:nvSpPr>
            <p:cNvPr id="9" name="Rectangle 8"/>
            <p:cNvSpPr/>
            <p:nvPr/>
          </p:nvSpPr>
          <p:spPr>
            <a:xfrm>
              <a:off x="1697058" y="3528368"/>
              <a:ext cx="1465466" cy="830997"/>
            </a:xfrm>
            <a:prstGeom prst="rect">
              <a:avLst/>
            </a:prstGeom>
          </p:spPr>
          <p:txBody>
            <a:bodyPr wrap="none">
              <a:spAutoFit/>
            </a:bodyPr>
            <a:lstStyle/>
            <a:p>
              <a:r>
                <a:rPr lang="en-GB" sz="4800" b="1" dirty="0">
                  <a:solidFill>
                    <a:srgbClr val="253746"/>
                  </a:solidFill>
                  <a:latin typeface="Myriad Pro Light"/>
                </a:rPr>
                <a:t>4 + 5</a:t>
              </a:r>
            </a:p>
          </p:txBody>
        </p:sp>
        <p:sp>
          <p:nvSpPr>
            <p:cNvPr id="11" name="Rectangle 10"/>
            <p:cNvSpPr/>
            <p:nvPr/>
          </p:nvSpPr>
          <p:spPr>
            <a:xfrm>
              <a:off x="1697058" y="4380738"/>
              <a:ext cx="1592103" cy="830997"/>
            </a:xfrm>
            <a:prstGeom prst="rect">
              <a:avLst/>
            </a:prstGeom>
          </p:spPr>
          <p:txBody>
            <a:bodyPr wrap="none">
              <a:spAutoFit/>
            </a:bodyPr>
            <a:lstStyle/>
            <a:p>
              <a:r>
                <a:rPr lang="en-GB" sz="4800" b="1" dirty="0">
                  <a:solidFill>
                    <a:srgbClr val="253746"/>
                  </a:solidFill>
                  <a:latin typeface="Myriad Pro Light"/>
                </a:rPr>
                <a:t>8 + 1 </a:t>
              </a:r>
            </a:p>
          </p:txBody>
        </p:sp>
      </p:grpSp>
      <p:grpSp>
        <p:nvGrpSpPr>
          <p:cNvPr id="13" name="Group 12"/>
          <p:cNvGrpSpPr/>
          <p:nvPr/>
        </p:nvGrpSpPr>
        <p:grpSpPr>
          <a:xfrm>
            <a:off x="3486591" y="945948"/>
            <a:ext cx="1592103" cy="4307830"/>
            <a:chOff x="1697058" y="903905"/>
            <a:chExt cx="1592103" cy="4307830"/>
          </a:xfrm>
        </p:grpSpPr>
        <p:sp>
          <p:nvSpPr>
            <p:cNvPr id="14" name="Rectangle 13"/>
            <p:cNvSpPr/>
            <p:nvPr/>
          </p:nvSpPr>
          <p:spPr>
            <a:xfrm>
              <a:off x="1697058" y="903905"/>
              <a:ext cx="1465466" cy="830997"/>
            </a:xfrm>
            <a:prstGeom prst="rect">
              <a:avLst/>
            </a:prstGeom>
          </p:spPr>
          <p:txBody>
            <a:bodyPr wrap="none">
              <a:spAutoFit/>
            </a:bodyPr>
            <a:lstStyle/>
            <a:p>
              <a:r>
                <a:rPr lang="en-GB" sz="4800" b="1" dirty="0">
                  <a:solidFill>
                    <a:srgbClr val="253746"/>
                  </a:solidFill>
                  <a:latin typeface="Myriad Pro Light"/>
                </a:rPr>
                <a:t>0 + 9</a:t>
              </a:r>
            </a:p>
          </p:txBody>
        </p:sp>
        <p:sp>
          <p:nvSpPr>
            <p:cNvPr id="15" name="Rectangle 14"/>
            <p:cNvSpPr/>
            <p:nvPr/>
          </p:nvSpPr>
          <p:spPr>
            <a:xfrm>
              <a:off x="1697058" y="1822377"/>
              <a:ext cx="1465466" cy="830997"/>
            </a:xfrm>
            <a:prstGeom prst="rect">
              <a:avLst/>
            </a:prstGeom>
          </p:spPr>
          <p:txBody>
            <a:bodyPr wrap="none">
              <a:spAutoFit/>
            </a:bodyPr>
            <a:lstStyle/>
            <a:p>
              <a:r>
                <a:rPr lang="en-GB" sz="4800" b="1" dirty="0">
                  <a:solidFill>
                    <a:srgbClr val="253746"/>
                  </a:solidFill>
                  <a:latin typeface="Myriad Pro Light"/>
                </a:rPr>
                <a:t>6 + 3</a:t>
              </a:r>
            </a:p>
          </p:txBody>
        </p:sp>
        <p:sp>
          <p:nvSpPr>
            <p:cNvPr id="16" name="Rectangle 15"/>
            <p:cNvSpPr/>
            <p:nvPr/>
          </p:nvSpPr>
          <p:spPr>
            <a:xfrm>
              <a:off x="1697058" y="2697371"/>
              <a:ext cx="1465466" cy="830997"/>
            </a:xfrm>
            <a:prstGeom prst="rect">
              <a:avLst/>
            </a:prstGeom>
          </p:spPr>
          <p:txBody>
            <a:bodyPr wrap="none">
              <a:spAutoFit/>
            </a:bodyPr>
            <a:lstStyle/>
            <a:p>
              <a:r>
                <a:rPr lang="en-GB" sz="4800" b="1" dirty="0">
                  <a:solidFill>
                    <a:srgbClr val="253746"/>
                  </a:solidFill>
                  <a:latin typeface="Myriad Pro Light"/>
                </a:rPr>
                <a:t>2 + 7</a:t>
              </a:r>
            </a:p>
          </p:txBody>
        </p:sp>
        <p:sp>
          <p:nvSpPr>
            <p:cNvPr id="17" name="Rectangle 16"/>
            <p:cNvSpPr/>
            <p:nvPr/>
          </p:nvSpPr>
          <p:spPr>
            <a:xfrm>
              <a:off x="1697058" y="3528368"/>
              <a:ext cx="1465466" cy="830997"/>
            </a:xfrm>
            <a:prstGeom prst="rect">
              <a:avLst/>
            </a:prstGeom>
          </p:spPr>
          <p:txBody>
            <a:bodyPr wrap="none">
              <a:spAutoFit/>
            </a:bodyPr>
            <a:lstStyle/>
            <a:p>
              <a:r>
                <a:rPr lang="en-GB" sz="4800" b="1" dirty="0">
                  <a:solidFill>
                    <a:srgbClr val="253746"/>
                  </a:solidFill>
                  <a:latin typeface="Myriad Pro Light"/>
                </a:rPr>
                <a:t>5 + 4</a:t>
              </a:r>
            </a:p>
          </p:txBody>
        </p:sp>
        <p:sp>
          <p:nvSpPr>
            <p:cNvPr id="18" name="Rectangle 17"/>
            <p:cNvSpPr/>
            <p:nvPr/>
          </p:nvSpPr>
          <p:spPr>
            <a:xfrm>
              <a:off x="1697058" y="4380738"/>
              <a:ext cx="1592103" cy="830997"/>
            </a:xfrm>
            <a:prstGeom prst="rect">
              <a:avLst/>
            </a:prstGeom>
          </p:spPr>
          <p:txBody>
            <a:bodyPr wrap="none">
              <a:spAutoFit/>
            </a:bodyPr>
            <a:lstStyle/>
            <a:p>
              <a:r>
                <a:rPr lang="en-GB" sz="4800" b="1" dirty="0">
                  <a:solidFill>
                    <a:srgbClr val="253746"/>
                  </a:solidFill>
                  <a:latin typeface="Myriad Pro Light"/>
                </a:rPr>
                <a:t>1 + 8 </a:t>
              </a:r>
            </a:p>
          </p:txBody>
        </p:sp>
      </p:grpSp>
      <p:sp>
        <p:nvSpPr>
          <p:cNvPr id="19" name="Speech Bubble: Rectangle with Corners Rounded 10">
            <a:extLst>
              <a:ext uri="{FF2B5EF4-FFF2-40B4-BE49-F238E27FC236}">
                <a16:creationId xmlns:a16="http://schemas.microsoft.com/office/drawing/2014/main" id="{654011EC-E8BD-4CF2-B874-5F7D44DD3DB2}"/>
              </a:ext>
            </a:extLst>
          </p:cNvPr>
          <p:cNvSpPr/>
          <p:nvPr/>
        </p:nvSpPr>
        <p:spPr>
          <a:xfrm flipH="1">
            <a:off x="5583942" y="2739414"/>
            <a:ext cx="3167743" cy="1724871"/>
          </a:xfrm>
          <a:prstGeom prst="homePlate">
            <a:avLst>
              <a:gd name="adj" fmla="val 55550"/>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sz="2000" b="1" dirty="0">
                <a:solidFill>
                  <a:srgbClr val="253746"/>
                </a:solidFill>
                <a:latin typeface="Myriad Pro Light" panose="020B0603030403020204" pitchFamily="34" charset="0"/>
              </a:rPr>
              <a:t> We can use these to help write </a:t>
            </a:r>
            <a:r>
              <a:rPr lang="en-GB" sz="2000" b="1" dirty="0">
                <a:solidFill>
                  <a:srgbClr val="C00000"/>
                </a:solidFill>
                <a:latin typeface="Myriad Pro Light" panose="020B0603030403020204" pitchFamily="34" charset="0"/>
              </a:rPr>
              <a:t>subtraction</a:t>
            </a:r>
            <a:r>
              <a:rPr lang="en-GB" sz="2000" b="1" dirty="0">
                <a:solidFill>
                  <a:srgbClr val="253746"/>
                </a:solidFill>
                <a:latin typeface="Myriad Pro Light" panose="020B0603030403020204" pitchFamily="34" charset="0"/>
              </a:rPr>
              <a:t> number bonds.</a:t>
            </a:r>
          </a:p>
        </p:txBody>
      </p:sp>
    </p:spTree>
    <p:extLst>
      <p:ext uri="{BB962C8B-B14F-4D97-AF65-F5344CB8AC3E}">
        <p14:creationId xmlns:p14="http://schemas.microsoft.com/office/powerpoint/2010/main" val="1731294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31</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400110"/>
          </a:xfrm>
          <a:prstGeom prst="rect">
            <a:avLst/>
          </a:prstGeom>
          <a:noFill/>
        </p:spPr>
        <p:txBody>
          <a:bodyPr wrap="square" rtlCol="0">
            <a:spAutoFit/>
          </a:bodyPr>
          <a:lstStyle/>
          <a:p>
            <a:pPr>
              <a:buClr>
                <a:srgbClr val="EA7600"/>
              </a:buClr>
              <a:buSzPct val="120000"/>
            </a:pPr>
            <a:r>
              <a:rPr lang="en-GB" sz="2000" b="1" dirty="0">
                <a:solidFill>
                  <a:srgbClr val="253746"/>
                </a:solidFill>
              </a:rPr>
              <a:t>Day 2: </a:t>
            </a:r>
            <a:r>
              <a:rPr lang="en-GB" sz="2000" b="1" dirty="0">
                <a:solidFill>
                  <a:srgbClr val="006400"/>
                </a:solidFill>
              </a:rPr>
              <a:t>Know number bonds to 9; Recognise that addition can be done in any order.</a:t>
            </a:r>
          </a:p>
        </p:txBody>
      </p:sp>
      <p:grpSp>
        <p:nvGrpSpPr>
          <p:cNvPr id="5" name="Group 4"/>
          <p:cNvGrpSpPr/>
          <p:nvPr/>
        </p:nvGrpSpPr>
        <p:grpSpPr>
          <a:xfrm>
            <a:off x="1207201" y="945948"/>
            <a:ext cx="1592103" cy="4307830"/>
            <a:chOff x="1697058" y="903905"/>
            <a:chExt cx="1592103" cy="4307830"/>
          </a:xfrm>
        </p:grpSpPr>
        <p:sp>
          <p:nvSpPr>
            <p:cNvPr id="6" name="Rectangle 5"/>
            <p:cNvSpPr/>
            <p:nvPr/>
          </p:nvSpPr>
          <p:spPr>
            <a:xfrm>
              <a:off x="1697058" y="903905"/>
              <a:ext cx="1465466" cy="830997"/>
            </a:xfrm>
            <a:prstGeom prst="rect">
              <a:avLst/>
            </a:prstGeom>
          </p:spPr>
          <p:txBody>
            <a:bodyPr wrap="none">
              <a:spAutoFit/>
            </a:bodyPr>
            <a:lstStyle/>
            <a:p>
              <a:r>
                <a:rPr lang="en-GB" sz="4800" b="1" dirty="0">
                  <a:solidFill>
                    <a:srgbClr val="253746"/>
                  </a:solidFill>
                  <a:latin typeface="Myriad Pro Light"/>
                </a:rPr>
                <a:t>9 + 0</a:t>
              </a:r>
            </a:p>
          </p:txBody>
        </p:sp>
        <p:sp>
          <p:nvSpPr>
            <p:cNvPr id="7" name="Rectangle 6"/>
            <p:cNvSpPr/>
            <p:nvPr/>
          </p:nvSpPr>
          <p:spPr>
            <a:xfrm>
              <a:off x="1697058" y="1822377"/>
              <a:ext cx="1465466" cy="830997"/>
            </a:xfrm>
            <a:prstGeom prst="rect">
              <a:avLst/>
            </a:prstGeom>
          </p:spPr>
          <p:txBody>
            <a:bodyPr wrap="none">
              <a:spAutoFit/>
            </a:bodyPr>
            <a:lstStyle/>
            <a:p>
              <a:r>
                <a:rPr lang="en-GB" sz="4800" b="1" dirty="0">
                  <a:solidFill>
                    <a:srgbClr val="253746"/>
                  </a:solidFill>
                  <a:latin typeface="Myriad Pro Light"/>
                </a:rPr>
                <a:t>3 + 6</a:t>
              </a:r>
            </a:p>
          </p:txBody>
        </p:sp>
        <p:sp>
          <p:nvSpPr>
            <p:cNvPr id="8" name="Rectangle 7"/>
            <p:cNvSpPr/>
            <p:nvPr/>
          </p:nvSpPr>
          <p:spPr>
            <a:xfrm>
              <a:off x="1697058" y="2697371"/>
              <a:ext cx="1465466" cy="830997"/>
            </a:xfrm>
            <a:prstGeom prst="rect">
              <a:avLst/>
            </a:prstGeom>
          </p:spPr>
          <p:txBody>
            <a:bodyPr wrap="none">
              <a:spAutoFit/>
            </a:bodyPr>
            <a:lstStyle/>
            <a:p>
              <a:r>
                <a:rPr lang="en-GB" sz="4800" b="1" dirty="0">
                  <a:solidFill>
                    <a:srgbClr val="253746"/>
                  </a:solidFill>
                  <a:latin typeface="Myriad Pro Light"/>
                </a:rPr>
                <a:t>7 + 2</a:t>
              </a:r>
            </a:p>
          </p:txBody>
        </p:sp>
        <p:sp>
          <p:nvSpPr>
            <p:cNvPr id="9" name="Rectangle 8"/>
            <p:cNvSpPr/>
            <p:nvPr/>
          </p:nvSpPr>
          <p:spPr>
            <a:xfrm>
              <a:off x="1697058" y="3528368"/>
              <a:ext cx="1465466" cy="830997"/>
            </a:xfrm>
            <a:prstGeom prst="rect">
              <a:avLst/>
            </a:prstGeom>
          </p:spPr>
          <p:txBody>
            <a:bodyPr wrap="none">
              <a:spAutoFit/>
            </a:bodyPr>
            <a:lstStyle/>
            <a:p>
              <a:r>
                <a:rPr lang="en-GB" sz="4800" b="1" dirty="0">
                  <a:solidFill>
                    <a:srgbClr val="253746"/>
                  </a:solidFill>
                  <a:latin typeface="Myriad Pro Light"/>
                </a:rPr>
                <a:t>4 + 5</a:t>
              </a:r>
            </a:p>
          </p:txBody>
        </p:sp>
        <p:sp>
          <p:nvSpPr>
            <p:cNvPr id="11" name="Rectangle 10"/>
            <p:cNvSpPr/>
            <p:nvPr/>
          </p:nvSpPr>
          <p:spPr>
            <a:xfrm>
              <a:off x="1697058" y="4380738"/>
              <a:ext cx="1592103" cy="830997"/>
            </a:xfrm>
            <a:prstGeom prst="rect">
              <a:avLst/>
            </a:prstGeom>
          </p:spPr>
          <p:txBody>
            <a:bodyPr wrap="none">
              <a:spAutoFit/>
            </a:bodyPr>
            <a:lstStyle/>
            <a:p>
              <a:r>
                <a:rPr lang="en-GB" sz="4800" b="1" dirty="0">
                  <a:solidFill>
                    <a:srgbClr val="253746"/>
                  </a:solidFill>
                  <a:latin typeface="Myriad Pro Light"/>
                </a:rPr>
                <a:t>8 + 1 </a:t>
              </a:r>
            </a:p>
          </p:txBody>
        </p:sp>
      </p:grpSp>
      <p:grpSp>
        <p:nvGrpSpPr>
          <p:cNvPr id="13" name="Group 12"/>
          <p:cNvGrpSpPr/>
          <p:nvPr/>
        </p:nvGrpSpPr>
        <p:grpSpPr>
          <a:xfrm>
            <a:off x="3486591" y="945948"/>
            <a:ext cx="1592103" cy="4307830"/>
            <a:chOff x="1697058" y="903905"/>
            <a:chExt cx="1592103" cy="4307830"/>
          </a:xfrm>
        </p:grpSpPr>
        <p:sp>
          <p:nvSpPr>
            <p:cNvPr id="14" name="Rectangle 13"/>
            <p:cNvSpPr/>
            <p:nvPr/>
          </p:nvSpPr>
          <p:spPr>
            <a:xfrm>
              <a:off x="1697058" y="903905"/>
              <a:ext cx="1465466" cy="830997"/>
            </a:xfrm>
            <a:prstGeom prst="rect">
              <a:avLst/>
            </a:prstGeom>
          </p:spPr>
          <p:txBody>
            <a:bodyPr wrap="none">
              <a:spAutoFit/>
            </a:bodyPr>
            <a:lstStyle/>
            <a:p>
              <a:r>
                <a:rPr lang="en-GB" sz="4800" b="1" dirty="0">
                  <a:solidFill>
                    <a:srgbClr val="253746"/>
                  </a:solidFill>
                  <a:latin typeface="Myriad Pro Light"/>
                </a:rPr>
                <a:t>0 + 9</a:t>
              </a:r>
            </a:p>
          </p:txBody>
        </p:sp>
        <p:sp>
          <p:nvSpPr>
            <p:cNvPr id="15" name="Rectangle 14"/>
            <p:cNvSpPr/>
            <p:nvPr/>
          </p:nvSpPr>
          <p:spPr>
            <a:xfrm>
              <a:off x="1697058" y="1822377"/>
              <a:ext cx="1465466" cy="830997"/>
            </a:xfrm>
            <a:prstGeom prst="rect">
              <a:avLst/>
            </a:prstGeom>
          </p:spPr>
          <p:txBody>
            <a:bodyPr wrap="none">
              <a:spAutoFit/>
            </a:bodyPr>
            <a:lstStyle/>
            <a:p>
              <a:r>
                <a:rPr lang="en-GB" sz="4800" b="1" dirty="0">
                  <a:solidFill>
                    <a:srgbClr val="253746"/>
                  </a:solidFill>
                  <a:latin typeface="Myriad Pro Light"/>
                </a:rPr>
                <a:t>6 + 3</a:t>
              </a:r>
            </a:p>
          </p:txBody>
        </p:sp>
        <p:sp>
          <p:nvSpPr>
            <p:cNvPr id="16" name="Rectangle 15"/>
            <p:cNvSpPr/>
            <p:nvPr/>
          </p:nvSpPr>
          <p:spPr>
            <a:xfrm>
              <a:off x="1697058" y="2697371"/>
              <a:ext cx="1465466" cy="830997"/>
            </a:xfrm>
            <a:prstGeom prst="rect">
              <a:avLst/>
            </a:prstGeom>
          </p:spPr>
          <p:txBody>
            <a:bodyPr wrap="none">
              <a:spAutoFit/>
            </a:bodyPr>
            <a:lstStyle/>
            <a:p>
              <a:r>
                <a:rPr lang="en-GB" sz="4800" b="1" dirty="0">
                  <a:solidFill>
                    <a:srgbClr val="253746"/>
                  </a:solidFill>
                  <a:latin typeface="Myriad Pro Light"/>
                </a:rPr>
                <a:t>2 + 7</a:t>
              </a:r>
            </a:p>
          </p:txBody>
        </p:sp>
        <p:sp>
          <p:nvSpPr>
            <p:cNvPr id="17" name="Rectangle 16"/>
            <p:cNvSpPr/>
            <p:nvPr/>
          </p:nvSpPr>
          <p:spPr>
            <a:xfrm>
              <a:off x="1697058" y="3528368"/>
              <a:ext cx="1465466" cy="830997"/>
            </a:xfrm>
            <a:prstGeom prst="rect">
              <a:avLst/>
            </a:prstGeom>
          </p:spPr>
          <p:txBody>
            <a:bodyPr wrap="none">
              <a:spAutoFit/>
            </a:bodyPr>
            <a:lstStyle/>
            <a:p>
              <a:r>
                <a:rPr lang="en-GB" sz="4800" b="1" dirty="0">
                  <a:solidFill>
                    <a:srgbClr val="253746"/>
                  </a:solidFill>
                  <a:latin typeface="Myriad Pro Light"/>
                </a:rPr>
                <a:t>5 + 4</a:t>
              </a:r>
            </a:p>
          </p:txBody>
        </p:sp>
        <p:sp>
          <p:nvSpPr>
            <p:cNvPr id="18" name="Rectangle 17"/>
            <p:cNvSpPr/>
            <p:nvPr/>
          </p:nvSpPr>
          <p:spPr>
            <a:xfrm>
              <a:off x="1697058" y="4380738"/>
              <a:ext cx="1592103" cy="830997"/>
            </a:xfrm>
            <a:prstGeom prst="rect">
              <a:avLst/>
            </a:prstGeom>
          </p:spPr>
          <p:txBody>
            <a:bodyPr wrap="none">
              <a:spAutoFit/>
            </a:bodyPr>
            <a:lstStyle/>
            <a:p>
              <a:r>
                <a:rPr lang="en-GB" sz="4800" b="1" dirty="0">
                  <a:solidFill>
                    <a:srgbClr val="253746"/>
                  </a:solidFill>
                  <a:latin typeface="Myriad Pro Light"/>
                </a:rPr>
                <a:t>1 + 8 </a:t>
              </a:r>
            </a:p>
          </p:txBody>
        </p:sp>
      </p:grpSp>
      <p:sp>
        <p:nvSpPr>
          <p:cNvPr id="19" name="Rectangle 18"/>
          <p:cNvSpPr/>
          <p:nvPr/>
        </p:nvSpPr>
        <p:spPr>
          <a:xfrm>
            <a:off x="5946263" y="2023468"/>
            <a:ext cx="2643672" cy="923330"/>
          </a:xfrm>
          <a:prstGeom prst="rect">
            <a:avLst/>
          </a:prstGeom>
        </p:spPr>
        <p:txBody>
          <a:bodyPr wrap="none">
            <a:spAutoFit/>
          </a:bodyPr>
          <a:lstStyle/>
          <a:p>
            <a:r>
              <a:rPr lang="en-GB" sz="4800" b="1" dirty="0">
                <a:solidFill>
                  <a:srgbClr val="00B050"/>
                </a:solidFill>
                <a:latin typeface="Myriad Pro Light"/>
              </a:rPr>
              <a:t>9 – 4 = </a:t>
            </a:r>
            <a:r>
              <a:rPr lang="en-GB" sz="5400" dirty="0">
                <a:solidFill>
                  <a:srgbClr val="00B050"/>
                </a:solidFill>
                <a:latin typeface="Myriad Pro Light"/>
                <a:sym typeface="Wingdings" panose="05000000000000000000" pitchFamily="2" charset="2"/>
              </a:rPr>
              <a:t></a:t>
            </a:r>
            <a:endParaRPr lang="en-GB" sz="4800" dirty="0">
              <a:solidFill>
                <a:srgbClr val="00B050"/>
              </a:solidFill>
              <a:latin typeface="Myriad Pro Light"/>
            </a:endParaRPr>
          </a:p>
        </p:txBody>
      </p:sp>
      <p:grpSp>
        <p:nvGrpSpPr>
          <p:cNvPr id="20" name="Group 19">
            <a:extLst>
              <a:ext uri="{FF2B5EF4-FFF2-40B4-BE49-F238E27FC236}">
                <a16:creationId xmlns:a16="http://schemas.microsoft.com/office/drawing/2014/main" id="{45377F9E-D2A2-4BA3-B120-59FF6DB0C5D4}"/>
              </a:ext>
            </a:extLst>
          </p:cNvPr>
          <p:cNvGrpSpPr/>
          <p:nvPr/>
        </p:nvGrpSpPr>
        <p:grpSpPr>
          <a:xfrm>
            <a:off x="5119069" y="3227018"/>
            <a:ext cx="3931146" cy="2348778"/>
            <a:chOff x="4044692" y="4028199"/>
            <a:chExt cx="3055482" cy="1569186"/>
          </a:xfrm>
          <a:effectLst>
            <a:outerShdw blurRad="50800" dist="38100" dir="2700000" algn="tl" rotWithShape="0">
              <a:prstClr val="black">
                <a:alpha val="40000"/>
              </a:prstClr>
            </a:outerShdw>
          </a:effectLst>
        </p:grpSpPr>
        <p:sp>
          <p:nvSpPr>
            <p:cNvPr id="21" name="Speech Bubble: Rectangle with Corners Rounded 14">
              <a:extLst>
                <a:ext uri="{FF2B5EF4-FFF2-40B4-BE49-F238E27FC236}">
                  <a16:creationId xmlns:a16="http://schemas.microsoft.com/office/drawing/2014/main" id="{33A118E9-4FBA-4F4E-97F1-10B297E4A984}"/>
                </a:ext>
              </a:extLst>
            </p:cNvPr>
            <p:cNvSpPr/>
            <p:nvPr/>
          </p:nvSpPr>
          <p:spPr>
            <a:xfrm>
              <a:off x="4044692" y="4028199"/>
              <a:ext cx="3055482" cy="1569186"/>
            </a:xfrm>
            <a:prstGeom prst="cloudCallout">
              <a:avLst>
                <a:gd name="adj1" fmla="val -59741"/>
                <a:gd name="adj2" fmla="val 6679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Can you use any of these number bonds to help find the missing number?</a:t>
              </a:r>
            </a:p>
          </p:txBody>
        </p:sp>
        <p:pic>
          <p:nvPicPr>
            <p:cNvPr id="22" name="Picture 21">
              <a:extLst>
                <a:ext uri="{FF2B5EF4-FFF2-40B4-BE49-F238E27FC236}">
                  <a16:creationId xmlns:a16="http://schemas.microsoft.com/office/drawing/2014/main" id="{EEC1D852-2E0F-4198-9E1C-668A9B27AF8C}"/>
                </a:ext>
              </a:extLst>
            </p:cNvPr>
            <p:cNvPicPr>
              <a:picLocks noChangeAspect="1"/>
            </p:cNvPicPr>
            <p:nvPr/>
          </p:nvPicPr>
          <p:blipFill rotWithShape="1">
            <a:blip r:embed="rId3" cstate="screen">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411209" y="4204357"/>
              <a:ext cx="391606" cy="666119"/>
            </a:xfrm>
            <a:prstGeom prst="rect">
              <a:avLst/>
            </a:prstGeom>
          </p:spPr>
        </p:pic>
      </p:grpSp>
    </p:spTree>
    <p:extLst>
      <p:ext uri="{BB962C8B-B14F-4D97-AF65-F5344CB8AC3E}">
        <p14:creationId xmlns:p14="http://schemas.microsoft.com/office/powerpoint/2010/main" val="1731294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32</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400110"/>
          </a:xfrm>
          <a:prstGeom prst="rect">
            <a:avLst/>
          </a:prstGeom>
          <a:noFill/>
        </p:spPr>
        <p:txBody>
          <a:bodyPr wrap="square" rtlCol="0">
            <a:spAutoFit/>
          </a:bodyPr>
          <a:lstStyle/>
          <a:p>
            <a:pPr>
              <a:buClr>
                <a:srgbClr val="EA7600"/>
              </a:buClr>
              <a:buSzPct val="120000"/>
            </a:pPr>
            <a:r>
              <a:rPr lang="en-GB" sz="2000" b="1" dirty="0">
                <a:solidFill>
                  <a:srgbClr val="253746"/>
                </a:solidFill>
              </a:rPr>
              <a:t>Day 2: </a:t>
            </a:r>
            <a:r>
              <a:rPr lang="en-GB" sz="2000" b="1" dirty="0">
                <a:solidFill>
                  <a:srgbClr val="006400"/>
                </a:solidFill>
              </a:rPr>
              <a:t>Know number bonds to 9; Recognise that addition can be done in any order.</a:t>
            </a:r>
          </a:p>
        </p:txBody>
      </p:sp>
      <p:sp>
        <p:nvSpPr>
          <p:cNvPr id="5" name="Rectangle 4"/>
          <p:cNvSpPr/>
          <p:nvPr/>
        </p:nvSpPr>
        <p:spPr>
          <a:xfrm>
            <a:off x="895535" y="1599491"/>
            <a:ext cx="2258952" cy="830997"/>
          </a:xfrm>
          <a:prstGeom prst="rect">
            <a:avLst/>
          </a:prstGeom>
        </p:spPr>
        <p:txBody>
          <a:bodyPr wrap="none">
            <a:spAutoFit/>
          </a:bodyPr>
          <a:lstStyle/>
          <a:p>
            <a:r>
              <a:rPr lang="en-GB" sz="4800" b="1" dirty="0">
                <a:solidFill>
                  <a:srgbClr val="00B050"/>
                </a:solidFill>
                <a:latin typeface="Myriad Pro Light"/>
              </a:rPr>
              <a:t>9 – 4 = </a:t>
            </a:r>
          </a:p>
        </p:txBody>
      </p:sp>
      <p:sp>
        <p:nvSpPr>
          <p:cNvPr id="6" name="Speech Bubble: Rectangle with Corners Rounded 14">
            <a:extLst>
              <a:ext uri="{FF2B5EF4-FFF2-40B4-BE49-F238E27FC236}">
                <a16:creationId xmlns:a16="http://schemas.microsoft.com/office/drawing/2014/main" id="{33A118E9-4FBA-4F4E-97F1-10B297E4A984}"/>
              </a:ext>
            </a:extLst>
          </p:cNvPr>
          <p:cNvSpPr/>
          <p:nvPr/>
        </p:nvSpPr>
        <p:spPr>
          <a:xfrm>
            <a:off x="5325867" y="677451"/>
            <a:ext cx="3604605" cy="2348778"/>
          </a:xfrm>
          <a:prstGeom prst="cloudCallout">
            <a:avLst>
              <a:gd name="adj1" fmla="val -59741"/>
              <a:gd name="adj2" fmla="val 66793"/>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4 and 5 are special partners so let’s try that.</a:t>
            </a:r>
          </a:p>
        </p:txBody>
      </p:sp>
      <p:sp>
        <p:nvSpPr>
          <p:cNvPr id="7" name="Speech Bubble: Rectangle with Corners Rounded 10">
            <a:extLst>
              <a:ext uri="{FF2B5EF4-FFF2-40B4-BE49-F238E27FC236}">
                <a16:creationId xmlns:a16="http://schemas.microsoft.com/office/drawing/2014/main" id="{74C417F1-7452-4CAF-B654-EF88E64246B4}"/>
              </a:ext>
            </a:extLst>
          </p:cNvPr>
          <p:cNvSpPr/>
          <p:nvPr/>
        </p:nvSpPr>
        <p:spPr>
          <a:xfrm>
            <a:off x="249869" y="5258509"/>
            <a:ext cx="3290081" cy="830997"/>
          </a:xfrm>
          <a:prstGeom prst="flowChartTerminator">
            <a:avLst/>
          </a:prstGeom>
          <a:blipFill dpi="0" rotWithShape="1">
            <a:blip r:embed="rId3">
              <a:extLs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dirty="0">
                <a:solidFill>
                  <a:srgbClr val="253746"/>
                </a:solidFill>
              </a:rPr>
              <a:t>Use cubes to demonstrate.</a:t>
            </a:r>
          </a:p>
        </p:txBody>
      </p:sp>
      <p:sp>
        <p:nvSpPr>
          <p:cNvPr id="8" name="Rectangle 7"/>
          <p:cNvSpPr/>
          <p:nvPr/>
        </p:nvSpPr>
        <p:spPr>
          <a:xfrm>
            <a:off x="3154487" y="1599491"/>
            <a:ext cx="699230" cy="830997"/>
          </a:xfrm>
          <a:prstGeom prst="rect">
            <a:avLst/>
          </a:prstGeom>
        </p:spPr>
        <p:txBody>
          <a:bodyPr wrap="none">
            <a:spAutoFit/>
          </a:bodyPr>
          <a:lstStyle/>
          <a:p>
            <a:r>
              <a:rPr lang="en-GB" sz="4800" b="1" dirty="0">
                <a:solidFill>
                  <a:srgbClr val="00B050"/>
                </a:solidFill>
                <a:latin typeface="Myriad Pro Light"/>
              </a:rPr>
              <a:t>5 </a:t>
            </a:r>
          </a:p>
        </p:txBody>
      </p:sp>
      <p:sp>
        <p:nvSpPr>
          <p:cNvPr id="9" name="Speech Bubble: Rectangle with Corners Rounded 14">
            <a:extLst>
              <a:ext uri="{FF2B5EF4-FFF2-40B4-BE49-F238E27FC236}">
                <a16:creationId xmlns:a16="http://schemas.microsoft.com/office/drawing/2014/main" id="{33A118E9-4FBA-4F4E-97F1-10B297E4A984}"/>
              </a:ext>
            </a:extLst>
          </p:cNvPr>
          <p:cNvSpPr/>
          <p:nvPr/>
        </p:nvSpPr>
        <p:spPr>
          <a:xfrm>
            <a:off x="5325867" y="680050"/>
            <a:ext cx="3604605" cy="2348778"/>
          </a:xfrm>
          <a:prstGeom prst="cloudCallout">
            <a:avLst>
              <a:gd name="adj1" fmla="val -59741"/>
              <a:gd name="adj2" fmla="val 66793"/>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Yes! That works.</a:t>
            </a:r>
          </a:p>
        </p:txBody>
      </p:sp>
    </p:spTree>
    <p:extLst>
      <p:ext uri="{BB962C8B-B14F-4D97-AF65-F5344CB8AC3E}">
        <p14:creationId xmlns:p14="http://schemas.microsoft.com/office/powerpoint/2010/main" val="173129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33</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400110"/>
          </a:xfrm>
          <a:prstGeom prst="rect">
            <a:avLst/>
          </a:prstGeom>
          <a:noFill/>
        </p:spPr>
        <p:txBody>
          <a:bodyPr wrap="square" rtlCol="0">
            <a:spAutoFit/>
          </a:bodyPr>
          <a:lstStyle/>
          <a:p>
            <a:pPr>
              <a:buClr>
                <a:srgbClr val="EA7600"/>
              </a:buClr>
              <a:buSzPct val="120000"/>
            </a:pPr>
            <a:r>
              <a:rPr lang="en-GB" sz="2000" b="1" dirty="0">
                <a:solidFill>
                  <a:srgbClr val="253746"/>
                </a:solidFill>
              </a:rPr>
              <a:t>Day 2: </a:t>
            </a:r>
            <a:r>
              <a:rPr lang="en-GB" sz="2000" b="1" dirty="0">
                <a:solidFill>
                  <a:srgbClr val="006400"/>
                </a:solidFill>
              </a:rPr>
              <a:t>Know number bonds to 9; Recognise that addition can be done in any order.</a:t>
            </a:r>
          </a:p>
        </p:txBody>
      </p:sp>
      <p:grpSp>
        <p:nvGrpSpPr>
          <p:cNvPr id="5" name="Group 4"/>
          <p:cNvGrpSpPr/>
          <p:nvPr/>
        </p:nvGrpSpPr>
        <p:grpSpPr>
          <a:xfrm>
            <a:off x="1207201" y="945948"/>
            <a:ext cx="1592103" cy="4307830"/>
            <a:chOff x="1697058" y="903905"/>
            <a:chExt cx="1592103" cy="4307830"/>
          </a:xfrm>
        </p:grpSpPr>
        <p:sp>
          <p:nvSpPr>
            <p:cNvPr id="6" name="Rectangle 5"/>
            <p:cNvSpPr/>
            <p:nvPr/>
          </p:nvSpPr>
          <p:spPr>
            <a:xfrm>
              <a:off x="1697058" y="903905"/>
              <a:ext cx="1465466" cy="830997"/>
            </a:xfrm>
            <a:prstGeom prst="rect">
              <a:avLst/>
            </a:prstGeom>
          </p:spPr>
          <p:txBody>
            <a:bodyPr wrap="none">
              <a:spAutoFit/>
            </a:bodyPr>
            <a:lstStyle/>
            <a:p>
              <a:r>
                <a:rPr lang="en-GB" sz="4800" b="1" dirty="0">
                  <a:solidFill>
                    <a:srgbClr val="253746"/>
                  </a:solidFill>
                  <a:latin typeface="Myriad Pro Light"/>
                </a:rPr>
                <a:t>9 + 0</a:t>
              </a:r>
            </a:p>
          </p:txBody>
        </p:sp>
        <p:sp>
          <p:nvSpPr>
            <p:cNvPr id="7" name="Rectangle 6"/>
            <p:cNvSpPr/>
            <p:nvPr/>
          </p:nvSpPr>
          <p:spPr>
            <a:xfrm>
              <a:off x="1697058" y="1822377"/>
              <a:ext cx="1465466" cy="830997"/>
            </a:xfrm>
            <a:prstGeom prst="rect">
              <a:avLst/>
            </a:prstGeom>
          </p:spPr>
          <p:txBody>
            <a:bodyPr wrap="none">
              <a:spAutoFit/>
            </a:bodyPr>
            <a:lstStyle/>
            <a:p>
              <a:r>
                <a:rPr lang="en-GB" sz="4800" b="1" dirty="0">
                  <a:solidFill>
                    <a:srgbClr val="253746"/>
                  </a:solidFill>
                  <a:latin typeface="Myriad Pro Light"/>
                </a:rPr>
                <a:t>3 + 6</a:t>
              </a:r>
            </a:p>
          </p:txBody>
        </p:sp>
        <p:sp>
          <p:nvSpPr>
            <p:cNvPr id="8" name="Rectangle 7"/>
            <p:cNvSpPr/>
            <p:nvPr/>
          </p:nvSpPr>
          <p:spPr>
            <a:xfrm>
              <a:off x="1697058" y="2697371"/>
              <a:ext cx="1465466" cy="830997"/>
            </a:xfrm>
            <a:prstGeom prst="rect">
              <a:avLst/>
            </a:prstGeom>
          </p:spPr>
          <p:txBody>
            <a:bodyPr wrap="none">
              <a:spAutoFit/>
            </a:bodyPr>
            <a:lstStyle/>
            <a:p>
              <a:r>
                <a:rPr lang="en-GB" sz="4800" b="1" dirty="0">
                  <a:solidFill>
                    <a:srgbClr val="253746"/>
                  </a:solidFill>
                  <a:latin typeface="Myriad Pro Light"/>
                </a:rPr>
                <a:t>7 + 2</a:t>
              </a:r>
            </a:p>
          </p:txBody>
        </p:sp>
        <p:sp>
          <p:nvSpPr>
            <p:cNvPr id="9" name="Rectangle 8"/>
            <p:cNvSpPr/>
            <p:nvPr/>
          </p:nvSpPr>
          <p:spPr>
            <a:xfrm>
              <a:off x="1697058" y="3528368"/>
              <a:ext cx="1465466" cy="830997"/>
            </a:xfrm>
            <a:prstGeom prst="rect">
              <a:avLst/>
            </a:prstGeom>
          </p:spPr>
          <p:txBody>
            <a:bodyPr wrap="none">
              <a:spAutoFit/>
            </a:bodyPr>
            <a:lstStyle/>
            <a:p>
              <a:r>
                <a:rPr lang="en-GB" sz="4800" b="1" dirty="0">
                  <a:solidFill>
                    <a:srgbClr val="253746"/>
                  </a:solidFill>
                  <a:latin typeface="Myriad Pro Light"/>
                </a:rPr>
                <a:t>4 + 5</a:t>
              </a:r>
            </a:p>
          </p:txBody>
        </p:sp>
        <p:sp>
          <p:nvSpPr>
            <p:cNvPr id="11" name="Rectangle 10"/>
            <p:cNvSpPr/>
            <p:nvPr/>
          </p:nvSpPr>
          <p:spPr>
            <a:xfrm>
              <a:off x="1697058" y="4380738"/>
              <a:ext cx="1592103" cy="830997"/>
            </a:xfrm>
            <a:prstGeom prst="rect">
              <a:avLst/>
            </a:prstGeom>
          </p:spPr>
          <p:txBody>
            <a:bodyPr wrap="none">
              <a:spAutoFit/>
            </a:bodyPr>
            <a:lstStyle/>
            <a:p>
              <a:r>
                <a:rPr lang="en-GB" sz="4800" b="1" dirty="0">
                  <a:solidFill>
                    <a:srgbClr val="253746"/>
                  </a:solidFill>
                  <a:latin typeface="Myriad Pro Light"/>
                </a:rPr>
                <a:t>8 + 1 </a:t>
              </a:r>
            </a:p>
          </p:txBody>
        </p:sp>
      </p:grpSp>
      <p:grpSp>
        <p:nvGrpSpPr>
          <p:cNvPr id="13" name="Group 12"/>
          <p:cNvGrpSpPr/>
          <p:nvPr/>
        </p:nvGrpSpPr>
        <p:grpSpPr>
          <a:xfrm>
            <a:off x="3486591" y="945948"/>
            <a:ext cx="1592103" cy="4307830"/>
            <a:chOff x="1697058" y="903905"/>
            <a:chExt cx="1592103" cy="4307830"/>
          </a:xfrm>
        </p:grpSpPr>
        <p:sp>
          <p:nvSpPr>
            <p:cNvPr id="14" name="Rectangle 13"/>
            <p:cNvSpPr/>
            <p:nvPr/>
          </p:nvSpPr>
          <p:spPr>
            <a:xfrm>
              <a:off x="1697058" y="903905"/>
              <a:ext cx="1465466" cy="830997"/>
            </a:xfrm>
            <a:prstGeom prst="rect">
              <a:avLst/>
            </a:prstGeom>
          </p:spPr>
          <p:txBody>
            <a:bodyPr wrap="none">
              <a:spAutoFit/>
            </a:bodyPr>
            <a:lstStyle/>
            <a:p>
              <a:r>
                <a:rPr lang="en-GB" sz="4800" b="1" dirty="0">
                  <a:solidFill>
                    <a:srgbClr val="253746"/>
                  </a:solidFill>
                  <a:latin typeface="Myriad Pro Light"/>
                </a:rPr>
                <a:t>0 + 9</a:t>
              </a:r>
            </a:p>
          </p:txBody>
        </p:sp>
        <p:sp>
          <p:nvSpPr>
            <p:cNvPr id="15" name="Rectangle 14"/>
            <p:cNvSpPr/>
            <p:nvPr/>
          </p:nvSpPr>
          <p:spPr>
            <a:xfrm>
              <a:off x="1697058" y="1822377"/>
              <a:ext cx="1465466" cy="830997"/>
            </a:xfrm>
            <a:prstGeom prst="rect">
              <a:avLst/>
            </a:prstGeom>
          </p:spPr>
          <p:txBody>
            <a:bodyPr wrap="none">
              <a:spAutoFit/>
            </a:bodyPr>
            <a:lstStyle/>
            <a:p>
              <a:r>
                <a:rPr lang="en-GB" sz="4800" b="1" dirty="0">
                  <a:solidFill>
                    <a:srgbClr val="253746"/>
                  </a:solidFill>
                  <a:latin typeface="Myriad Pro Light"/>
                </a:rPr>
                <a:t>6 + 3</a:t>
              </a:r>
            </a:p>
          </p:txBody>
        </p:sp>
        <p:sp>
          <p:nvSpPr>
            <p:cNvPr id="16" name="Rectangle 15"/>
            <p:cNvSpPr/>
            <p:nvPr/>
          </p:nvSpPr>
          <p:spPr>
            <a:xfrm>
              <a:off x="1697058" y="2697371"/>
              <a:ext cx="1465466" cy="830997"/>
            </a:xfrm>
            <a:prstGeom prst="rect">
              <a:avLst/>
            </a:prstGeom>
          </p:spPr>
          <p:txBody>
            <a:bodyPr wrap="none">
              <a:spAutoFit/>
            </a:bodyPr>
            <a:lstStyle/>
            <a:p>
              <a:r>
                <a:rPr lang="en-GB" sz="4800" b="1" dirty="0">
                  <a:solidFill>
                    <a:srgbClr val="253746"/>
                  </a:solidFill>
                  <a:latin typeface="Myriad Pro Light"/>
                </a:rPr>
                <a:t>2 + 7</a:t>
              </a:r>
            </a:p>
          </p:txBody>
        </p:sp>
        <p:sp>
          <p:nvSpPr>
            <p:cNvPr id="17" name="Rectangle 16"/>
            <p:cNvSpPr/>
            <p:nvPr/>
          </p:nvSpPr>
          <p:spPr>
            <a:xfrm>
              <a:off x="1697058" y="3528368"/>
              <a:ext cx="1465466" cy="830997"/>
            </a:xfrm>
            <a:prstGeom prst="rect">
              <a:avLst/>
            </a:prstGeom>
          </p:spPr>
          <p:txBody>
            <a:bodyPr wrap="none">
              <a:spAutoFit/>
            </a:bodyPr>
            <a:lstStyle/>
            <a:p>
              <a:r>
                <a:rPr lang="en-GB" sz="4800" b="1" dirty="0">
                  <a:solidFill>
                    <a:srgbClr val="253746"/>
                  </a:solidFill>
                  <a:latin typeface="Myriad Pro Light"/>
                </a:rPr>
                <a:t>5 + 4</a:t>
              </a:r>
            </a:p>
          </p:txBody>
        </p:sp>
        <p:sp>
          <p:nvSpPr>
            <p:cNvPr id="18" name="Rectangle 17"/>
            <p:cNvSpPr/>
            <p:nvPr/>
          </p:nvSpPr>
          <p:spPr>
            <a:xfrm>
              <a:off x="1697058" y="4380738"/>
              <a:ext cx="1592103" cy="830997"/>
            </a:xfrm>
            <a:prstGeom prst="rect">
              <a:avLst/>
            </a:prstGeom>
          </p:spPr>
          <p:txBody>
            <a:bodyPr wrap="none">
              <a:spAutoFit/>
            </a:bodyPr>
            <a:lstStyle/>
            <a:p>
              <a:r>
                <a:rPr lang="en-GB" sz="4800" b="1" dirty="0">
                  <a:solidFill>
                    <a:srgbClr val="253746"/>
                  </a:solidFill>
                  <a:latin typeface="Myriad Pro Light"/>
                </a:rPr>
                <a:t>1 + 8 </a:t>
              </a:r>
            </a:p>
          </p:txBody>
        </p:sp>
      </p:grpSp>
      <p:sp>
        <p:nvSpPr>
          <p:cNvPr id="19" name="Rectangle 18"/>
          <p:cNvSpPr/>
          <p:nvPr/>
        </p:nvSpPr>
        <p:spPr>
          <a:xfrm>
            <a:off x="5946263" y="2023468"/>
            <a:ext cx="2770310" cy="923330"/>
          </a:xfrm>
          <a:prstGeom prst="rect">
            <a:avLst/>
          </a:prstGeom>
        </p:spPr>
        <p:txBody>
          <a:bodyPr wrap="none">
            <a:spAutoFit/>
          </a:bodyPr>
          <a:lstStyle/>
          <a:p>
            <a:r>
              <a:rPr lang="en-GB" sz="4800" b="1" dirty="0">
                <a:solidFill>
                  <a:srgbClr val="00B050"/>
                </a:solidFill>
                <a:latin typeface="Myriad Pro Light"/>
              </a:rPr>
              <a:t>9 – 2 = </a:t>
            </a:r>
            <a:r>
              <a:rPr lang="en-GB" sz="5400" dirty="0">
                <a:solidFill>
                  <a:srgbClr val="00B050"/>
                </a:solidFill>
                <a:latin typeface="Myriad Pro Light"/>
                <a:sym typeface="Wingdings" panose="05000000000000000000" pitchFamily="2" charset="2"/>
              </a:rPr>
              <a:t></a:t>
            </a:r>
            <a:r>
              <a:rPr lang="en-GB" sz="4800" b="1" dirty="0">
                <a:solidFill>
                  <a:srgbClr val="00B050"/>
                </a:solidFill>
                <a:latin typeface="Myriad Pro Light"/>
              </a:rPr>
              <a:t> </a:t>
            </a:r>
          </a:p>
        </p:txBody>
      </p:sp>
      <p:grpSp>
        <p:nvGrpSpPr>
          <p:cNvPr id="20" name="Group 19">
            <a:extLst>
              <a:ext uri="{FF2B5EF4-FFF2-40B4-BE49-F238E27FC236}">
                <a16:creationId xmlns:a16="http://schemas.microsoft.com/office/drawing/2014/main" id="{45377F9E-D2A2-4BA3-B120-59FF6DB0C5D4}"/>
              </a:ext>
            </a:extLst>
          </p:cNvPr>
          <p:cNvGrpSpPr/>
          <p:nvPr/>
        </p:nvGrpSpPr>
        <p:grpSpPr>
          <a:xfrm>
            <a:off x="5445610" y="3279136"/>
            <a:ext cx="3604605" cy="2348778"/>
            <a:chOff x="4298496" y="4063018"/>
            <a:chExt cx="2801678" cy="1569186"/>
          </a:xfrm>
          <a:effectLst>
            <a:outerShdw blurRad="50800" dist="38100" dir="2700000" algn="tl" rotWithShape="0">
              <a:prstClr val="black">
                <a:alpha val="40000"/>
              </a:prstClr>
            </a:outerShdw>
          </a:effectLst>
        </p:grpSpPr>
        <p:sp>
          <p:nvSpPr>
            <p:cNvPr id="21" name="Speech Bubble: Rectangle with Corners Rounded 14">
              <a:extLst>
                <a:ext uri="{FF2B5EF4-FFF2-40B4-BE49-F238E27FC236}">
                  <a16:creationId xmlns:a16="http://schemas.microsoft.com/office/drawing/2014/main" id="{33A118E9-4FBA-4F4E-97F1-10B297E4A984}"/>
                </a:ext>
              </a:extLst>
            </p:cNvPr>
            <p:cNvSpPr/>
            <p:nvPr/>
          </p:nvSpPr>
          <p:spPr>
            <a:xfrm>
              <a:off x="4298496" y="4063018"/>
              <a:ext cx="2801678" cy="1569186"/>
            </a:xfrm>
            <a:prstGeom prst="cloudCallout">
              <a:avLst>
                <a:gd name="adj1" fmla="val -59741"/>
                <a:gd name="adj2" fmla="val 6679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What about this subtraction?</a:t>
              </a:r>
            </a:p>
            <a:p>
              <a:pPr algn="ctr">
                <a:lnSpc>
                  <a:spcPct val="114000"/>
                </a:lnSpc>
              </a:pPr>
              <a:r>
                <a:rPr lang="en-GB" sz="2000" b="1" dirty="0">
                  <a:solidFill>
                    <a:srgbClr val="253746"/>
                  </a:solidFill>
                  <a:latin typeface="Myriad Pro Light" panose="020B0603030403020204" pitchFamily="34" charset="0"/>
                </a:rPr>
                <a:t>Which number bond to 9 contains a 2?</a:t>
              </a:r>
            </a:p>
          </p:txBody>
        </p:sp>
        <p:pic>
          <p:nvPicPr>
            <p:cNvPr id="22" name="Picture 21">
              <a:extLst>
                <a:ext uri="{FF2B5EF4-FFF2-40B4-BE49-F238E27FC236}">
                  <a16:creationId xmlns:a16="http://schemas.microsoft.com/office/drawing/2014/main" id="{EEC1D852-2E0F-4198-9E1C-668A9B27AF8C}"/>
                </a:ext>
              </a:extLst>
            </p:cNvPr>
            <p:cNvPicPr>
              <a:picLocks noChangeAspect="1"/>
            </p:cNvPicPr>
            <p:nvPr/>
          </p:nvPicPr>
          <p:blipFill rotWithShape="1">
            <a:blip r:embed="rId3" cstate="screen">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449245" y="4171350"/>
              <a:ext cx="391606" cy="655011"/>
            </a:xfrm>
            <a:prstGeom prst="rect">
              <a:avLst/>
            </a:prstGeom>
          </p:spPr>
        </p:pic>
      </p:grpSp>
    </p:spTree>
    <p:extLst>
      <p:ext uri="{BB962C8B-B14F-4D97-AF65-F5344CB8AC3E}">
        <p14:creationId xmlns:p14="http://schemas.microsoft.com/office/powerpoint/2010/main" val="17312945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34</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400110"/>
          </a:xfrm>
          <a:prstGeom prst="rect">
            <a:avLst/>
          </a:prstGeom>
          <a:noFill/>
        </p:spPr>
        <p:txBody>
          <a:bodyPr wrap="square" rtlCol="0">
            <a:spAutoFit/>
          </a:bodyPr>
          <a:lstStyle/>
          <a:p>
            <a:pPr>
              <a:buClr>
                <a:srgbClr val="EA7600"/>
              </a:buClr>
              <a:buSzPct val="120000"/>
            </a:pPr>
            <a:r>
              <a:rPr lang="en-GB" sz="2000" b="1" dirty="0">
                <a:solidFill>
                  <a:srgbClr val="253746"/>
                </a:solidFill>
              </a:rPr>
              <a:t>Day 2: </a:t>
            </a:r>
            <a:r>
              <a:rPr lang="en-GB" sz="2000" b="1" dirty="0">
                <a:solidFill>
                  <a:srgbClr val="006400"/>
                </a:solidFill>
              </a:rPr>
              <a:t>Know number bonds to 9; Recognise that addition can be done in any order.</a:t>
            </a:r>
          </a:p>
        </p:txBody>
      </p:sp>
      <p:grpSp>
        <p:nvGrpSpPr>
          <p:cNvPr id="5" name="Group 4"/>
          <p:cNvGrpSpPr/>
          <p:nvPr/>
        </p:nvGrpSpPr>
        <p:grpSpPr>
          <a:xfrm>
            <a:off x="1207201" y="945948"/>
            <a:ext cx="1592103" cy="4307830"/>
            <a:chOff x="1697058" y="903905"/>
            <a:chExt cx="1592103" cy="4307830"/>
          </a:xfrm>
        </p:grpSpPr>
        <p:sp>
          <p:nvSpPr>
            <p:cNvPr id="6" name="Rectangle 5"/>
            <p:cNvSpPr/>
            <p:nvPr/>
          </p:nvSpPr>
          <p:spPr>
            <a:xfrm>
              <a:off x="1697058" y="903905"/>
              <a:ext cx="1465466" cy="830997"/>
            </a:xfrm>
            <a:prstGeom prst="rect">
              <a:avLst/>
            </a:prstGeom>
          </p:spPr>
          <p:txBody>
            <a:bodyPr wrap="none">
              <a:spAutoFit/>
            </a:bodyPr>
            <a:lstStyle/>
            <a:p>
              <a:r>
                <a:rPr lang="en-GB" sz="4800" b="1" dirty="0">
                  <a:solidFill>
                    <a:srgbClr val="253746"/>
                  </a:solidFill>
                  <a:latin typeface="Myriad Pro Light"/>
                </a:rPr>
                <a:t>9 + 0</a:t>
              </a:r>
            </a:p>
          </p:txBody>
        </p:sp>
        <p:sp>
          <p:nvSpPr>
            <p:cNvPr id="7" name="Rectangle 6"/>
            <p:cNvSpPr/>
            <p:nvPr/>
          </p:nvSpPr>
          <p:spPr>
            <a:xfrm>
              <a:off x="1697058" y="1822377"/>
              <a:ext cx="1465466" cy="830997"/>
            </a:xfrm>
            <a:prstGeom prst="rect">
              <a:avLst/>
            </a:prstGeom>
          </p:spPr>
          <p:txBody>
            <a:bodyPr wrap="none">
              <a:spAutoFit/>
            </a:bodyPr>
            <a:lstStyle/>
            <a:p>
              <a:r>
                <a:rPr lang="en-GB" sz="4800" b="1" dirty="0">
                  <a:solidFill>
                    <a:srgbClr val="253746"/>
                  </a:solidFill>
                  <a:latin typeface="Myriad Pro Light"/>
                </a:rPr>
                <a:t>3 + 6</a:t>
              </a:r>
            </a:p>
          </p:txBody>
        </p:sp>
        <p:sp>
          <p:nvSpPr>
            <p:cNvPr id="8" name="Rectangle 7"/>
            <p:cNvSpPr/>
            <p:nvPr/>
          </p:nvSpPr>
          <p:spPr>
            <a:xfrm>
              <a:off x="1697058" y="2697371"/>
              <a:ext cx="1465466" cy="830997"/>
            </a:xfrm>
            <a:prstGeom prst="rect">
              <a:avLst/>
            </a:prstGeom>
          </p:spPr>
          <p:txBody>
            <a:bodyPr wrap="none">
              <a:spAutoFit/>
            </a:bodyPr>
            <a:lstStyle/>
            <a:p>
              <a:r>
                <a:rPr lang="en-GB" sz="4800" b="1" dirty="0">
                  <a:solidFill>
                    <a:srgbClr val="253746"/>
                  </a:solidFill>
                  <a:latin typeface="Myriad Pro Light"/>
                </a:rPr>
                <a:t>7 + 2</a:t>
              </a:r>
            </a:p>
          </p:txBody>
        </p:sp>
        <p:sp>
          <p:nvSpPr>
            <p:cNvPr id="9" name="Rectangle 8"/>
            <p:cNvSpPr/>
            <p:nvPr/>
          </p:nvSpPr>
          <p:spPr>
            <a:xfrm>
              <a:off x="1697058" y="3528368"/>
              <a:ext cx="1465466" cy="830997"/>
            </a:xfrm>
            <a:prstGeom prst="rect">
              <a:avLst/>
            </a:prstGeom>
          </p:spPr>
          <p:txBody>
            <a:bodyPr wrap="none">
              <a:spAutoFit/>
            </a:bodyPr>
            <a:lstStyle/>
            <a:p>
              <a:r>
                <a:rPr lang="en-GB" sz="4800" b="1" dirty="0">
                  <a:solidFill>
                    <a:srgbClr val="253746"/>
                  </a:solidFill>
                  <a:latin typeface="Myriad Pro Light"/>
                </a:rPr>
                <a:t>4 + 5</a:t>
              </a:r>
            </a:p>
          </p:txBody>
        </p:sp>
        <p:sp>
          <p:nvSpPr>
            <p:cNvPr id="11" name="Rectangle 10"/>
            <p:cNvSpPr/>
            <p:nvPr/>
          </p:nvSpPr>
          <p:spPr>
            <a:xfrm>
              <a:off x="1697058" y="4380738"/>
              <a:ext cx="1592103" cy="830997"/>
            </a:xfrm>
            <a:prstGeom prst="rect">
              <a:avLst/>
            </a:prstGeom>
          </p:spPr>
          <p:txBody>
            <a:bodyPr wrap="none">
              <a:spAutoFit/>
            </a:bodyPr>
            <a:lstStyle/>
            <a:p>
              <a:r>
                <a:rPr lang="en-GB" sz="4800" b="1" dirty="0">
                  <a:solidFill>
                    <a:srgbClr val="253746"/>
                  </a:solidFill>
                  <a:latin typeface="Myriad Pro Light"/>
                </a:rPr>
                <a:t>8 + 1 </a:t>
              </a:r>
            </a:p>
          </p:txBody>
        </p:sp>
      </p:grpSp>
      <p:grpSp>
        <p:nvGrpSpPr>
          <p:cNvPr id="13" name="Group 12"/>
          <p:cNvGrpSpPr/>
          <p:nvPr/>
        </p:nvGrpSpPr>
        <p:grpSpPr>
          <a:xfrm>
            <a:off x="3486591" y="945948"/>
            <a:ext cx="1592103" cy="4307830"/>
            <a:chOff x="1697058" y="903905"/>
            <a:chExt cx="1592103" cy="4307830"/>
          </a:xfrm>
        </p:grpSpPr>
        <p:sp>
          <p:nvSpPr>
            <p:cNvPr id="14" name="Rectangle 13"/>
            <p:cNvSpPr/>
            <p:nvPr/>
          </p:nvSpPr>
          <p:spPr>
            <a:xfrm>
              <a:off x="1697058" y="903905"/>
              <a:ext cx="1465466" cy="830997"/>
            </a:xfrm>
            <a:prstGeom prst="rect">
              <a:avLst/>
            </a:prstGeom>
          </p:spPr>
          <p:txBody>
            <a:bodyPr wrap="none">
              <a:spAutoFit/>
            </a:bodyPr>
            <a:lstStyle/>
            <a:p>
              <a:r>
                <a:rPr lang="en-GB" sz="4800" b="1" dirty="0">
                  <a:solidFill>
                    <a:srgbClr val="253746"/>
                  </a:solidFill>
                  <a:latin typeface="Myriad Pro Light"/>
                </a:rPr>
                <a:t>0 + 9</a:t>
              </a:r>
            </a:p>
          </p:txBody>
        </p:sp>
        <p:sp>
          <p:nvSpPr>
            <p:cNvPr id="15" name="Rectangle 14"/>
            <p:cNvSpPr/>
            <p:nvPr/>
          </p:nvSpPr>
          <p:spPr>
            <a:xfrm>
              <a:off x="1697058" y="1822377"/>
              <a:ext cx="1465466" cy="830997"/>
            </a:xfrm>
            <a:prstGeom prst="rect">
              <a:avLst/>
            </a:prstGeom>
          </p:spPr>
          <p:txBody>
            <a:bodyPr wrap="none">
              <a:spAutoFit/>
            </a:bodyPr>
            <a:lstStyle/>
            <a:p>
              <a:r>
                <a:rPr lang="en-GB" sz="4800" b="1" dirty="0">
                  <a:solidFill>
                    <a:srgbClr val="253746"/>
                  </a:solidFill>
                  <a:latin typeface="Myriad Pro Light"/>
                </a:rPr>
                <a:t>6 + 3</a:t>
              </a:r>
            </a:p>
          </p:txBody>
        </p:sp>
        <p:sp>
          <p:nvSpPr>
            <p:cNvPr id="16" name="Rectangle 15"/>
            <p:cNvSpPr/>
            <p:nvPr/>
          </p:nvSpPr>
          <p:spPr>
            <a:xfrm>
              <a:off x="1697058" y="2697371"/>
              <a:ext cx="1465466" cy="830997"/>
            </a:xfrm>
            <a:prstGeom prst="rect">
              <a:avLst/>
            </a:prstGeom>
          </p:spPr>
          <p:txBody>
            <a:bodyPr wrap="none">
              <a:spAutoFit/>
            </a:bodyPr>
            <a:lstStyle/>
            <a:p>
              <a:r>
                <a:rPr lang="en-GB" sz="4800" b="1" dirty="0">
                  <a:solidFill>
                    <a:srgbClr val="253746"/>
                  </a:solidFill>
                  <a:latin typeface="Myriad Pro Light"/>
                </a:rPr>
                <a:t>2 + 7</a:t>
              </a:r>
            </a:p>
          </p:txBody>
        </p:sp>
        <p:sp>
          <p:nvSpPr>
            <p:cNvPr id="17" name="Rectangle 16"/>
            <p:cNvSpPr/>
            <p:nvPr/>
          </p:nvSpPr>
          <p:spPr>
            <a:xfrm>
              <a:off x="1697058" y="3528368"/>
              <a:ext cx="1465466" cy="830997"/>
            </a:xfrm>
            <a:prstGeom prst="rect">
              <a:avLst/>
            </a:prstGeom>
          </p:spPr>
          <p:txBody>
            <a:bodyPr wrap="none">
              <a:spAutoFit/>
            </a:bodyPr>
            <a:lstStyle/>
            <a:p>
              <a:r>
                <a:rPr lang="en-GB" sz="4800" b="1" dirty="0">
                  <a:solidFill>
                    <a:srgbClr val="253746"/>
                  </a:solidFill>
                  <a:latin typeface="Myriad Pro Light"/>
                </a:rPr>
                <a:t>5 + 4</a:t>
              </a:r>
            </a:p>
          </p:txBody>
        </p:sp>
        <p:sp>
          <p:nvSpPr>
            <p:cNvPr id="18" name="Rectangle 17"/>
            <p:cNvSpPr/>
            <p:nvPr/>
          </p:nvSpPr>
          <p:spPr>
            <a:xfrm>
              <a:off x="1697058" y="4380738"/>
              <a:ext cx="1592103" cy="830997"/>
            </a:xfrm>
            <a:prstGeom prst="rect">
              <a:avLst/>
            </a:prstGeom>
          </p:spPr>
          <p:txBody>
            <a:bodyPr wrap="none">
              <a:spAutoFit/>
            </a:bodyPr>
            <a:lstStyle/>
            <a:p>
              <a:r>
                <a:rPr lang="en-GB" sz="4800" b="1" dirty="0">
                  <a:solidFill>
                    <a:srgbClr val="253746"/>
                  </a:solidFill>
                  <a:latin typeface="Myriad Pro Light"/>
                </a:rPr>
                <a:t>1 + 8 </a:t>
              </a:r>
            </a:p>
          </p:txBody>
        </p:sp>
      </p:grpSp>
      <p:sp>
        <p:nvSpPr>
          <p:cNvPr id="19" name="Rectangle 18"/>
          <p:cNvSpPr/>
          <p:nvPr/>
        </p:nvSpPr>
        <p:spPr>
          <a:xfrm>
            <a:off x="5946263" y="2023468"/>
            <a:ext cx="2258952" cy="830997"/>
          </a:xfrm>
          <a:prstGeom prst="rect">
            <a:avLst/>
          </a:prstGeom>
        </p:spPr>
        <p:txBody>
          <a:bodyPr wrap="none">
            <a:spAutoFit/>
          </a:bodyPr>
          <a:lstStyle/>
          <a:p>
            <a:r>
              <a:rPr lang="en-GB" sz="4800" b="1" dirty="0">
                <a:solidFill>
                  <a:srgbClr val="00B050"/>
                </a:solidFill>
                <a:latin typeface="Myriad Pro Light"/>
              </a:rPr>
              <a:t>9 – 2 = </a:t>
            </a:r>
          </a:p>
        </p:txBody>
      </p:sp>
      <p:grpSp>
        <p:nvGrpSpPr>
          <p:cNvPr id="20" name="Group 19">
            <a:extLst>
              <a:ext uri="{FF2B5EF4-FFF2-40B4-BE49-F238E27FC236}">
                <a16:creationId xmlns:a16="http://schemas.microsoft.com/office/drawing/2014/main" id="{364AD7A8-990B-4304-8815-E1D38F787728}"/>
              </a:ext>
            </a:extLst>
          </p:cNvPr>
          <p:cNvGrpSpPr/>
          <p:nvPr/>
        </p:nvGrpSpPr>
        <p:grpSpPr>
          <a:xfrm>
            <a:off x="5256184" y="3228042"/>
            <a:ext cx="3775235" cy="2346731"/>
            <a:chOff x="459308" y="1956782"/>
            <a:chExt cx="4195251" cy="2166894"/>
          </a:xfrm>
        </p:grpSpPr>
        <p:sp>
          <p:nvSpPr>
            <p:cNvPr id="21" name="Cloud 20">
              <a:extLst>
                <a:ext uri="{FF2B5EF4-FFF2-40B4-BE49-F238E27FC236}">
                  <a16:creationId xmlns:a16="http://schemas.microsoft.com/office/drawing/2014/main" id="{8674C3AD-9653-4D94-B4F7-313FBDEC0BDC}"/>
                </a:ext>
              </a:extLst>
            </p:cNvPr>
            <p:cNvSpPr/>
            <p:nvPr/>
          </p:nvSpPr>
          <p:spPr>
            <a:xfrm>
              <a:off x="459308" y="2179672"/>
              <a:ext cx="3290082" cy="1944004"/>
            </a:xfrm>
            <a:prstGeom prst="cloud">
              <a:avLst/>
            </a:prstGeom>
            <a:solidFill>
              <a:schemeClr val="bg1">
                <a:lumMod val="95000"/>
              </a:schemeClr>
            </a:solidFill>
            <a:ln w="2857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2">
                      <a:lumMod val="25000"/>
                    </a:schemeClr>
                  </a:solidFill>
                  <a:latin typeface="Myriad Pro Light" panose="020B0603030403020204" pitchFamily="34" charset="0"/>
                </a:rPr>
                <a:t>Complete the number sentence with your partner.</a:t>
              </a:r>
            </a:p>
          </p:txBody>
        </p:sp>
        <p:pic>
          <p:nvPicPr>
            <p:cNvPr id="22" name="Picture 21">
              <a:extLst>
                <a:ext uri="{FF2B5EF4-FFF2-40B4-BE49-F238E27FC236}">
                  <a16:creationId xmlns:a16="http://schemas.microsoft.com/office/drawing/2014/main" id="{F948412F-BFF1-4F62-B3DC-5CACCB9BBD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3365" y="1956782"/>
              <a:ext cx="1721194" cy="1206893"/>
            </a:xfrm>
            <a:prstGeom prst="rect">
              <a:avLst/>
            </a:prstGeom>
            <a:effectLst>
              <a:outerShdw blurRad="50800" dist="38100" dir="2700000" algn="tl" rotWithShape="0">
                <a:prstClr val="black">
                  <a:alpha val="40000"/>
                </a:prstClr>
              </a:outerShdw>
            </a:effectLst>
          </p:spPr>
        </p:pic>
      </p:grpSp>
      <p:sp>
        <p:nvSpPr>
          <p:cNvPr id="23" name="Rectangle 22"/>
          <p:cNvSpPr/>
          <p:nvPr/>
        </p:nvSpPr>
        <p:spPr>
          <a:xfrm>
            <a:off x="8018886" y="2023467"/>
            <a:ext cx="699230" cy="830997"/>
          </a:xfrm>
          <a:prstGeom prst="rect">
            <a:avLst/>
          </a:prstGeom>
        </p:spPr>
        <p:txBody>
          <a:bodyPr wrap="none">
            <a:spAutoFit/>
          </a:bodyPr>
          <a:lstStyle/>
          <a:p>
            <a:r>
              <a:rPr lang="en-GB" sz="4800" b="1" dirty="0">
                <a:solidFill>
                  <a:srgbClr val="00B050"/>
                </a:solidFill>
                <a:latin typeface="Myriad Pro Light"/>
              </a:rPr>
              <a:t>7 </a:t>
            </a:r>
          </a:p>
        </p:txBody>
      </p:sp>
    </p:spTree>
    <p:extLst>
      <p:ext uri="{BB962C8B-B14F-4D97-AF65-F5344CB8AC3E}">
        <p14:creationId xmlns:p14="http://schemas.microsoft.com/office/powerpoint/2010/main" val="173129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35</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400110"/>
          </a:xfrm>
          <a:prstGeom prst="rect">
            <a:avLst/>
          </a:prstGeom>
          <a:noFill/>
        </p:spPr>
        <p:txBody>
          <a:bodyPr wrap="square" rtlCol="0">
            <a:spAutoFit/>
          </a:bodyPr>
          <a:lstStyle/>
          <a:p>
            <a:pPr>
              <a:buClr>
                <a:srgbClr val="EA7600"/>
              </a:buClr>
              <a:buSzPct val="120000"/>
            </a:pPr>
            <a:r>
              <a:rPr lang="en-GB" sz="2000" b="1" dirty="0">
                <a:solidFill>
                  <a:srgbClr val="253746"/>
                </a:solidFill>
              </a:rPr>
              <a:t>Day 2: </a:t>
            </a:r>
            <a:r>
              <a:rPr lang="en-GB" sz="2000" b="1" dirty="0">
                <a:solidFill>
                  <a:srgbClr val="006400"/>
                </a:solidFill>
              </a:rPr>
              <a:t>Know number bonds to 9; Recognise that addition can be done in any order.</a:t>
            </a:r>
          </a:p>
        </p:txBody>
      </p:sp>
      <p:grpSp>
        <p:nvGrpSpPr>
          <p:cNvPr id="5" name="Group 4"/>
          <p:cNvGrpSpPr/>
          <p:nvPr/>
        </p:nvGrpSpPr>
        <p:grpSpPr>
          <a:xfrm>
            <a:off x="711955" y="945948"/>
            <a:ext cx="1592103" cy="4307830"/>
            <a:chOff x="1697058" y="903905"/>
            <a:chExt cx="1592103" cy="4307830"/>
          </a:xfrm>
        </p:grpSpPr>
        <p:sp>
          <p:nvSpPr>
            <p:cNvPr id="6" name="Rectangle 5"/>
            <p:cNvSpPr/>
            <p:nvPr/>
          </p:nvSpPr>
          <p:spPr>
            <a:xfrm>
              <a:off x="1697058" y="903905"/>
              <a:ext cx="1465466" cy="830997"/>
            </a:xfrm>
            <a:prstGeom prst="rect">
              <a:avLst/>
            </a:prstGeom>
          </p:spPr>
          <p:txBody>
            <a:bodyPr wrap="none">
              <a:spAutoFit/>
            </a:bodyPr>
            <a:lstStyle/>
            <a:p>
              <a:r>
                <a:rPr lang="en-GB" sz="4800" b="1" dirty="0">
                  <a:solidFill>
                    <a:srgbClr val="253746"/>
                  </a:solidFill>
                  <a:latin typeface="Myriad Pro Light"/>
                </a:rPr>
                <a:t>9 + 0</a:t>
              </a:r>
            </a:p>
          </p:txBody>
        </p:sp>
        <p:sp>
          <p:nvSpPr>
            <p:cNvPr id="7" name="Rectangle 6"/>
            <p:cNvSpPr/>
            <p:nvPr/>
          </p:nvSpPr>
          <p:spPr>
            <a:xfrm>
              <a:off x="1697058" y="1822377"/>
              <a:ext cx="1465466" cy="830997"/>
            </a:xfrm>
            <a:prstGeom prst="rect">
              <a:avLst/>
            </a:prstGeom>
          </p:spPr>
          <p:txBody>
            <a:bodyPr wrap="none">
              <a:spAutoFit/>
            </a:bodyPr>
            <a:lstStyle/>
            <a:p>
              <a:r>
                <a:rPr lang="en-GB" sz="4800" b="1" dirty="0">
                  <a:solidFill>
                    <a:srgbClr val="253746"/>
                  </a:solidFill>
                  <a:latin typeface="Myriad Pro Light"/>
                </a:rPr>
                <a:t>3 + 6</a:t>
              </a:r>
            </a:p>
          </p:txBody>
        </p:sp>
        <p:sp>
          <p:nvSpPr>
            <p:cNvPr id="8" name="Rectangle 7"/>
            <p:cNvSpPr/>
            <p:nvPr/>
          </p:nvSpPr>
          <p:spPr>
            <a:xfrm>
              <a:off x="1697058" y="2697371"/>
              <a:ext cx="1465466" cy="830997"/>
            </a:xfrm>
            <a:prstGeom prst="rect">
              <a:avLst/>
            </a:prstGeom>
          </p:spPr>
          <p:txBody>
            <a:bodyPr wrap="none">
              <a:spAutoFit/>
            </a:bodyPr>
            <a:lstStyle/>
            <a:p>
              <a:r>
                <a:rPr lang="en-GB" sz="4800" b="1" dirty="0">
                  <a:solidFill>
                    <a:srgbClr val="253746"/>
                  </a:solidFill>
                  <a:latin typeface="Myriad Pro Light"/>
                </a:rPr>
                <a:t>7 + 2</a:t>
              </a:r>
            </a:p>
          </p:txBody>
        </p:sp>
        <p:sp>
          <p:nvSpPr>
            <p:cNvPr id="9" name="Rectangle 8"/>
            <p:cNvSpPr/>
            <p:nvPr/>
          </p:nvSpPr>
          <p:spPr>
            <a:xfrm>
              <a:off x="1697058" y="3528368"/>
              <a:ext cx="1465466" cy="830997"/>
            </a:xfrm>
            <a:prstGeom prst="rect">
              <a:avLst/>
            </a:prstGeom>
          </p:spPr>
          <p:txBody>
            <a:bodyPr wrap="none">
              <a:spAutoFit/>
            </a:bodyPr>
            <a:lstStyle/>
            <a:p>
              <a:r>
                <a:rPr lang="en-GB" sz="4800" b="1" dirty="0">
                  <a:solidFill>
                    <a:srgbClr val="253746"/>
                  </a:solidFill>
                  <a:latin typeface="Myriad Pro Light"/>
                </a:rPr>
                <a:t>4 + 5</a:t>
              </a:r>
            </a:p>
          </p:txBody>
        </p:sp>
        <p:sp>
          <p:nvSpPr>
            <p:cNvPr id="11" name="Rectangle 10"/>
            <p:cNvSpPr/>
            <p:nvPr/>
          </p:nvSpPr>
          <p:spPr>
            <a:xfrm>
              <a:off x="1697058" y="4380738"/>
              <a:ext cx="1592103" cy="830997"/>
            </a:xfrm>
            <a:prstGeom prst="rect">
              <a:avLst/>
            </a:prstGeom>
          </p:spPr>
          <p:txBody>
            <a:bodyPr wrap="none">
              <a:spAutoFit/>
            </a:bodyPr>
            <a:lstStyle/>
            <a:p>
              <a:r>
                <a:rPr lang="en-GB" sz="4800" b="1" dirty="0">
                  <a:solidFill>
                    <a:srgbClr val="253746"/>
                  </a:solidFill>
                  <a:latin typeface="Myriad Pro Light"/>
                </a:rPr>
                <a:t>8 + 1 </a:t>
              </a:r>
            </a:p>
          </p:txBody>
        </p:sp>
      </p:grpSp>
      <p:grpSp>
        <p:nvGrpSpPr>
          <p:cNvPr id="13" name="Group 12"/>
          <p:cNvGrpSpPr/>
          <p:nvPr/>
        </p:nvGrpSpPr>
        <p:grpSpPr>
          <a:xfrm>
            <a:off x="2991345" y="945948"/>
            <a:ext cx="1592103" cy="4307830"/>
            <a:chOff x="1697058" y="903905"/>
            <a:chExt cx="1592103" cy="4307830"/>
          </a:xfrm>
        </p:grpSpPr>
        <p:sp>
          <p:nvSpPr>
            <p:cNvPr id="14" name="Rectangle 13"/>
            <p:cNvSpPr/>
            <p:nvPr/>
          </p:nvSpPr>
          <p:spPr>
            <a:xfrm>
              <a:off x="1697058" y="903905"/>
              <a:ext cx="1465466" cy="830997"/>
            </a:xfrm>
            <a:prstGeom prst="rect">
              <a:avLst/>
            </a:prstGeom>
          </p:spPr>
          <p:txBody>
            <a:bodyPr wrap="none">
              <a:spAutoFit/>
            </a:bodyPr>
            <a:lstStyle/>
            <a:p>
              <a:r>
                <a:rPr lang="en-GB" sz="4800" b="1" dirty="0">
                  <a:solidFill>
                    <a:srgbClr val="253746"/>
                  </a:solidFill>
                  <a:latin typeface="Myriad Pro Light"/>
                </a:rPr>
                <a:t>0 + 9</a:t>
              </a:r>
            </a:p>
          </p:txBody>
        </p:sp>
        <p:sp>
          <p:nvSpPr>
            <p:cNvPr id="15" name="Rectangle 14"/>
            <p:cNvSpPr/>
            <p:nvPr/>
          </p:nvSpPr>
          <p:spPr>
            <a:xfrm>
              <a:off x="1697058" y="1822377"/>
              <a:ext cx="1465466" cy="830997"/>
            </a:xfrm>
            <a:prstGeom prst="rect">
              <a:avLst/>
            </a:prstGeom>
          </p:spPr>
          <p:txBody>
            <a:bodyPr wrap="none">
              <a:spAutoFit/>
            </a:bodyPr>
            <a:lstStyle/>
            <a:p>
              <a:r>
                <a:rPr lang="en-GB" sz="4800" b="1" dirty="0">
                  <a:solidFill>
                    <a:srgbClr val="253746"/>
                  </a:solidFill>
                  <a:latin typeface="Myriad Pro Light"/>
                </a:rPr>
                <a:t>6 + 3</a:t>
              </a:r>
            </a:p>
          </p:txBody>
        </p:sp>
        <p:sp>
          <p:nvSpPr>
            <p:cNvPr id="16" name="Rectangle 15"/>
            <p:cNvSpPr/>
            <p:nvPr/>
          </p:nvSpPr>
          <p:spPr>
            <a:xfrm>
              <a:off x="1697058" y="2697371"/>
              <a:ext cx="1465466" cy="830997"/>
            </a:xfrm>
            <a:prstGeom prst="rect">
              <a:avLst/>
            </a:prstGeom>
          </p:spPr>
          <p:txBody>
            <a:bodyPr wrap="none">
              <a:spAutoFit/>
            </a:bodyPr>
            <a:lstStyle/>
            <a:p>
              <a:r>
                <a:rPr lang="en-GB" sz="4800" b="1" dirty="0">
                  <a:solidFill>
                    <a:srgbClr val="253746"/>
                  </a:solidFill>
                  <a:latin typeface="Myriad Pro Light"/>
                </a:rPr>
                <a:t>2 + 7</a:t>
              </a:r>
            </a:p>
          </p:txBody>
        </p:sp>
        <p:sp>
          <p:nvSpPr>
            <p:cNvPr id="17" name="Rectangle 16"/>
            <p:cNvSpPr/>
            <p:nvPr/>
          </p:nvSpPr>
          <p:spPr>
            <a:xfrm>
              <a:off x="1697058" y="3528368"/>
              <a:ext cx="1465466" cy="830997"/>
            </a:xfrm>
            <a:prstGeom prst="rect">
              <a:avLst/>
            </a:prstGeom>
          </p:spPr>
          <p:txBody>
            <a:bodyPr wrap="none">
              <a:spAutoFit/>
            </a:bodyPr>
            <a:lstStyle/>
            <a:p>
              <a:r>
                <a:rPr lang="en-GB" sz="4800" b="1" dirty="0">
                  <a:solidFill>
                    <a:srgbClr val="253746"/>
                  </a:solidFill>
                  <a:latin typeface="Myriad Pro Light"/>
                </a:rPr>
                <a:t>5 + 4</a:t>
              </a:r>
            </a:p>
          </p:txBody>
        </p:sp>
        <p:sp>
          <p:nvSpPr>
            <p:cNvPr id="18" name="Rectangle 17"/>
            <p:cNvSpPr/>
            <p:nvPr/>
          </p:nvSpPr>
          <p:spPr>
            <a:xfrm>
              <a:off x="1697058" y="4380738"/>
              <a:ext cx="1592103" cy="830997"/>
            </a:xfrm>
            <a:prstGeom prst="rect">
              <a:avLst/>
            </a:prstGeom>
          </p:spPr>
          <p:txBody>
            <a:bodyPr wrap="none">
              <a:spAutoFit/>
            </a:bodyPr>
            <a:lstStyle/>
            <a:p>
              <a:r>
                <a:rPr lang="en-GB" sz="4800" b="1" dirty="0">
                  <a:solidFill>
                    <a:srgbClr val="253746"/>
                  </a:solidFill>
                  <a:latin typeface="Myriad Pro Light"/>
                </a:rPr>
                <a:t>1 + 8 </a:t>
              </a:r>
            </a:p>
          </p:txBody>
        </p:sp>
      </p:grpSp>
      <p:grpSp>
        <p:nvGrpSpPr>
          <p:cNvPr id="19" name="Group 18">
            <a:extLst>
              <a:ext uri="{FF2B5EF4-FFF2-40B4-BE49-F238E27FC236}">
                <a16:creationId xmlns:a16="http://schemas.microsoft.com/office/drawing/2014/main" id="{364AD7A8-990B-4304-8815-E1D38F787728}"/>
              </a:ext>
            </a:extLst>
          </p:cNvPr>
          <p:cNvGrpSpPr/>
          <p:nvPr/>
        </p:nvGrpSpPr>
        <p:grpSpPr>
          <a:xfrm>
            <a:off x="5037110" y="639025"/>
            <a:ext cx="4013105" cy="2515887"/>
            <a:chOff x="459308" y="1956782"/>
            <a:chExt cx="4195251" cy="2166894"/>
          </a:xfrm>
        </p:grpSpPr>
        <p:sp>
          <p:nvSpPr>
            <p:cNvPr id="20" name="Cloud 19">
              <a:extLst>
                <a:ext uri="{FF2B5EF4-FFF2-40B4-BE49-F238E27FC236}">
                  <a16:creationId xmlns:a16="http://schemas.microsoft.com/office/drawing/2014/main" id="{8674C3AD-9653-4D94-B4F7-313FBDEC0BDC}"/>
                </a:ext>
              </a:extLst>
            </p:cNvPr>
            <p:cNvSpPr/>
            <p:nvPr/>
          </p:nvSpPr>
          <p:spPr>
            <a:xfrm>
              <a:off x="459308" y="2179672"/>
              <a:ext cx="3290082" cy="1944004"/>
            </a:xfrm>
            <a:prstGeom prst="cloud">
              <a:avLst/>
            </a:prstGeom>
            <a:solidFill>
              <a:schemeClr val="bg1">
                <a:lumMod val="95000"/>
              </a:schemeClr>
            </a:solidFill>
            <a:ln w="2857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2">
                      <a:lumMod val="25000"/>
                    </a:schemeClr>
                  </a:solidFill>
                  <a:latin typeface="Myriad Pro Light" panose="020B0603030403020204" pitchFamily="34" charset="0"/>
                </a:rPr>
                <a:t>Find more subtraction number bonds to 9 with your partner.</a:t>
              </a:r>
            </a:p>
          </p:txBody>
        </p:sp>
        <p:pic>
          <p:nvPicPr>
            <p:cNvPr id="21" name="Picture 20">
              <a:extLst>
                <a:ext uri="{FF2B5EF4-FFF2-40B4-BE49-F238E27FC236}">
                  <a16:creationId xmlns:a16="http://schemas.microsoft.com/office/drawing/2014/main" id="{F948412F-BFF1-4F62-B3DC-5CACCB9BBD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3365" y="1956782"/>
              <a:ext cx="1721194" cy="1206893"/>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12904287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36</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pic>
        <p:nvPicPr>
          <p:cNvPr id="4" name="Picture 3">
            <a:extLst>
              <a:ext uri="{FF2B5EF4-FFF2-40B4-BE49-F238E27FC236}">
                <a16:creationId xmlns:a16="http://schemas.microsoft.com/office/drawing/2014/main" id="{8051CE9F-AD51-41B1-B4CB-E3C3B477AA4E}"/>
              </a:ext>
            </a:extLst>
          </p:cNvPr>
          <p:cNvPicPr>
            <a:picLocks noChangeAspect="1"/>
          </p:cNvPicPr>
          <p:nvPr/>
        </p:nvPicPr>
        <p:blipFill>
          <a:blip r:embed="rId3"/>
          <a:stretch>
            <a:fillRect/>
          </a:stretch>
        </p:blipFill>
        <p:spPr>
          <a:xfrm>
            <a:off x="705558" y="293941"/>
            <a:ext cx="7732883" cy="55654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46101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37</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a:t>Year 1/2</a:t>
            </a:r>
            <a:endParaRPr lang="en-GB" dirty="0"/>
          </a:p>
        </p:txBody>
      </p:sp>
      <p:sp>
        <p:nvSpPr>
          <p:cNvPr id="5" name="TextBox 4">
            <a:extLst>
              <a:ext uri="{FF2B5EF4-FFF2-40B4-BE49-F238E27FC236}">
                <a16:creationId xmlns:a16="http://schemas.microsoft.com/office/drawing/2014/main" id="{B69677ED-5C54-4353-B94F-C526DD00205C}"/>
              </a:ext>
            </a:extLst>
          </p:cNvPr>
          <p:cNvSpPr txBox="1"/>
          <p:nvPr/>
        </p:nvSpPr>
        <p:spPr>
          <a:xfrm>
            <a:off x="506473" y="1019757"/>
            <a:ext cx="8130503" cy="1331134"/>
          </a:xfrm>
          <a:prstGeom prst="rect">
            <a:avLst/>
          </a:prstGeom>
          <a:noFill/>
        </p:spPr>
        <p:txBody>
          <a:bodyPr wrap="square" rtlCol="0">
            <a:spAutoFit/>
          </a:bodyPr>
          <a:lstStyle/>
          <a:p>
            <a:pPr algn="ctr">
              <a:spcAft>
                <a:spcPts val="30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b="1" dirty="0">
                <a:solidFill>
                  <a:srgbClr val="253746"/>
                </a:solidFill>
              </a:rPr>
              <a:t>Day 3</a:t>
            </a:r>
          </a:p>
          <a:p>
            <a:pPr>
              <a:buClr>
                <a:srgbClr val="EA7600"/>
              </a:buClr>
              <a:buSzPct val="120000"/>
            </a:pPr>
            <a:r>
              <a:rPr lang="en-GB" b="1" dirty="0">
                <a:solidFill>
                  <a:srgbClr val="006400"/>
                </a:solidFill>
              </a:rPr>
              <a:t>Relate addition and subtraction number facts.</a:t>
            </a:r>
          </a:p>
          <a:p>
            <a:pPr>
              <a:spcAft>
                <a:spcPts val="1000"/>
              </a:spcAft>
              <a:buClr>
                <a:srgbClr val="EA7600"/>
              </a:buClr>
              <a:buSzPct val="120000"/>
            </a:pPr>
            <a:r>
              <a:rPr lang="en-GB" b="1" dirty="0">
                <a:solidFill>
                  <a:srgbClr val="0000C8"/>
                </a:solidFill>
              </a:rPr>
              <a:t>Add a single-digit number to a 2-digit number, bridging 10.</a:t>
            </a:r>
          </a:p>
        </p:txBody>
      </p:sp>
      <p:sp>
        <p:nvSpPr>
          <p:cNvPr id="6" name="TextBox 5">
            <a:extLst>
              <a:ext uri="{FF2B5EF4-FFF2-40B4-BE49-F238E27FC236}">
                <a16:creationId xmlns:a16="http://schemas.microsoft.com/office/drawing/2014/main" id="{A64F3FED-3247-4F55-BF8A-D1D9E087C650}"/>
              </a:ext>
            </a:extLst>
          </p:cNvPr>
          <p:cNvSpPr txBox="1"/>
          <p:nvPr/>
        </p:nvSpPr>
        <p:spPr>
          <a:xfrm>
            <a:off x="116681" y="16610"/>
            <a:ext cx="8910088"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Mental addition and subtraction</a:t>
            </a:r>
          </a:p>
        </p:txBody>
      </p:sp>
    </p:spTree>
    <p:extLst>
      <p:ext uri="{BB962C8B-B14F-4D97-AF65-F5344CB8AC3E}">
        <p14:creationId xmlns:p14="http://schemas.microsoft.com/office/powerpoint/2010/main" val="15216401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38</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707886"/>
          </a:xfrm>
          <a:prstGeom prst="rect">
            <a:avLst/>
          </a:prstGeom>
          <a:noFill/>
        </p:spPr>
        <p:txBody>
          <a:bodyPr wrap="square" rtlCol="0">
            <a:spAutoFit/>
          </a:bodyPr>
          <a:lstStyle/>
          <a:p>
            <a:pPr>
              <a:buClr>
                <a:srgbClr val="EA7600"/>
              </a:buClr>
              <a:buSzPct val="120000"/>
            </a:pPr>
            <a:r>
              <a:rPr lang="en-GB" sz="2000" b="1" dirty="0">
                <a:solidFill>
                  <a:srgbClr val="253746"/>
                </a:solidFill>
              </a:rPr>
              <a:t>Day 3: </a:t>
            </a:r>
            <a:r>
              <a:rPr lang="en-GB" sz="2000" b="1" dirty="0">
                <a:solidFill>
                  <a:srgbClr val="006400"/>
                </a:solidFill>
              </a:rPr>
              <a:t>Relate addition and subtraction number facts. </a:t>
            </a:r>
            <a:r>
              <a:rPr lang="en-GB" sz="2000" b="1" dirty="0">
                <a:solidFill>
                  <a:srgbClr val="0000C8"/>
                </a:solidFill>
              </a:rPr>
              <a:t>Add a single-digit number to a 2-digit number, bridging 10.</a:t>
            </a:r>
          </a:p>
        </p:txBody>
      </p:sp>
      <p:grpSp>
        <p:nvGrpSpPr>
          <p:cNvPr id="5" name="Group 4"/>
          <p:cNvGrpSpPr/>
          <p:nvPr/>
        </p:nvGrpSpPr>
        <p:grpSpPr>
          <a:xfrm>
            <a:off x="116681" y="887011"/>
            <a:ext cx="4615407" cy="2396768"/>
            <a:chOff x="415251" y="4004009"/>
            <a:chExt cx="3589196" cy="1537954"/>
          </a:xfrm>
        </p:grpSpPr>
        <p:sp>
          <p:nvSpPr>
            <p:cNvPr id="6" name="Speech Bubble: Rectangle with Corners Rounded 10">
              <a:extLst>
                <a:ext uri="{FF2B5EF4-FFF2-40B4-BE49-F238E27FC236}">
                  <a16:creationId xmlns:a16="http://schemas.microsoft.com/office/drawing/2014/main" id="{0BE74C61-4888-400F-B7D3-88F363099DB2}"/>
                </a:ext>
              </a:extLst>
            </p:cNvPr>
            <p:cNvSpPr/>
            <p:nvPr/>
          </p:nvSpPr>
          <p:spPr>
            <a:xfrm>
              <a:off x="415251" y="4123676"/>
              <a:ext cx="3169035" cy="1418287"/>
            </a:xfrm>
            <a:prstGeom prst="wedgeEllipseCallout">
              <a:avLst>
                <a:gd name="adj1" fmla="val -18402"/>
                <a:gd name="adj2" fmla="val -7439"/>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sz="2000" b="1" dirty="0">
                  <a:solidFill>
                    <a:srgbClr val="253746"/>
                  </a:solidFill>
                  <a:latin typeface="Myriad Pro Light" panose="020B0603030403020204" pitchFamily="34" charset="0"/>
                </a:rPr>
                <a:t>  With a partner, write number bonds to 8 on your whiteboard, e.g.</a:t>
              </a:r>
            </a:p>
            <a:p>
              <a:pPr algn="ctr">
                <a:lnSpc>
                  <a:spcPct val="114000"/>
                </a:lnSpc>
              </a:pPr>
              <a:r>
                <a:rPr lang="en-GB" sz="2000" b="1" dirty="0">
                  <a:solidFill>
                    <a:srgbClr val="C00000"/>
                  </a:solidFill>
                  <a:latin typeface="Myriad Pro Light" panose="020B0603030403020204" pitchFamily="34" charset="0"/>
                </a:rPr>
                <a:t>4 + 4 = 8</a:t>
              </a:r>
              <a:r>
                <a:rPr lang="en-GB" sz="2000" b="1" dirty="0">
                  <a:solidFill>
                    <a:srgbClr val="253746"/>
                  </a:solidFill>
                  <a:latin typeface="Myriad Pro Light" panose="020B0603030403020204" pitchFamily="34" charset="0"/>
                </a:rPr>
                <a:t>.</a:t>
              </a:r>
            </a:p>
          </p:txBody>
        </p:sp>
        <p:pic>
          <p:nvPicPr>
            <p:cNvPr id="7" name="Picture 6">
              <a:extLst>
                <a:ext uri="{FF2B5EF4-FFF2-40B4-BE49-F238E27FC236}">
                  <a16:creationId xmlns:a16="http://schemas.microsoft.com/office/drawing/2014/main" id="{81F9DD89-660A-4652-8A59-730C2D2921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4040" y="4004009"/>
              <a:ext cx="900407" cy="900407"/>
            </a:xfrm>
            <a:prstGeom prst="rect">
              <a:avLst/>
            </a:prstGeom>
            <a:effectLst>
              <a:outerShdw blurRad="50800" dist="38100" dir="2700000" algn="tl" rotWithShape="0">
                <a:prstClr val="black">
                  <a:alpha val="40000"/>
                </a:prstClr>
              </a:outerShdw>
            </a:effectLst>
          </p:spPr>
        </p:pic>
      </p:grpSp>
      <p:sp>
        <p:nvSpPr>
          <p:cNvPr id="8" name="Speech Bubble: Rectangle with Corners Rounded 14">
            <a:extLst>
              <a:ext uri="{FF2B5EF4-FFF2-40B4-BE49-F238E27FC236}">
                <a16:creationId xmlns:a16="http://schemas.microsoft.com/office/drawing/2014/main" id="{33A118E9-4FBA-4F4E-97F1-10B297E4A984}"/>
              </a:ext>
            </a:extLst>
          </p:cNvPr>
          <p:cNvSpPr/>
          <p:nvPr/>
        </p:nvSpPr>
        <p:spPr>
          <a:xfrm>
            <a:off x="5272378" y="1245380"/>
            <a:ext cx="3420741" cy="2038399"/>
          </a:xfrm>
          <a:prstGeom prst="cloudCallout">
            <a:avLst>
              <a:gd name="adj1" fmla="val -59741"/>
              <a:gd name="adj2" fmla="val 66793"/>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These are all addition number sentences.</a:t>
            </a:r>
          </a:p>
        </p:txBody>
      </p:sp>
      <p:sp>
        <p:nvSpPr>
          <p:cNvPr id="9" name="Speech Bubble: Rectangle with Corners Rounded 14">
            <a:extLst>
              <a:ext uri="{FF2B5EF4-FFF2-40B4-BE49-F238E27FC236}">
                <a16:creationId xmlns:a16="http://schemas.microsoft.com/office/drawing/2014/main" id="{33A118E9-4FBA-4F4E-97F1-10B297E4A984}"/>
              </a:ext>
            </a:extLst>
          </p:cNvPr>
          <p:cNvSpPr/>
          <p:nvPr/>
        </p:nvSpPr>
        <p:spPr>
          <a:xfrm>
            <a:off x="4216145" y="2264579"/>
            <a:ext cx="4476974" cy="2893737"/>
          </a:xfrm>
          <a:prstGeom prst="cloudCallout">
            <a:avLst>
              <a:gd name="adj1" fmla="val -59741"/>
              <a:gd name="adj2" fmla="val 66793"/>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We can use these number facts to help us make subtraction number sentences too.</a:t>
            </a:r>
          </a:p>
        </p:txBody>
      </p:sp>
    </p:spTree>
    <p:extLst>
      <p:ext uri="{BB962C8B-B14F-4D97-AF65-F5344CB8AC3E}">
        <p14:creationId xmlns:p14="http://schemas.microsoft.com/office/powerpoint/2010/main" val="383993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39</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707886"/>
          </a:xfrm>
          <a:prstGeom prst="rect">
            <a:avLst/>
          </a:prstGeom>
          <a:noFill/>
        </p:spPr>
        <p:txBody>
          <a:bodyPr wrap="square" rtlCol="0">
            <a:spAutoFit/>
          </a:bodyPr>
          <a:lstStyle/>
          <a:p>
            <a:pPr>
              <a:buClr>
                <a:srgbClr val="EA7600"/>
              </a:buClr>
              <a:buSzPct val="120000"/>
            </a:pPr>
            <a:r>
              <a:rPr lang="en-GB" sz="2000" b="1" dirty="0">
                <a:solidFill>
                  <a:srgbClr val="253746"/>
                </a:solidFill>
              </a:rPr>
              <a:t>Day 3: </a:t>
            </a:r>
            <a:r>
              <a:rPr lang="en-GB" sz="2000" b="1" dirty="0">
                <a:solidFill>
                  <a:srgbClr val="006400"/>
                </a:solidFill>
              </a:rPr>
              <a:t>Relate addition and subtraction number facts. </a:t>
            </a:r>
            <a:r>
              <a:rPr lang="en-GB" sz="2000" b="1" dirty="0">
                <a:solidFill>
                  <a:srgbClr val="0000C8"/>
                </a:solidFill>
              </a:rPr>
              <a:t>Add a single-digit number to a 2-digit number, bridging 10.</a:t>
            </a:r>
          </a:p>
        </p:txBody>
      </p:sp>
      <p:pic>
        <p:nvPicPr>
          <p:cNvPr id="5" name="Picture 2" descr="Hanger, Coat Hanger, Wardrobe, Clothing, Co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20886" flipH="1">
            <a:off x="606055" y="851025"/>
            <a:ext cx="7580424" cy="382179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861" b="94676" l="0" r="89623"/>
                    </a14:imgEffect>
                  </a14:imgLayer>
                </a14:imgProps>
              </a:ext>
              <a:ext uri="{28A0092B-C50C-407E-A947-70E740481C1C}">
                <a14:useLocalDpi xmlns:a14="http://schemas.microsoft.com/office/drawing/2010/main" val="0"/>
              </a:ext>
            </a:extLst>
          </a:blip>
          <a:srcRect/>
          <a:stretch>
            <a:fillRect/>
          </a:stretch>
        </p:blipFill>
        <p:spPr bwMode="auto">
          <a:xfrm>
            <a:off x="116681" y="3942973"/>
            <a:ext cx="913957" cy="186240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861" b="94676" l="0" r="89623"/>
                    </a14:imgEffect>
                  </a14:imgLayer>
                </a14:imgProps>
              </a:ext>
              <a:ext uri="{28A0092B-C50C-407E-A947-70E740481C1C}">
                <a14:useLocalDpi xmlns:a14="http://schemas.microsoft.com/office/drawing/2010/main" val="0"/>
              </a:ext>
            </a:extLst>
          </a:blip>
          <a:srcRect/>
          <a:stretch>
            <a:fillRect/>
          </a:stretch>
        </p:blipFill>
        <p:spPr bwMode="auto">
          <a:xfrm>
            <a:off x="2523904" y="3944809"/>
            <a:ext cx="913957" cy="186240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861" b="94676" l="0" r="89623"/>
                    </a14:imgEffect>
                  </a14:imgLayer>
                </a14:imgProps>
              </a:ext>
              <a:ext uri="{28A0092B-C50C-407E-A947-70E740481C1C}">
                <a14:useLocalDpi xmlns:a14="http://schemas.microsoft.com/office/drawing/2010/main" val="0"/>
              </a:ext>
            </a:extLst>
          </a:blip>
          <a:srcRect/>
          <a:stretch>
            <a:fillRect/>
          </a:stretch>
        </p:blipFill>
        <p:spPr bwMode="auto">
          <a:xfrm>
            <a:off x="701970" y="3942973"/>
            <a:ext cx="913957" cy="186240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861" b="94676" l="0" r="89623"/>
                    </a14:imgEffect>
                  </a14:imgLayer>
                </a14:imgProps>
              </a:ext>
              <a:ext uri="{28A0092B-C50C-407E-A947-70E740481C1C}">
                <a14:useLocalDpi xmlns:a14="http://schemas.microsoft.com/office/drawing/2010/main" val="0"/>
              </a:ext>
            </a:extLst>
          </a:blip>
          <a:srcRect/>
          <a:stretch>
            <a:fillRect/>
          </a:stretch>
        </p:blipFill>
        <p:spPr bwMode="auto">
          <a:xfrm>
            <a:off x="1311349" y="3958068"/>
            <a:ext cx="913957" cy="186240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861" b="94676" l="0" r="89623"/>
                    </a14:imgEffect>
                  </a14:imgLayer>
                </a14:imgProps>
              </a:ext>
              <a:ext uri="{28A0092B-C50C-407E-A947-70E740481C1C}">
                <a14:useLocalDpi xmlns:a14="http://schemas.microsoft.com/office/drawing/2010/main" val="0"/>
              </a:ext>
            </a:extLst>
          </a:blip>
          <a:srcRect/>
          <a:stretch>
            <a:fillRect/>
          </a:stretch>
        </p:blipFill>
        <p:spPr bwMode="auto">
          <a:xfrm>
            <a:off x="1939113" y="3929714"/>
            <a:ext cx="913957" cy="186240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853" b="98113" l="9497" r="89944"/>
                    </a14:imgEffect>
                  </a14:imgLayer>
                </a14:imgProps>
              </a:ext>
              <a:ext uri="{28A0092B-C50C-407E-A947-70E740481C1C}">
                <a14:useLocalDpi xmlns:a14="http://schemas.microsoft.com/office/drawing/2010/main" val="0"/>
              </a:ext>
            </a:extLst>
          </a:blip>
          <a:srcRect/>
          <a:stretch>
            <a:fillRect/>
          </a:stretch>
        </p:blipFill>
        <p:spPr bwMode="auto">
          <a:xfrm>
            <a:off x="3839732" y="3810260"/>
            <a:ext cx="743716" cy="198185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853" b="98113" l="9497" r="89944"/>
                    </a14:imgEffect>
                  </a14:imgLayer>
                </a14:imgProps>
              </a:ext>
              <a:ext uri="{28A0092B-C50C-407E-A947-70E740481C1C}">
                <a14:useLocalDpi xmlns:a14="http://schemas.microsoft.com/office/drawing/2010/main" val="0"/>
              </a:ext>
            </a:extLst>
          </a:blip>
          <a:srcRect/>
          <a:stretch>
            <a:fillRect/>
          </a:stretch>
        </p:blipFill>
        <p:spPr bwMode="auto">
          <a:xfrm>
            <a:off x="4396267" y="3823518"/>
            <a:ext cx="743716" cy="198185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Group 14">
            <a:extLst>
              <a:ext uri="{FF2B5EF4-FFF2-40B4-BE49-F238E27FC236}">
                <a16:creationId xmlns:a16="http://schemas.microsoft.com/office/drawing/2014/main" id="{45377F9E-D2A2-4BA3-B120-59FF6DB0C5D4}"/>
              </a:ext>
            </a:extLst>
          </p:cNvPr>
          <p:cNvGrpSpPr/>
          <p:nvPr/>
        </p:nvGrpSpPr>
        <p:grpSpPr>
          <a:xfrm>
            <a:off x="5699335" y="883883"/>
            <a:ext cx="2801678" cy="1569186"/>
            <a:chOff x="4298496" y="4063018"/>
            <a:chExt cx="2801678" cy="1569186"/>
          </a:xfrm>
          <a:effectLst>
            <a:outerShdw blurRad="50800" dist="38100" dir="2700000" algn="tl" rotWithShape="0">
              <a:prstClr val="black">
                <a:alpha val="40000"/>
              </a:prstClr>
            </a:outerShdw>
          </a:effectLst>
        </p:grpSpPr>
        <p:sp>
          <p:nvSpPr>
            <p:cNvPr id="16" name="Speech Bubble: Rectangle with Corners Rounded 14">
              <a:extLst>
                <a:ext uri="{FF2B5EF4-FFF2-40B4-BE49-F238E27FC236}">
                  <a16:creationId xmlns:a16="http://schemas.microsoft.com/office/drawing/2014/main" id="{33A118E9-4FBA-4F4E-97F1-10B297E4A984}"/>
                </a:ext>
              </a:extLst>
            </p:cNvPr>
            <p:cNvSpPr/>
            <p:nvPr/>
          </p:nvSpPr>
          <p:spPr>
            <a:xfrm>
              <a:off x="4298496" y="4063018"/>
              <a:ext cx="2801678" cy="1569186"/>
            </a:xfrm>
            <a:prstGeom prst="cloudCallout">
              <a:avLst>
                <a:gd name="adj1" fmla="val -59741"/>
                <a:gd name="adj2" fmla="val 6679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How many pegs altogether?</a:t>
              </a:r>
            </a:p>
          </p:txBody>
        </p:sp>
        <p:pic>
          <p:nvPicPr>
            <p:cNvPr id="17" name="Picture 16">
              <a:extLst>
                <a:ext uri="{FF2B5EF4-FFF2-40B4-BE49-F238E27FC236}">
                  <a16:creationId xmlns:a16="http://schemas.microsoft.com/office/drawing/2014/main" id="{EEC1D852-2E0F-4198-9E1C-668A9B27AF8C}"/>
                </a:ext>
              </a:extLst>
            </p:cNvPr>
            <p:cNvPicPr>
              <a:picLocks noChangeAspect="1"/>
            </p:cNvPicPr>
            <p:nvPr/>
          </p:nvPicPr>
          <p:blipFill rotWithShape="1">
            <a:blip r:embed="rId8" cstate="screen">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443398" y="4287950"/>
              <a:ext cx="391606" cy="849534"/>
            </a:xfrm>
            <a:prstGeom prst="rect">
              <a:avLst/>
            </a:prstGeom>
          </p:spPr>
        </p:pic>
      </p:grpSp>
      <p:sp>
        <p:nvSpPr>
          <p:cNvPr id="18" name="Speech Bubble: Rectangle with Corners Rounded 10">
            <a:extLst>
              <a:ext uri="{FF2B5EF4-FFF2-40B4-BE49-F238E27FC236}">
                <a16:creationId xmlns:a16="http://schemas.microsoft.com/office/drawing/2014/main" id="{74C417F1-7452-4CAF-B654-EF88E64246B4}"/>
              </a:ext>
            </a:extLst>
          </p:cNvPr>
          <p:cNvSpPr/>
          <p:nvPr/>
        </p:nvSpPr>
        <p:spPr>
          <a:xfrm>
            <a:off x="123286" y="1245380"/>
            <a:ext cx="3290081" cy="1422803"/>
          </a:xfrm>
          <a:prstGeom prst="flowChartTerminator">
            <a:avLst/>
          </a:prstGeom>
          <a:blipFill dpi="0" rotWithShape="1">
            <a:blip r:embed="rId9">
              <a:extLs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dirty="0">
                <a:solidFill>
                  <a:srgbClr val="253746"/>
                </a:solidFill>
              </a:rPr>
              <a:t> Show children 6 pegs of one colour and 2 of another on a coat hanger.</a:t>
            </a:r>
          </a:p>
        </p:txBody>
      </p:sp>
      <p:pic>
        <p:nvPicPr>
          <p:cNvPr id="19"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861" b="94676" l="0" r="89623"/>
                    </a14:imgEffect>
                  </a14:imgLayer>
                </a14:imgProps>
              </a:ext>
              <a:ext uri="{28A0092B-C50C-407E-A947-70E740481C1C}">
                <a14:useLocalDpi xmlns:a14="http://schemas.microsoft.com/office/drawing/2010/main" val="0"/>
              </a:ext>
            </a:extLst>
          </a:blip>
          <a:srcRect/>
          <a:stretch>
            <a:fillRect/>
          </a:stretch>
        </p:blipFill>
        <p:spPr bwMode="auto">
          <a:xfrm>
            <a:off x="3105149" y="3942972"/>
            <a:ext cx="913957" cy="186240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0" name="Group 19">
            <a:extLst>
              <a:ext uri="{FF2B5EF4-FFF2-40B4-BE49-F238E27FC236}">
                <a16:creationId xmlns:a16="http://schemas.microsoft.com/office/drawing/2014/main" id="{45377F9E-D2A2-4BA3-B120-59FF6DB0C5D4}"/>
              </a:ext>
            </a:extLst>
          </p:cNvPr>
          <p:cNvGrpSpPr/>
          <p:nvPr/>
        </p:nvGrpSpPr>
        <p:grpSpPr>
          <a:xfrm>
            <a:off x="5343459" y="852074"/>
            <a:ext cx="3513430" cy="2142852"/>
            <a:chOff x="4298496" y="4063018"/>
            <a:chExt cx="2801678" cy="1569186"/>
          </a:xfrm>
          <a:effectLst>
            <a:outerShdw blurRad="50800" dist="38100" dir="2700000" algn="tl" rotWithShape="0">
              <a:prstClr val="black">
                <a:alpha val="40000"/>
              </a:prstClr>
            </a:outerShdw>
          </a:effectLst>
        </p:grpSpPr>
        <p:sp>
          <p:nvSpPr>
            <p:cNvPr id="21" name="Speech Bubble: Rectangle with Corners Rounded 14">
              <a:extLst>
                <a:ext uri="{FF2B5EF4-FFF2-40B4-BE49-F238E27FC236}">
                  <a16:creationId xmlns:a16="http://schemas.microsoft.com/office/drawing/2014/main" id="{33A118E9-4FBA-4F4E-97F1-10B297E4A984}"/>
                </a:ext>
              </a:extLst>
            </p:cNvPr>
            <p:cNvSpPr/>
            <p:nvPr/>
          </p:nvSpPr>
          <p:spPr>
            <a:xfrm>
              <a:off x="4298496" y="4063018"/>
              <a:ext cx="2801678" cy="1569186"/>
            </a:xfrm>
            <a:prstGeom prst="cloudCallout">
              <a:avLst>
                <a:gd name="adj1" fmla="val 33468"/>
                <a:gd name="adj2" fmla="val 81182"/>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If I take these 2 pegs off, how many will be left?</a:t>
              </a:r>
            </a:p>
          </p:txBody>
        </p:sp>
        <p:pic>
          <p:nvPicPr>
            <p:cNvPr id="22" name="Picture 21">
              <a:extLst>
                <a:ext uri="{FF2B5EF4-FFF2-40B4-BE49-F238E27FC236}">
                  <a16:creationId xmlns:a16="http://schemas.microsoft.com/office/drawing/2014/main" id="{EEC1D852-2E0F-4198-9E1C-668A9B27AF8C}"/>
                </a:ext>
              </a:extLst>
            </p:cNvPr>
            <p:cNvPicPr>
              <a:picLocks noChangeAspect="1"/>
            </p:cNvPicPr>
            <p:nvPr/>
          </p:nvPicPr>
          <p:blipFill rotWithShape="1">
            <a:blip r:embed="rId8" cstate="screen">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443398" y="4287950"/>
              <a:ext cx="391606" cy="849534"/>
            </a:xfrm>
            <a:prstGeom prst="rect">
              <a:avLst/>
            </a:prstGeom>
          </p:spPr>
        </p:pic>
      </p:grpSp>
      <p:sp>
        <p:nvSpPr>
          <p:cNvPr id="23" name="Rectangle 22"/>
          <p:cNvSpPr/>
          <p:nvPr/>
        </p:nvSpPr>
        <p:spPr>
          <a:xfrm>
            <a:off x="8348088" y="3685737"/>
            <a:ext cx="574196" cy="830997"/>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txBody>
          <a:bodyPr wrap="none">
            <a:spAutoFit/>
          </a:bodyPr>
          <a:lstStyle/>
          <a:p>
            <a:pPr lvl="0"/>
            <a:r>
              <a:rPr lang="en-GB" sz="4800" b="1" dirty="0">
                <a:latin typeface="Myriad Pro Light"/>
              </a:rPr>
              <a:t>8</a:t>
            </a:r>
          </a:p>
        </p:txBody>
      </p:sp>
      <p:sp>
        <p:nvSpPr>
          <p:cNvPr id="24" name="Rectangle 23"/>
          <p:cNvSpPr/>
          <p:nvPr/>
        </p:nvSpPr>
        <p:spPr>
          <a:xfrm>
            <a:off x="8370889" y="3685737"/>
            <a:ext cx="574196" cy="830997"/>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txBody>
          <a:bodyPr wrap="none">
            <a:spAutoFit/>
          </a:bodyPr>
          <a:lstStyle/>
          <a:p>
            <a:pPr lvl="0"/>
            <a:r>
              <a:rPr lang="en-GB" sz="4800" b="1" dirty="0">
                <a:latin typeface="Myriad Pro Light"/>
              </a:rPr>
              <a:t>6</a:t>
            </a:r>
          </a:p>
        </p:txBody>
      </p:sp>
    </p:spTree>
    <p:extLst>
      <p:ext uri="{BB962C8B-B14F-4D97-AF65-F5344CB8AC3E}">
        <p14:creationId xmlns:p14="http://schemas.microsoft.com/office/powerpoint/2010/main" val="510783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xit" presetSubtype="0" fill="hold" nodeType="withEffect">
                                  <p:stCondLst>
                                    <p:cond delay="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par>
                                <p:cTn id="16" presetID="42" presetClass="path" presetSubtype="0" accel="50000" decel="50000" fill="hold" nodeType="withEffect">
                                  <p:stCondLst>
                                    <p:cond delay="0"/>
                                  </p:stCondLst>
                                  <p:childTnLst>
                                    <p:animMotion origin="layout" path="M -4.16667E-6 -3.33333E-6 L 0.35712 0.08311 " pathEditMode="relative" rAng="0" ptsTypes="AA">
                                      <p:cBhvr>
                                        <p:cTn id="17" dur="2000" fill="hold"/>
                                        <p:tgtEl>
                                          <p:spTgt spid="14"/>
                                        </p:tgtEl>
                                        <p:attrNameLst>
                                          <p:attrName>ppt_x</p:attrName>
                                          <p:attrName>ppt_y</p:attrName>
                                        </p:attrNameLst>
                                      </p:cBhvr>
                                      <p:rCtr x="17847" y="4144"/>
                                    </p:animMotion>
                                  </p:childTnLst>
                                </p:cTn>
                              </p:par>
                              <p:par>
                                <p:cTn id="18" presetID="8" presetClass="emph" presetSubtype="0" fill="hold" nodeType="withEffect">
                                  <p:stCondLst>
                                    <p:cond delay="0"/>
                                  </p:stCondLst>
                                  <p:childTnLst>
                                    <p:animRot by="-5400000">
                                      <p:cBhvr>
                                        <p:cTn id="19" dur="2000" fill="hold"/>
                                        <p:tgtEl>
                                          <p:spTgt spid="14"/>
                                        </p:tgtEl>
                                        <p:attrNameLst>
                                          <p:attrName>r</p:attrName>
                                        </p:attrNameLst>
                                      </p:cBhvr>
                                    </p:animRot>
                                  </p:childTnLst>
                                </p:cTn>
                              </p:par>
                              <p:par>
                                <p:cTn id="20" presetID="42" presetClass="path" presetSubtype="0" accel="50000" decel="50000" fill="hold" nodeType="withEffect">
                                  <p:stCondLst>
                                    <p:cond delay="0"/>
                                  </p:stCondLst>
                                  <p:childTnLst>
                                    <p:animMotion origin="layout" path="M -2.77778E-7 0 L 0.35017 0.13657 " pathEditMode="relative" rAng="0" ptsTypes="AA">
                                      <p:cBhvr>
                                        <p:cTn id="21" dur="2000" fill="hold"/>
                                        <p:tgtEl>
                                          <p:spTgt spid="13"/>
                                        </p:tgtEl>
                                        <p:attrNameLst>
                                          <p:attrName>ppt_x</p:attrName>
                                          <p:attrName>ppt_y</p:attrName>
                                        </p:attrNameLst>
                                      </p:cBhvr>
                                      <p:rCtr x="17500" y="6829"/>
                                    </p:animMotion>
                                  </p:childTnLst>
                                </p:cTn>
                              </p:par>
                              <p:par>
                                <p:cTn id="22" presetID="8" presetClass="emph" presetSubtype="0" fill="hold" nodeType="withEffect">
                                  <p:stCondLst>
                                    <p:cond delay="0"/>
                                  </p:stCondLst>
                                  <p:childTnLst>
                                    <p:animRot by="-5400000">
                                      <p:cBhvr>
                                        <p:cTn id="23" dur="2000" fill="hold"/>
                                        <p:tgtEl>
                                          <p:spTgt spid="13"/>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4</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a:t>Year 1/2</a:t>
            </a:r>
            <a:endParaRPr lang="en-GB" dirty="0"/>
          </a:p>
        </p:txBody>
      </p:sp>
      <p:sp>
        <p:nvSpPr>
          <p:cNvPr id="7" name="TextBox 6">
            <a:extLst>
              <a:ext uri="{FF2B5EF4-FFF2-40B4-BE49-F238E27FC236}">
                <a16:creationId xmlns:a16="http://schemas.microsoft.com/office/drawing/2014/main" id="{B69677ED-5C54-4353-B94F-C526DD00205C}"/>
              </a:ext>
            </a:extLst>
          </p:cNvPr>
          <p:cNvSpPr txBox="1"/>
          <p:nvPr/>
        </p:nvSpPr>
        <p:spPr>
          <a:xfrm>
            <a:off x="480193" y="3527780"/>
            <a:ext cx="8130503" cy="833562"/>
          </a:xfrm>
          <a:prstGeom prst="rect">
            <a:avLst/>
          </a:prstGeom>
          <a:noFill/>
        </p:spPr>
        <p:txBody>
          <a:bodyPr wrap="square" rtlCol="0">
            <a:spAutoFit/>
          </a:bodyPr>
          <a:lstStyle/>
          <a:p>
            <a:pPr algn="ctr">
              <a:spcAft>
                <a:spcPts val="450"/>
              </a:spcAft>
              <a:buClr>
                <a:schemeClr val="accent2"/>
              </a:buClr>
            </a:pPr>
            <a:r>
              <a:rPr lang="en-GB" sz="2400" b="1" dirty="0">
                <a:solidFill>
                  <a:srgbClr val="253746"/>
                </a:solidFill>
              </a:rPr>
              <a:t>Short Mental Workout</a:t>
            </a:r>
          </a:p>
          <a:p>
            <a:pPr algn="ctr">
              <a:spcAft>
                <a:spcPts val="1000"/>
              </a:spcAft>
              <a:buClr>
                <a:srgbClr val="EA7600"/>
              </a:buClr>
              <a:buSzPct val="120000"/>
            </a:pPr>
            <a:r>
              <a:rPr lang="en-GB" sz="2000" b="1" dirty="0">
                <a:solidFill>
                  <a:srgbClr val="5B9BD5">
                    <a:lumMod val="75000"/>
                  </a:srgbClr>
                </a:solidFill>
              </a:rPr>
              <a:t>Pairs to 7</a:t>
            </a:r>
            <a:endParaRPr lang="en-GB" sz="2000" b="1" dirty="0">
              <a:solidFill>
                <a:schemeClr val="accent5">
                  <a:lumMod val="75000"/>
                </a:schemeClr>
              </a:solidFill>
            </a:endParaRPr>
          </a:p>
        </p:txBody>
      </p:sp>
      <p:pic>
        <p:nvPicPr>
          <p:cNvPr id="1028" name="Picture 4" descr="Brain, Character, Organ, Smart, Eyes">
            <a:extLst>
              <a:ext uri="{FF2B5EF4-FFF2-40B4-BE49-F238E27FC236}">
                <a16:creationId xmlns:a16="http://schemas.microsoft.com/office/drawing/2014/main" id="{85D595CD-0160-40C1-9B64-7A2B23D513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4638" y="1430124"/>
            <a:ext cx="1878765" cy="16722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64F3FED-3247-4F55-BF8A-D1D9E087C650}"/>
              </a:ext>
            </a:extLst>
          </p:cNvPr>
          <p:cNvSpPr txBox="1"/>
          <p:nvPr/>
        </p:nvSpPr>
        <p:spPr>
          <a:xfrm>
            <a:off x="116681" y="16610"/>
            <a:ext cx="8910088"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Mental addition and subtraction</a:t>
            </a:r>
          </a:p>
        </p:txBody>
      </p:sp>
    </p:spTree>
    <p:extLst>
      <p:ext uri="{BB962C8B-B14F-4D97-AF65-F5344CB8AC3E}">
        <p14:creationId xmlns:p14="http://schemas.microsoft.com/office/powerpoint/2010/main" val="13872175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40</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707886"/>
          </a:xfrm>
          <a:prstGeom prst="rect">
            <a:avLst/>
          </a:prstGeom>
          <a:noFill/>
        </p:spPr>
        <p:txBody>
          <a:bodyPr wrap="square" rtlCol="0">
            <a:spAutoFit/>
          </a:bodyPr>
          <a:lstStyle/>
          <a:p>
            <a:pPr>
              <a:buClr>
                <a:srgbClr val="EA7600"/>
              </a:buClr>
              <a:buSzPct val="120000"/>
            </a:pPr>
            <a:r>
              <a:rPr lang="en-GB" sz="2000" b="1" dirty="0">
                <a:solidFill>
                  <a:srgbClr val="253746"/>
                </a:solidFill>
              </a:rPr>
              <a:t>Day 3: </a:t>
            </a:r>
            <a:r>
              <a:rPr lang="en-GB" sz="2000" b="1" dirty="0">
                <a:solidFill>
                  <a:srgbClr val="006400"/>
                </a:solidFill>
              </a:rPr>
              <a:t>Relate addition and subtraction number facts. </a:t>
            </a:r>
            <a:r>
              <a:rPr lang="en-GB" sz="2000" b="1" dirty="0">
                <a:solidFill>
                  <a:srgbClr val="0000C8"/>
                </a:solidFill>
              </a:rPr>
              <a:t>Add a single-digit number to a 2-digit number, bridging 10.</a:t>
            </a:r>
          </a:p>
        </p:txBody>
      </p:sp>
      <p:pic>
        <p:nvPicPr>
          <p:cNvPr id="5" name="Picture 2" descr="Hanger, Coat Hanger, Wardrobe, Clothing, Co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20886" flipH="1">
            <a:off x="610795" y="773317"/>
            <a:ext cx="7580424" cy="382179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861" b="94676" l="0" r="89623"/>
                    </a14:imgEffect>
                  </a14:imgLayer>
                </a14:imgProps>
              </a:ext>
              <a:ext uri="{28A0092B-C50C-407E-A947-70E740481C1C}">
                <a14:useLocalDpi xmlns:a14="http://schemas.microsoft.com/office/drawing/2010/main" val="0"/>
              </a:ext>
            </a:extLst>
          </a:blip>
          <a:srcRect/>
          <a:stretch>
            <a:fillRect/>
          </a:stretch>
        </p:blipFill>
        <p:spPr bwMode="auto">
          <a:xfrm>
            <a:off x="116681" y="3942973"/>
            <a:ext cx="913957" cy="186240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861" b="94676" l="0" r="89623"/>
                    </a14:imgEffect>
                  </a14:imgLayer>
                </a14:imgProps>
              </a:ext>
              <a:ext uri="{28A0092B-C50C-407E-A947-70E740481C1C}">
                <a14:useLocalDpi xmlns:a14="http://schemas.microsoft.com/office/drawing/2010/main" val="0"/>
              </a:ext>
            </a:extLst>
          </a:blip>
          <a:srcRect/>
          <a:stretch>
            <a:fillRect/>
          </a:stretch>
        </p:blipFill>
        <p:spPr bwMode="auto">
          <a:xfrm>
            <a:off x="2523904" y="3944809"/>
            <a:ext cx="913957" cy="186240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861" b="94676" l="0" r="89623"/>
                    </a14:imgEffect>
                  </a14:imgLayer>
                </a14:imgProps>
              </a:ext>
              <a:ext uri="{28A0092B-C50C-407E-A947-70E740481C1C}">
                <a14:useLocalDpi xmlns:a14="http://schemas.microsoft.com/office/drawing/2010/main" val="0"/>
              </a:ext>
            </a:extLst>
          </a:blip>
          <a:srcRect/>
          <a:stretch>
            <a:fillRect/>
          </a:stretch>
        </p:blipFill>
        <p:spPr bwMode="auto">
          <a:xfrm>
            <a:off x="701970" y="3942973"/>
            <a:ext cx="913957" cy="186240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861" b="94676" l="0" r="89623"/>
                    </a14:imgEffect>
                  </a14:imgLayer>
                </a14:imgProps>
              </a:ext>
              <a:ext uri="{28A0092B-C50C-407E-A947-70E740481C1C}">
                <a14:useLocalDpi xmlns:a14="http://schemas.microsoft.com/office/drawing/2010/main" val="0"/>
              </a:ext>
            </a:extLst>
          </a:blip>
          <a:srcRect/>
          <a:stretch>
            <a:fillRect/>
          </a:stretch>
        </p:blipFill>
        <p:spPr bwMode="auto">
          <a:xfrm>
            <a:off x="1311349" y="3958068"/>
            <a:ext cx="913957" cy="186240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861" b="94676" l="0" r="89623"/>
                    </a14:imgEffect>
                  </a14:imgLayer>
                </a14:imgProps>
              </a:ext>
              <a:ext uri="{28A0092B-C50C-407E-A947-70E740481C1C}">
                <a14:useLocalDpi xmlns:a14="http://schemas.microsoft.com/office/drawing/2010/main" val="0"/>
              </a:ext>
            </a:extLst>
          </a:blip>
          <a:srcRect/>
          <a:stretch>
            <a:fillRect/>
          </a:stretch>
        </p:blipFill>
        <p:spPr bwMode="auto">
          <a:xfrm>
            <a:off x="1939113" y="3929714"/>
            <a:ext cx="913957" cy="186240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853" b="98113" l="9497" r="89944"/>
                    </a14:imgEffect>
                  </a14:imgLayer>
                </a14:imgProps>
              </a:ext>
              <a:ext uri="{28A0092B-C50C-407E-A947-70E740481C1C}">
                <a14:useLocalDpi xmlns:a14="http://schemas.microsoft.com/office/drawing/2010/main" val="0"/>
              </a:ext>
            </a:extLst>
          </a:blip>
          <a:srcRect/>
          <a:stretch>
            <a:fillRect/>
          </a:stretch>
        </p:blipFill>
        <p:spPr bwMode="auto">
          <a:xfrm rot="16200000">
            <a:off x="6683901" y="4601584"/>
            <a:ext cx="743716" cy="198185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9853" b="98113" l="9497" r="89944"/>
                    </a14:imgEffect>
                  </a14:imgLayer>
                </a14:imgProps>
              </a:ext>
              <a:ext uri="{28A0092B-C50C-407E-A947-70E740481C1C}">
                <a14:useLocalDpi xmlns:a14="http://schemas.microsoft.com/office/drawing/2010/main" val="0"/>
              </a:ext>
            </a:extLst>
          </a:blip>
          <a:srcRect/>
          <a:stretch>
            <a:fillRect/>
          </a:stretch>
        </p:blipFill>
        <p:spPr bwMode="auto">
          <a:xfrm rot="16200000">
            <a:off x="7806840" y="4500124"/>
            <a:ext cx="624969" cy="166541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Group 14">
            <a:extLst>
              <a:ext uri="{FF2B5EF4-FFF2-40B4-BE49-F238E27FC236}">
                <a16:creationId xmlns:a16="http://schemas.microsoft.com/office/drawing/2014/main" id="{45377F9E-D2A2-4BA3-B120-59FF6DB0C5D4}"/>
              </a:ext>
            </a:extLst>
          </p:cNvPr>
          <p:cNvGrpSpPr/>
          <p:nvPr/>
        </p:nvGrpSpPr>
        <p:grpSpPr>
          <a:xfrm>
            <a:off x="126814" y="807959"/>
            <a:ext cx="3003980" cy="1878040"/>
            <a:chOff x="4298496" y="4063018"/>
            <a:chExt cx="2801678" cy="1569186"/>
          </a:xfrm>
          <a:effectLst>
            <a:outerShdw blurRad="50800" dist="38100" dir="2700000" algn="tl" rotWithShape="0">
              <a:prstClr val="black">
                <a:alpha val="40000"/>
              </a:prstClr>
            </a:outerShdw>
          </a:effectLst>
        </p:grpSpPr>
        <p:sp>
          <p:nvSpPr>
            <p:cNvPr id="16" name="Speech Bubble: Rectangle with Corners Rounded 14">
              <a:extLst>
                <a:ext uri="{FF2B5EF4-FFF2-40B4-BE49-F238E27FC236}">
                  <a16:creationId xmlns:a16="http://schemas.microsoft.com/office/drawing/2014/main" id="{33A118E9-4FBA-4F4E-97F1-10B297E4A984}"/>
                </a:ext>
              </a:extLst>
            </p:cNvPr>
            <p:cNvSpPr/>
            <p:nvPr/>
          </p:nvSpPr>
          <p:spPr>
            <a:xfrm>
              <a:off x="4298496" y="4063018"/>
              <a:ext cx="2801678" cy="1569186"/>
            </a:xfrm>
            <a:prstGeom prst="cloudCallout">
              <a:avLst>
                <a:gd name="adj1" fmla="val 68035"/>
                <a:gd name="adj2" fmla="val 42448"/>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What number sentence can we write?</a:t>
              </a:r>
            </a:p>
          </p:txBody>
        </p:sp>
        <p:pic>
          <p:nvPicPr>
            <p:cNvPr id="17" name="Picture 16">
              <a:extLst>
                <a:ext uri="{FF2B5EF4-FFF2-40B4-BE49-F238E27FC236}">
                  <a16:creationId xmlns:a16="http://schemas.microsoft.com/office/drawing/2014/main" id="{EEC1D852-2E0F-4198-9E1C-668A9B27AF8C}"/>
                </a:ext>
              </a:extLst>
            </p:cNvPr>
            <p:cNvPicPr>
              <a:picLocks noChangeAspect="1"/>
            </p:cNvPicPr>
            <p:nvPr/>
          </p:nvPicPr>
          <p:blipFill rotWithShape="1">
            <a:blip r:embed="rId10" cstate="screen">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443398" y="4287950"/>
              <a:ext cx="391606" cy="849534"/>
            </a:xfrm>
            <a:prstGeom prst="rect">
              <a:avLst/>
            </a:prstGeom>
          </p:spPr>
        </p:pic>
      </p:grpSp>
      <p:pic>
        <p:nvPicPr>
          <p:cNvPr id="18"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861" b="94676" l="0" r="89623"/>
                    </a14:imgEffect>
                  </a14:imgLayer>
                </a14:imgProps>
              </a:ext>
              <a:ext uri="{28A0092B-C50C-407E-A947-70E740481C1C}">
                <a14:useLocalDpi xmlns:a14="http://schemas.microsoft.com/office/drawing/2010/main" val="0"/>
              </a:ext>
            </a:extLst>
          </a:blip>
          <a:srcRect/>
          <a:stretch>
            <a:fillRect/>
          </a:stretch>
        </p:blipFill>
        <p:spPr bwMode="auto">
          <a:xfrm>
            <a:off x="3105149" y="3942972"/>
            <a:ext cx="913957" cy="186240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a:xfrm>
            <a:off x="5491870" y="1724574"/>
            <a:ext cx="3127779" cy="830997"/>
          </a:xfrm>
          <a:prstGeom prst="rect">
            <a:avLst/>
          </a:prstGeom>
        </p:spPr>
        <p:txBody>
          <a:bodyPr wrap="none">
            <a:spAutoFit/>
          </a:bodyPr>
          <a:lstStyle/>
          <a:p>
            <a:r>
              <a:rPr lang="en-GB" sz="4800" b="1" dirty="0">
                <a:latin typeface="Myriad Pro Light"/>
              </a:rPr>
              <a:t>8 – 2 = 6 </a:t>
            </a:r>
          </a:p>
        </p:txBody>
      </p:sp>
    </p:spTree>
    <p:extLst>
      <p:ext uri="{BB962C8B-B14F-4D97-AF65-F5344CB8AC3E}">
        <p14:creationId xmlns:p14="http://schemas.microsoft.com/office/powerpoint/2010/main" val="510783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41</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707886"/>
          </a:xfrm>
          <a:prstGeom prst="rect">
            <a:avLst/>
          </a:prstGeom>
          <a:noFill/>
        </p:spPr>
        <p:txBody>
          <a:bodyPr wrap="square" rtlCol="0">
            <a:spAutoFit/>
          </a:bodyPr>
          <a:lstStyle/>
          <a:p>
            <a:pPr>
              <a:buClr>
                <a:srgbClr val="EA7600"/>
              </a:buClr>
              <a:buSzPct val="120000"/>
            </a:pPr>
            <a:r>
              <a:rPr lang="en-GB" sz="2000" b="1" dirty="0">
                <a:solidFill>
                  <a:srgbClr val="253746"/>
                </a:solidFill>
              </a:rPr>
              <a:t>Day 3: </a:t>
            </a:r>
            <a:r>
              <a:rPr lang="en-GB" sz="2000" b="1" dirty="0">
                <a:solidFill>
                  <a:srgbClr val="006400"/>
                </a:solidFill>
              </a:rPr>
              <a:t>Relate addition and subtraction number facts. </a:t>
            </a:r>
            <a:r>
              <a:rPr lang="en-GB" sz="2000" b="1" dirty="0">
                <a:solidFill>
                  <a:srgbClr val="0000C8"/>
                </a:solidFill>
              </a:rPr>
              <a:t>Add a single-digit number to a 2-digit number, bridging 10.</a:t>
            </a:r>
          </a:p>
        </p:txBody>
      </p:sp>
      <p:sp>
        <p:nvSpPr>
          <p:cNvPr id="5" name="Rectangle 4"/>
          <p:cNvSpPr/>
          <p:nvPr/>
        </p:nvSpPr>
        <p:spPr>
          <a:xfrm>
            <a:off x="866705" y="1214083"/>
            <a:ext cx="3308919" cy="830997"/>
          </a:xfrm>
          <a:prstGeom prst="rect">
            <a:avLst/>
          </a:prstGeom>
        </p:spPr>
        <p:txBody>
          <a:bodyPr wrap="none">
            <a:spAutoFit/>
          </a:bodyPr>
          <a:lstStyle/>
          <a:p>
            <a:r>
              <a:rPr lang="en-GB" sz="4800" b="1" dirty="0">
                <a:latin typeface="Myriad Pro Light"/>
              </a:rPr>
              <a:t>2 + 6 = 8 </a:t>
            </a:r>
          </a:p>
        </p:txBody>
      </p:sp>
      <p:sp>
        <p:nvSpPr>
          <p:cNvPr id="6" name="Speech Bubble: Rectangle with Corners Rounded 14">
            <a:extLst>
              <a:ext uri="{FF2B5EF4-FFF2-40B4-BE49-F238E27FC236}">
                <a16:creationId xmlns:a16="http://schemas.microsoft.com/office/drawing/2014/main" id="{33A118E9-4FBA-4F4E-97F1-10B297E4A984}"/>
              </a:ext>
            </a:extLst>
          </p:cNvPr>
          <p:cNvSpPr/>
          <p:nvPr/>
        </p:nvSpPr>
        <p:spPr>
          <a:xfrm>
            <a:off x="4175624" y="1692108"/>
            <a:ext cx="4719565" cy="3134621"/>
          </a:xfrm>
          <a:prstGeom prst="cloudCallout">
            <a:avLst>
              <a:gd name="adj1" fmla="val -52541"/>
              <a:gd name="adj2" fmla="val 71597"/>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The numbers are the same as those in the addition number sentences.</a:t>
            </a:r>
          </a:p>
          <a:p>
            <a:pPr algn="ctr">
              <a:lnSpc>
                <a:spcPct val="114000"/>
              </a:lnSpc>
            </a:pPr>
            <a:r>
              <a:rPr lang="en-GB" sz="2000" b="1" dirty="0">
                <a:solidFill>
                  <a:srgbClr val="253746"/>
                </a:solidFill>
                <a:latin typeface="Myriad Pro Light" panose="020B0603030403020204" pitchFamily="34" charset="0"/>
              </a:rPr>
              <a:t>They have just been moved around.</a:t>
            </a:r>
          </a:p>
        </p:txBody>
      </p:sp>
      <p:sp>
        <p:nvSpPr>
          <p:cNvPr id="7" name="Rectangle 6"/>
          <p:cNvSpPr/>
          <p:nvPr/>
        </p:nvSpPr>
        <p:spPr>
          <a:xfrm>
            <a:off x="866705" y="2429739"/>
            <a:ext cx="3308919" cy="830997"/>
          </a:xfrm>
          <a:prstGeom prst="rect">
            <a:avLst/>
          </a:prstGeom>
        </p:spPr>
        <p:txBody>
          <a:bodyPr wrap="none">
            <a:spAutoFit/>
          </a:bodyPr>
          <a:lstStyle/>
          <a:p>
            <a:r>
              <a:rPr lang="en-GB" sz="4800" b="1" dirty="0">
                <a:latin typeface="Myriad Pro Light"/>
              </a:rPr>
              <a:t>6 + 2 = 8 </a:t>
            </a:r>
          </a:p>
        </p:txBody>
      </p:sp>
      <p:sp>
        <p:nvSpPr>
          <p:cNvPr id="8" name="Rectangle 7">
            <a:extLst>
              <a:ext uri="{FF2B5EF4-FFF2-40B4-BE49-F238E27FC236}">
                <a16:creationId xmlns:a16="http://schemas.microsoft.com/office/drawing/2014/main" id="{F9C05CA5-FA87-46FB-9F1F-230B348E13DE}"/>
              </a:ext>
            </a:extLst>
          </p:cNvPr>
          <p:cNvSpPr/>
          <p:nvPr/>
        </p:nvSpPr>
        <p:spPr>
          <a:xfrm>
            <a:off x="995101" y="3597265"/>
            <a:ext cx="2369559" cy="830997"/>
          </a:xfrm>
          <a:prstGeom prst="rect">
            <a:avLst/>
          </a:prstGeom>
        </p:spPr>
        <p:txBody>
          <a:bodyPr wrap="none">
            <a:spAutoFit/>
          </a:bodyPr>
          <a:lstStyle/>
          <a:p>
            <a:r>
              <a:rPr lang="en-GB" sz="4800" b="1" dirty="0">
                <a:latin typeface="Myriad Pro Light"/>
              </a:rPr>
              <a:t>8 - 2 = 6 </a:t>
            </a:r>
          </a:p>
        </p:txBody>
      </p:sp>
    </p:spTree>
    <p:extLst>
      <p:ext uri="{BB962C8B-B14F-4D97-AF65-F5344CB8AC3E}">
        <p14:creationId xmlns:p14="http://schemas.microsoft.com/office/powerpoint/2010/main" val="510783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42</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707886"/>
          </a:xfrm>
          <a:prstGeom prst="rect">
            <a:avLst/>
          </a:prstGeom>
          <a:noFill/>
        </p:spPr>
        <p:txBody>
          <a:bodyPr wrap="square" rtlCol="0">
            <a:spAutoFit/>
          </a:bodyPr>
          <a:lstStyle/>
          <a:p>
            <a:pPr>
              <a:buClr>
                <a:srgbClr val="EA7600"/>
              </a:buClr>
              <a:buSzPct val="120000"/>
            </a:pPr>
            <a:r>
              <a:rPr lang="en-GB" sz="2000" b="1" dirty="0">
                <a:solidFill>
                  <a:srgbClr val="253746"/>
                </a:solidFill>
              </a:rPr>
              <a:t>Day 3: </a:t>
            </a:r>
            <a:r>
              <a:rPr lang="en-GB" sz="2000" b="1" dirty="0">
                <a:solidFill>
                  <a:srgbClr val="006400"/>
                </a:solidFill>
              </a:rPr>
              <a:t>Relate addition and subtraction number facts. </a:t>
            </a:r>
            <a:r>
              <a:rPr lang="en-GB" sz="2000" b="1" dirty="0">
                <a:solidFill>
                  <a:srgbClr val="0000C8"/>
                </a:solidFill>
              </a:rPr>
              <a:t>Add a single-digit number to a 2-digit number, bridging 10.</a:t>
            </a:r>
          </a:p>
        </p:txBody>
      </p:sp>
      <p:pic>
        <p:nvPicPr>
          <p:cNvPr id="5" name="Picture 2" descr="Hanger, Coat Hanger, Wardrobe, Clothing, Co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20886" flipH="1">
            <a:off x="606055" y="851025"/>
            <a:ext cx="7580424" cy="382179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861" b="94676" l="0" r="89623"/>
                    </a14:imgEffect>
                  </a14:imgLayer>
                </a14:imgProps>
              </a:ext>
              <a:ext uri="{28A0092B-C50C-407E-A947-70E740481C1C}">
                <a14:useLocalDpi xmlns:a14="http://schemas.microsoft.com/office/drawing/2010/main" val="0"/>
              </a:ext>
            </a:extLst>
          </a:blip>
          <a:srcRect/>
          <a:stretch>
            <a:fillRect/>
          </a:stretch>
        </p:blipFill>
        <p:spPr bwMode="auto">
          <a:xfrm>
            <a:off x="116681" y="3942973"/>
            <a:ext cx="913957" cy="186240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861" b="94676" l="0" r="89623"/>
                    </a14:imgEffect>
                  </a14:imgLayer>
                </a14:imgProps>
              </a:ext>
              <a:ext uri="{28A0092B-C50C-407E-A947-70E740481C1C}">
                <a14:useLocalDpi xmlns:a14="http://schemas.microsoft.com/office/drawing/2010/main" val="0"/>
              </a:ext>
            </a:extLst>
          </a:blip>
          <a:srcRect/>
          <a:stretch>
            <a:fillRect/>
          </a:stretch>
        </p:blipFill>
        <p:spPr bwMode="auto">
          <a:xfrm>
            <a:off x="2523904" y="3944809"/>
            <a:ext cx="913957" cy="186240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861" b="94676" l="0" r="89623"/>
                    </a14:imgEffect>
                  </a14:imgLayer>
                </a14:imgProps>
              </a:ext>
              <a:ext uri="{28A0092B-C50C-407E-A947-70E740481C1C}">
                <a14:useLocalDpi xmlns:a14="http://schemas.microsoft.com/office/drawing/2010/main" val="0"/>
              </a:ext>
            </a:extLst>
          </a:blip>
          <a:srcRect/>
          <a:stretch>
            <a:fillRect/>
          </a:stretch>
        </p:blipFill>
        <p:spPr bwMode="auto">
          <a:xfrm>
            <a:off x="701970" y="3942973"/>
            <a:ext cx="913957" cy="186240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861" b="94676" l="0" r="89623"/>
                    </a14:imgEffect>
                  </a14:imgLayer>
                </a14:imgProps>
              </a:ext>
              <a:ext uri="{28A0092B-C50C-407E-A947-70E740481C1C}">
                <a14:useLocalDpi xmlns:a14="http://schemas.microsoft.com/office/drawing/2010/main" val="0"/>
              </a:ext>
            </a:extLst>
          </a:blip>
          <a:srcRect/>
          <a:stretch>
            <a:fillRect/>
          </a:stretch>
        </p:blipFill>
        <p:spPr bwMode="auto">
          <a:xfrm>
            <a:off x="1311349" y="3958068"/>
            <a:ext cx="913957" cy="186240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861" b="94676" l="0" r="89623"/>
                    </a14:imgEffect>
                  </a14:imgLayer>
                </a14:imgProps>
              </a:ext>
              <a:ext uri="{28A0092B-C50C-407E-A947-70E740481C1C}">
                <a14:useLocalDpi xmlns:a14="http://schemas.microsoft.com/office/drawing/2010/main" val="0"/>
              </a:ext>
            </a:extLst>
          </a:blip>
          <a:srcRect/>
          <a:stretch>
            <a:fillRect/>
          </a:stretch>
        </p:blipFill>
        <p:spPr bwMode="auto">
          <a:xfrm>
            <a:off x="1939113" y="3929714"/>
            <a:ext cx="913957" cy="186240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853" b="98113" l="9497" r="89944"/>
                    </a14:imgEffect>
                  </a14:imgLayer>
                </a14:imgProps>
              </a:ext>
              <a:ext uri="{28A0092B-C50C-407E-A947-70E740481C1C}">
                <a14:useLocalDpi xmlns:a14="http://schemas.microsoft.com/office/drawing/2010/main" val="0"/>
              </a:ext>
            </a:extLst>
          </a:blip>
          <a:srcRect/>
          <a:stretch>
            <a:fillRect/>
          </a:stretch>
        </p:blipFill>
        <p:spPr bwMode="auto">
          <a:xfrm>
            <a:off x="3839732" y="3810260"/>
            <a:ext cx="743716" cy="198185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853" b="98113" l="9497" r="89944"/>
                    </a14:imgEffect>
                  </a14:imgLayer>
                </a14:imgProps>
              </a:ext>
              <a:ext uri="{28A0092B-C50C-407E-A947-70E740481C1C}">
                <a14:useLocalDpi xmlns:a14="http://schemas.microsoft.com/office/drawing/2010/main" val="0"/>
              </a:ext>
            </a:extLst>
          </a:blip>
          <a:srcRect/>
          <a:stretch>
            <a:fillRect/>
          </a:stretch>
        </p:blipFill>
        <p:spPr bwMode="auto">
          <a:xfrm>
            <a:off x="4396267" y="3823518"/>
            <a:ext cx="743716" cy="198185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Group 14">
            <a:extLst>
              <a:ext uri="{FF2B5EF4-FFF2-40B4-BE49-F238E27FC236}">
                <a16:creationId xmlns:a16="http://schemas.microsoft.com/office/drawing/2014/main" id="{45377F9E-D2A2-4BA3-B120-59FF6DB0C5D4}"/>
              </a:ext>
            </a:extLst>
          </p:cNvPr>
          <p:cNvGrpSpPr/>
          <p:nvPr/>
        </p:nvGrpSpPr>
        <p:grpSpPr>
          <a:xfrm>
            <a:off x="5699335" y="883883"/>
            <a:ext cx="2801678" cy="1569186"/>
            <a:chOff x="4298496" y="4063018"/>
            <a:chExt cx="2801678" cy="1569186"/>
          </a:xfrm>
          <a:effectLst>
            <a:outerShdw blurRad="50800" dist="38100" dir="2700000" algn="tl" rotWithShape="0">
              <a:prstClr val="black">
                <a:alpha val="40000"/>
              </a:prstClr>
            </a:outerShdw>
          </a:effectLst>
        </p:grpSpPr>
        <p:sp>
          <p:nvSpPr>
            <p:cNvPr id="16" name="Speech Bubble: Rectangle with Corners Rounded 14">
              <a:extLst>
                <a:ext uri="{FF2B5EF4-FFF2-40B4-BE49-F238E27FC236}">
                  <a16:creationId xmlns:a16="http://schemas.microsoft.com/office/drawing/2014/main" id="{33A118E9-4FBA-4F4E-97F1-10B297E4A984}"/>
                </a:ext>
              </a:extLst>
            </p:cNvPr>
            <p:cNvSpPr/>
            <p:nvPr/>
          </p:nvSpPr>
          <p:spPr>
            <a:xfrm>
              <a:off x="4298496" y="4063018"/>
              <a:ext cx="2801678" cy="1569186"/>
            </a:xfrm>
            <a:prstGeom prst="cloudCallout">
              <a:avLst>
                <a:gd name="adj1" fmla="val -59741"/>
                <a:gd name="adj2" fmla="val 6679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What if I took the 6 off instead?</a:t>
              </a:r>
            </a:p>
          </p:txBody>
        </p:sp>
        <p:pic>
          <p:nvPicPr>
            <p:cNvPr id="17" name="Picture 16">
              <a:extLst>
                <a:ext uri="{FF2B5EF4-FFF2-40B4-BE49-F238E27FC236}">
                  <a16:creationId xmlns:a16="http://schemas.microsoft.com/office/drawing/2014/main" id="{EEC1D852-2E0F-4198-9E1C-668A9B27AF8C}"/>
                </a:ext>
              </a:extLst>
            </p:cNvPr>
            <p:cNvPicPr>
              <a:picLocks noChangeAspect="1"/>
            </p:cNvPicPr>
            <p:nvPr/>
          </p:nvPicPr>
          <p:blipFill rotWithShape="1">
            <a:blip r:embed="rId8" cstate="screen">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443398" y="4287950"/>
              <a:ext cx="391606" cy="849534"/>
            </a:xfrm>
            <a:prstGeom prst="rect">
              <a:avLst/>
            </a:prstGeom>
          </p:spPr>
        </p:pic>
      </p:grpSp>
      <p:pic>
        <p:nvPicPr>
          <p:cNvPr id="18"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861" b="94676" l="0" r="89623"/>
                    </a14:imgEffect>
                  </a14:imgLayer>
                </a14:imgProps>
              </a:ext>
              <a:ext uri="{28A0092B-C50C-407E-A947-70E740481C1C}">
                <a14:useLocalDpi xmlns:a14="http://schemas.microsoft.com/office/drawing/2010/main" val="0"/>
              </a:ext>
            </a:extLst>
          </a:blip>
          <a:srcRect/>
          <a:stretch>
            <a:fillRect/>
          </a:stretch>
        </p:blipFill>
        <p:spPr bwMode="auto">
          <a:xfrm>
            <a:off x="3105149" y="3942972"/>
            <a:ext cx="913957" cy="186240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0783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7.03378E-7 L -0.05139 -0.4808 " pathEditMode="relative" rAng="0" ptsTypes="AA">
                                      <p:cBhvr>
                                        <p:cTn id="6" dur="2000" fill="hold"/>
                                        <p:tgtEl>
                                          <p:spTgt spid="18"/>
                                        </p:tgtEl>
                                        <p:attrNameLst>
                                          <p:attrName>ppt_x</p:attrName>
                                          <p:attrName>ppt_y</p:attrName>
                                        </p:attrNameLst>
                                      </p:cBhvr>
                                      <p:rCtr x="-2569" y="-24040"/>
                                    </p:animMotion>
                                  </p:childTnLst>
                                </p:cTn>
                              </p:par>
                              <p:par>
                                <p:cTn id="7" presetID="42" presetClass="path" presetSubtype="0" accel="50000" decel="50000" fill="hold" nodeType="withEffect">
                                  <p:stCondLst>
                                    <p:cond delay="0"/>
                                  </p:stCondLst>
                                  <p:childTnLst>
                                    <p:animMotion origin="layout" path="M -1.66667E-6 -6.70986E-7 L -0.03298 -0.45257 " pathEditMode="relative" rAng="0" ptsTypes="AA">
                                      <p:cBhvr>
                                        <p:cTn id="8" dur="2000" fill="hold"/>
                                        <p:tgtEl>
                                          <p:spTgt spid="7"/>
                                        </p:tgtEl>
                                        <p:attrNameLst>
                                          <p:attrName>ppt_x</p:attrName>
                                          <p:attrName>ppt_y</p:attrName>
                                        </p:attrNameLst>
                                      </p:cBhvr>
                                      <p:rCtr x="-1649" y="-22628"/>
                                    </p:animMotion>
                                  </p:childTnLst>
                                </p:cTn>
                              </p:par>
                              <p:par>
                                <p:cTn id="9" presetID="42" presetClass="path" presetSubtype="0" accel="50000" decel="50000" fill="hold" nodeType="withEffect">
                                  <p:stCondLst>
                                    <p:cond delay="0"/>
                                  </p:stCondLst>
                                  <p:childTnLst>
                                    <p:animMotion origin="layout" path="M 8.33333E-7 1.69829E-6 L -0.02083 -0.45002 " pathEditMode="relative" rAng="0" ptsTypes="AA">
                                      <p:cBhvr>
                                        <p:cTn id="10" dur="2000" fill="hold"/>
                                        <p:tgtEl>
                                          <p:spTgt spid="11"/>
                                        </p:tgtEl>
                                        <p:attrNameLst>
                                          <p:attrName>ppt_x</p:attrName>
                                          <p:attrName>ppt_y</p:attrName>
                                        </p:attrNameLst>
                                      </p:cBhvr>
                                      <p:rCtr x="-1042" y="-22513"/>
                                    </p:animMotion>
                                  </p:childTnLst>
                                </p:cTn>
                              </p:par>
                              <p:par>
                                <p:cTn id="11" presetID="42" presetClass="path" presetSubtype="0" accel="50000" decel="50000" fill="hold" nodeType="withEffect">
                                  <p:stCondLst>
                                    <p:cond delay="0"/>
                                  </p:stCondLst>
                                  <p:childTnLst>
                                    <p:animMotion origin="layout" path="M -2.77778E-6 -1.6659E-6 L -0.00208 -0.4727 " pathEditMode="relative" rAng="0" ptsTypes="AA">
                                      <p:cBhvr>
                                        <p:cTn id="12" dur="2000" fill="hold"/>
                                        <p:tgtEl>
                                          <p:spTgt spid="9"/>
                                        </p:tgtEl>
                                        <p:attrNameLst>
                                          <p:attrName>ppt_x</p:attrName>
                                          <p:attrName>ppt_y</p:attrName>
                                        </p:attrNameLst>
                                      </p:cBhvr>
                                      <p:rCtr x="-104" y="-23646"/>
                                    </p:animMotion>
                                  </p:childTnLst>
                                </p:cTn>
                              </p:par>
                              <p:par>
                                <p:cTn id="13" presetID="42" presetClass="path" presetSubtype="0" accel="50000" decel="50000" fill="hold" nodeType="withEffect">
                                  <p:stCondLst>
                                    <p:cond delay="0"/>
                                  </p:stCondLst>
                                  <p:childTnLst>
                                    <p:animMotion origin="layout" path="M 3.88889E-6 7.03378E-7 L 0.01284 -0.44678 " pathEditMode="relative" rAng="0" ptsTypes="AA">
                                      <p:cBhvr>
                                        <p:cTn id="14" dur="2000" fill="hold"/>
                                        <p:tgtEl>
                                          <p:spTgt spid="8"/>
                                        </p:tgtEl>
                                        <p:attrNameLst>
                                          <p:attrName>ppt_x</p:attrName>
                                          <p:attrName>ppt_y</p:attrName>
                                        </p:attrNameLst>
                                      </p:cBhvr>
                                      <p:rCtr x="642" y="-22351"/>
                                    </p:animMotion>
                                  </p:childTnLst>
                                </p:cTn>
                              </p:par>
                              <p:par>
                                <p:cTn id="15" presetID="42" presetClass="path" presetSubtype="0" accel="50000" decel="50000" fill="hold" nodeType="withEffect">
                                  <p:stCondLst>
                                    <p:cond delay="0"/>
                                  </p:stCondLst>
                                  <p:childTnLst>
                                    <p:animMotion origin="layout" path="M -3.61111E-6 7.03378E-7 L 0.02049 -0.42804 " pathEditMode="relative" rAng="0" ptsTypes="AA">
                                      <p:cBhvr>
                                        <p:cTn id="16" dur="2000" fill="hold"/>
                                        <p:tgtEl>
                                          <p:spTgt spid="6"/>
                                        </p:tgtEl>
                                        <p:attrNameLst>
                                          <p:attrName>ppt_x</p:attrName>
                                          <p:attrName>ppt_y</p:attrName>
                                        </p:attrNameLst>
                                      </p:cBhvr>
                                      <p:rCtr x="1024" y="-214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43</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707886"/>
          </a:xfrm>
          <a:prstGeom prst="rect">
            <a:avLst/>
          </a:prstGeom>
          <a:noFill/>
        </p:spPr>
        <p:txBody>
          <a:bodyPr wrap="square" rtlCol="0">
            <a:spAutoFit/>
          </a:bodyPr>
          <a:lstStyle/>
          <a:p>
            <a:pPr>
              <a:buClr>
                <a:srgbClr val="EA7600"/>
              </a:buClr>
              <a:buSzPct val="120000"/>
            </a:pPr>
            <a:r>
              <a:rPr lang="en-GB" sz="2000" b="1" dirty="0">
                <a:solidFill>
                  <a:srgbClr val="253746"/>
                </a:solidFill>
              </a:rPr>
              <a:t>Day 3: </a:t>
            </a:r>
            <a:r>
              <a:rPr lang="en-GB" sz="2000" b="1" dirty="0">
                <a:solidFill>
                  <a:srgbClr val="006400"/>
                </a:solidFill>
              </a:rPr>
              <a:t>Relate addition and subtraction number facts. </a:t>
            </a:r>
            <a:r>
              <a:rPr lang="en-GB" sz="2000" b="1" dirty="0">
                <a:solidFill>
                  <a:srgbClr val="0000C8"/>
                </a:solidFill>
              </a:rPr>
              <a:t>Add a single-digit number to a 2-digit number, bridging 10.</a:t>
            </a:r>
          </a:p>
        </p:txBody>
      </p:sp>
      <p:pic>
        <p:nvPicPr>
          <p:cNvPr id="5" name="Picture 2" descr="Hanger, Coat Hanger, Wardrobe, Clothing, Co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20886" flipH="1">
            <a:off x="606055" y="851025"/>
            <a:ext cx="7580424" cy="382179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853" b="98113" l="9497" r="89944"/>
                    </a14:imgEffect>
                  </a14:imgLayer>
                </a14:imgProps>
              </a:ext>
              <a:ext uri="{28A0092B-C50C-407E-A947-70E740481C1C}">
                <a14:useLocalDpi xmlns:a14="http://schemas.microsoft.com/office/drawing/2010/main" val="0"/>
              </a:ext>
            </a:extLst>
          </a:blip>
          <a:srcRect/>
          <a:stretch>
            <a:fillRect/>
          </a:stretch>
        </p:blipFill>
        <p:spPr bwMode="auto">
          <a:xfrm>
            <a:off x="3839732" y="3810260"/>
            <a:ext cx="743716" cy="198185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853" b="98113" l="9497" r="89944"/>
                    </a14:imgEffect>
                  </a14:imgLayer>
                </a14:imgProps>
              </a:ext>
              <a:ext uri="{28A0092B-C50C-407E-A947-70E740481C1C}">
                <a14:useLocalDpi xmlns:a14="http://schemas.microsoft.com/office/drawing/2010/main" val="0"/>
              </a:ext>
            </a:extLst>
          </a:blip>
          <a:srcRect/>
          <a:stretch>
            <a:fillRect/>
          </a:stretch>
        </p:blipFill>
        <p:spPr bwMode="auto">
          <a:xfrm>
            <a:off x="4396267" y="3823518"/>
            <a:ext cx="743716" cy="198185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peech Bubble: Rectangle with Corners Rounded 14">
            <a:extLst>
              <a:ext uri="{FF2B5EF4-FFF2-40B4-BE49-F238E27FC236}">
                <a16:creationId xmlns:a16="http://schemas.microsoft.com/office/drawing/2014/main" id="{33A118E9-4FBA-4F4E-97F1-10B297E4A984}"/>
              </a:ext>
            </a:extLst>
          </p:cNvPr>
          <p:cNvSpPr/>
          <p:nvPr/>
        </p:nvSpPr>
        <p:spPr>
          <a:xfrm>
            <a:off x="5699335" y="883883"/>
            <a:ext cx="2801678" cy="1569186"/>
          </a:xfrm>
          <a:prstGeom prst="cloudCallout">
            <a:avLst>
              <a:gd name="adj1" fmla="val -59741"/>
              <a:gd name="adj2" fmla="val 6679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There are 2 left.</a:t>
            </a:r>
          </a:p>
        </p:txBody>
      </p:sp>
      <p:pic>
        <p:nvPicPr>
          <p:cNvPr id="9" name="Picture 2"/>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889" b="37222" l="15573" r="40990"/>
                    </a14:imgEffect>
                  </a14:imgLayer>
                </a14:imgProps>
              </a:ext>
              <a:ext uri="{28A0092B-C50C-407E-A947-70E740481C1C}">
                <a14:useLocalDpi xmlns:a14="http://schemas.microsoft.com/office/drawing/2010/main" val="0"/>
              </a:ext>
            </a:extLst>
          </a:blip>
          <a:srcRect l="12675" r="58108" b="61085"/>
          <a:stretch/>
        </p:blipFill>
        <p:spPr bwMode="auto">
          <a:xfrm>
            <a:off x="-188302" y="492588"/>
            <a:ext cx="3562127" cy="2668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5568800" y="4768058"/>
            <a:ext cx="2932213" cy="830997"/>
          </a:xfrm>
          <a:prstGeom prst="rect">
            <a:avLst/>
          </a:prstGeom>
        </p:spPr>
        <p:txBody>
          <a:bodyPr wrap="none">
            <a:spAutoFit/>
          </a:bodyPr>
          <a:lstStyle/>
          <a:p>
            <a:r>
              <a:rPr lang="en-GB" sz="4800" b="1" dirty="0">
                <a:latin typeface="Myriad Pro Light"/>
              </a:rPr>
              <a:t>8 – 6 = 2</a:t>
            </a:r>
          </a:p>
        </p:txBody>
      </p:sp>
    </p:spTree>
    <p:extLst>
      <p:ext uri="{BB962C8B-B14F-4D97-AF65-F5344CB8AC3E}">
        <p14:creationId xmlns:p14="http://schemas.microsoft.com/office/powerpoint/2010/main" val="14423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44</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707886"/>
          </a:xfrm>
          <a:prstGeom prst="rect">
            <a:avLst/>
          </a:prstGeom>
          <a:noFill/>
        </p:spPr>
        <p:txBody>
          <a:bodyPr wrap="square" rtlCol="0">
            <a:spAutoFit/>
          </a:bodyPr>
          <a:lstStyle/>
          <a:p>
            <a:pPr>
              <a:buClr>
                <a:srgbClr val="EA7600"/>
              </a:buClr>
              <a:buSzPct val="120000"/>
            </a:pPr>
            <a:r>
              <a:rPr lang="en-GB" sz="2000" b="1" dirty="0">
                <a:solidFill>
                  <a:srgbClr val="253746"/>
                </a:solidFill>
              </a:rPr>
              <a:t>Day 3: </a:t>
            </a:r>
            <a:r>
              <a:rPr lang="en-GB" sz="2000" b="1" dirty="0">
                <a:solidFill>
                  <a:srgbClr val="006400"/>
                </a:solidFill>
              </a:rPr>
              <a:t>Relate addition and subtraction number facts. </a:t>
            </a:r>
            <a:r>
              <a:rPr lang="en-GB" sz="2000" b="1" dirty="0">
                <a:solidFill>
                  <a:srgbClr val="0000C8"/>
                </a:solidFill>
              </a:rPr>
              <a:t>Add a single-digit number to a 2-digit number, bridging 10.</a:t>
            </a:r>
          </a:p>
        </p:txBody>
      </p:sp>
      <p:pic>
        <p:nvPicPr>
          <p:cNvPr id="5" name="Picture 2" descr="Hanger, Coat Hanger, Wardrobe, Clothing, Co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20886" flipH="1">
            <a:off x="606055" y="851024"/>
            <a:ext cx="7580424" cy="382179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861" b="94676" l="0" r="89623"/>
                    </a14:imgEffect>
                  </a14:imgLayer>
                </a14:imgProps>
              </a:ext>
              <a:ext uri="{28A0092B-C50C-407E-A947-70E740481C1C}">
                <a14:useLocalDpi xmlns:a14="http://schemas.microsoft.com/office/drawing/2010/main" val="0"/>
              </a:ext>
            </a:extLst>
          </a:blip>
          <a:srcRect/>
          <a:stretch>
            <a:fillRect/>
          </a:stretch>
        </p:blipFill>
        <p:spPr bwMode="auto">
          <a:xfrm>
            <a:off x="116681" y="3942973"/>
            <a:ext cx="913957" cy="186240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861" b="94676" l="0" r="89623"/>
                    </a14:imgEffect>
                  </a14:imgLayer>
                </a14:imgProps>
              </a:ext>
              <a:ext uri="{28A0092B-C50C-407E-A947-70E740481C1C}">
                <a14:useLocalDpi xmlns:a14="http://schemas.microsoft.com/office/drawing/2010/main" val="0"/>
              </a:ext>
            </a:extLst>
          </a:blip>
          <a:srcRect/>
          <a:stretch>
            <a:fillRect/>
          </a:stretch>
        </p:blipFill>
        <p:spPr bwMode="auto">
          <a:xfrm>
            <a:off x="2523904" y="3944809"/>
            <a:ext cx="913957" cy="186240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861" b="94676" l="0" r="89623"/>
                    </a14:imgEffect>
                  </a14:imgLayer>
                </a14:imgProps>
              </a:ext>
              <a:ext uri="{28A0092B-C50C-407E-A947-70E740481C1C}">
                <a14:useLocalDpi xmlns:a14="http://schemas.microsoft.com/office/drawing/2010/main" val="0"/>
              </a:ext>
            </a:extLst>
          </a:blip>
          <a:srcRect/>
          <a:stretch>
            <a:fillRect/>
          </a:stretch>
        </p:blipFill>
        <p:spPr bwMode="auto">
          <a:xfrm>
            <a:off x="701970" y="3942973"/>
            <a:ext cx="913957" cy="186240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861" b="94676" l="0" r="89623"/>
                    </a14:imgEffect>
                  </a14:imgLayer>
                </a14:imgProps>
              </a:ext>
              <a:ext uri="{28A0092B-C50C-407E-A947-70E740481C1C}">
                <a14:useLocalDpi xmlns:a14="http://schemas.microsoft.com/office/drawing/2010/main" val="0"/>
              </a:ext>
            </a:extLst>
          </a:blip>
          <a:srcRect/>
          <a:stretch>
            <a:fillRect/>
          </a:stretch>
        </p:blipFill>
        <p:spPr bwMode="auto">
          <a:xfrm>
            <a:off x="1311349" y="3958068"/>
            <a:ext cx="913957" cy="186240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861" b="94676" l="0" r="89623"/>
                    </a14:imgEffect>
                  </a14:imgLayer>
                </a14:imgProps>
              </a:ext>
              <a:ext uri="{28A0092B-C50C-407E-A947-70E740481C1C}">
                <a14:useLocalDpi xmlns:a14="http://schemas.microsoft.com/office/drawing/2010/main" val="0"/>
              </a:ext>
            </a:extLst>
          </a:blip>
          <a:srcRect/>
          <a:stretch>
            <a:fillRect/>
          </a:stretch>
        </p:blipFill>
        <p:spPr bwMode="auto">
          <a:xfrm>
            <a:off x="1939113" y="3929714"/>
            <a:ext cx="913957" cy="186240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853" b="98113" l="9497" r="89944"/>
                    </a14:imgEffect>
                  </a14:imgLayer>
                </a14:imgProps>
              </a:ext>
              <a:ext uri="{28A0092B-C50C-407E-A947-70E740481C1C}">
                <a14:useLocalDpi xmlns:a14="http://schemas.microsoft.com/office/drawing/2010/main" val="0"/>
              </a:ext>
            </a:extLst>
          </a:blip>
          <a:srcRect/>
          <a:stretch>
            <a:fillRect/>
          </a:stretch>
        </p:blipFill>
        <p:spPr bwMode="auto">
          <a:xfrm>
            <a:off x="3985370" y="3869986"/>
            <a:ext cx="743716" cy="198185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853" b="98113" l="9497" r="89944"/>
                    </a14:imgEffect>
                  </a14:imgLayer>
                </a14:imgProps>
              </a:ext>
              <a:ext uri="{28A0092B-C50C-407E-A947-70E740481C1C}">
                <a14:useLocalDpi xmlns:a14="http://schemas.microsoft.com/office/drawing/2010/main" val="0"/>
              </a:ext>
            </a:extLst>
          </a:blip>
          <a:srcRect/>
          <a:stretch>
            <a:fillRect/>
          </a:stretch>
        </p:blipFill>
        <p:spPr bwMode="auto">
          <a:xfrm>
            <a:off x="4573912" y="3861832"/>
            <a:ext cx="743716" cy="198185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Speech Bubble: Rectangle with Corners Rounded 14">
            <a:extLst>
              <a:ext uri="{FF2B5EF4-FFF2-40B4-BE49-F238E27FC236}">
                <a16:creationId xmlns:a16="http://schemas.microsoft.com/office/drawing/2014/main" id="{33A118E9-4FBA-4F4E-97F1-10B297E4A984}"/>
              </a:ext>
            </a:extLst>
          </p:cNvPr>
          <p:cNvSpPr/>
          <p:nvPr/>
        </p:nvSpPr>
        <p:spPr>
          <a:xfrm>
            <a:off x="5256037" y="698543"/>
            <a:ext cx="3136321" cy="2027767"/>
          </a:xfrm>
          <a:prstGeom prst="cloudCallout">
            <a:avLst>
              <a:gd name="adj1" fmla="val -23806"/>
              <a:gd name="adj2" fmla="val 85145"/>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Close your eyes!</a:t>
            </a:r>
          </a:p>
        </p:txBody>
      </p:sp>
      <p:pic>
        <p:nvPicPr>
          <p:cNvPr id="16" name="Picture 5" descr="Blue, Cleaning, Cloth, Kevlar, Lens, Microfiber, Nomex"/>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6719" b="95469" l="4375" r="90000"/>
                    </a14:imgEffect>
                  </a14:imgLayer>
                </a14:imgProps>
              </a:ext>
              <a:ext uri="{28A0092B-C50C-407E-A947-70E740481C1C}">
                <a14:useLocalDpi xmlns:a14="http://schemas.microsoft.com/office/drawing/2010/main" val="0"/>
              </a:ext>
            </a:extLst>
          </a:blip>
          <a:srcRect/>
          <a:stretch>
            <a:fillRect/>
          </a:stretch>
        </p:blipFill>
        <p:spPr bwMode="auto">
          <a:xfrm flipH="1">
            <a:off x="-657515" y="3104707"/>
            <a:ext cx="4917288" cy="32781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861" b="94676" l="0" r="89623"/>
                    </a14:imgEffect>
                  </a14:imgLayer>
                </a14:imgProps>
              </a:ext>
              <a:ext uri="{28A0092B-C50C-407E-A947-70E740481C1C}">
                <a14:useLocalDpi xmlns:a14="http://schemas.microsoft.com/office/drawing/2010/main" val="0"/>
              </a:ext>
            </a:extLst>
          </a:blip>
          <a:srcRect/>
          <a:stretch>
            <a:fillRect/>
          </a:stretch>
        </p:blipFill>
        <p:spPr bwMode="auto">
          <a:xfrm>
            <a:off x="3175591" y="3942971"/>
            <a:ext cx="913957" cy="186240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8338879" y="3527472"/>
            <a:ext cx="574196" cy="830997"/>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txBody>
          <a:bodyPr wrap="none">
            <a:spAutoFit/>
          </a:bodyPr>
          <a:lstStyle/>
          <a:p>
            <a:pPr lvl="0"/>
            <a:r>
              <a:rPr lang="en-GB" sz="4800" b="1" dirty="0">
                <a:latin typeface="Myriad Pro Light"/>
              </a:rPr>
              <a:t>5</a:t>
            </a:r>
          </a:p>
        </p:txBody>
      </p:sp>
      <p:grpSp>
        <p:nvGrpSpPr>
          <p:cNvPr id="19" name="Group 18">
            <a:extLst>
              <a:ext uri="{FF2B5EF4-FFF2-40B4-BE49-F238E27FC236}">
                <a16:creationId xmlns:a16="http://schemas.microsoft.com/office/drawing/2014/main" id="{4C6A11B5-7599-46CD-BEF4-1221FED469B6}"/>
              </a:ext>
            </a:extLst>
          </p:cNvPr>
          <p:cNvGrpSpPr/>
          <p:nvPr/>
        </p:nvGrpSpPr>
        <p:grpSpPr>
          <a:xfrm>
            <a:off x="5055871" y="569680"/>
            <a:ext cx="3785204" cy="2285492"/>
            <a:chOff x="-42752" y="1555535"/>
            <a:chExt cx="3136321" cy="2027767"/>
          </a:xfrm>
        </p:grpSpPr>
        <p:sp>
          <p:nvSpPr>
            <p:cNvPr id="20" name="Speech Bubble: Rectangle with Corners Rounded 14">
              <a:extLst>
                <a:ext uri="{FF2B5EF4-FFF2-40B4-BE49-F238E27FC236}">
                  <a16:creationId xmlns:a16="http://schemas.microsoft.com/office/drawing/2014/main" id="{4E0526FA-4730-4FF6-90D7-15D1E4B495D9}"/>
                </a:ext>
              </a:extLst>
            </p:cNvPr>
            <p:cNvSpPr/>
            <p:nvPr/>
          </p:nvSpPr>
          <p:spPr>
            <a:xfrm>
              <a:off x="-42752" y="1555535"/>
              <a:ext cx="3136321" cy="2027767"/>
            </a:xfrm>
            <a:prstGeom prst="cloudCallout">
              <a:avLst>
                <a:gd name="adj1" fmla="val -30516"/>
                <a:gd name="adj2" fmla="val 77736"/>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How many pegs under the cloth?</a:t>
              </a:r>
            </a:p>
          </p:txBody>
        </p:sp>
        <p:pic>
          <p:nvPicPr>
            <p:cNvPr id="21" name="Picture 20">
              <a:extLst>
                <a:ext uri="{FF2B5EF4-FFF2-40B4-BE49-F238E27FC236}">
                  <a16:creationId xmlns:a16="http://schemas.microsoft.com/office/drawing/2014/main" id="{7BEA3903-043C-4FF6-8CDB-440D490FB170}"/>
                </a:ext>
              </a:extLst>
            </p:cNvPr>
            <p:cNvPicPr>
              <a:picLocks noChangeAspect="1"/>
            </p:cNvPicPr>
            <p:nvPr/>
          </p:nvPicPr>
          <p:blipFill rotWithShape="1">
            <a:blip r:embed="rId10" cstate="screen">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2304713" y="1891600"/>
              <a:ext cx="438381" cy="954241"/>
            </a:xfrm>
            <a:prstGeom prst="rect">
              <a:avLst/>
            </a:prstGeom>
          </p:spPr>
        </p:pic>
      </p:grpSp>
      <p:grpSp>
        <p:nvGrpSpPr>
          <p:cNvPr id="22" name="Group 21"/>
          <p:cNvGrpSpPr/>
          <p:nvPr/>
        </p:nvGrpSpPr>
        <p:grpSpPr>
          <a:xfrm>
            <a:off x="5055871" y="584775"/>
            <a:ext cx="3785204" cy="2285492"/>
            <a:chOff x="-42752" y="1555535"/>
            <a:chExt cx="3136321" cy="2027767"/>
          </a:xfrm>
        </p:grpSpPr>
        <p:sp>
          <p:nvSpPr>
            <p:cNvPr id="23" name="Speech Bubble: Rectangle with Corners Rounded 14">
              <a:extLst>
                <a:ext uri="{FF2B5EF4-FFF2-40B4-BE49-F238E27FC236}">
                  <a16:creationId xmlns:a16="http://schemas.microsoft.com/office/drawing/2014/main" id="{33A118E9-4FBA-4F4E-97F1-10B297E4A984}"/>
                </a:ext>
              </a:extLst>
            </p:cNvPr>
            <p:cNvSpPr/>
            <p:nvPr/>
          </p:nvSpPr>
          <p:spPr>
            <a:xfrm>
              <a:off x="-42752" y="1555535"/>
              <a:ext cx="3136321" cy="2027767"/>
            </a:xfrm>
            <a:prstGeom prst="cloudCallout">
              <a:avLst>
                <a:gd name="adj1" fmla="val -30964"/>
                <a:gd name="adj2" fmla="val 77736"/>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There are still 8 pegs. If I take these 3 off, how many will be left?</a:t>
              </a:r>
            </a:p>
          </p:txBody>
        </p:sp>
        <p:pic>
          <p:nvPicPr>
            <p:cNvPr id="24" name="Picture 23">
              <a:extLst>
                <a:ext uri="{FF2B5EF4-FFF2-40B4-BE49-F238E27FC236}">
                  <a16:creationId xmlns:a16="http://schemas.microsoft.com/office/drawing/2014/main" id="{EEC1D852-2E0F-4198-9E1C-668A9B27AF8C}"/>
                </a:ext>
              </a:extLst>
            </p:cNvPr>
            <p:cNvPicPr>
              <a:picLocks noChangeAspect="1"/>
            </p:cNvPicPr>
            <p:nvPr/>
          </p:nvPicPr>
          <p:blipFill rotWithShape="1">
            <a:blip r:embed="rId10" cstate="screen">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2468510" y="1624878"/>
              <a:ext cx="362764" cy="908439"/>
            </a:xfrm>
            <a:prstGeom prst="rect">
              <a:avLst/>
            </a:prstGeom>
          </p:spPr>
        </p:pic>
      </p:grpSp>
    </p:spTree>
    <p:extLst>
      <p:ext uri="{BB962C8B-B14F-4D97-AF65-F5344CB8AC3E}">
        <p14:creationId xmlns:p14="http://schemas.microsoft.com/office/powerpoint/2010/main" val="14423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42" presetClass="path" presetSubtype="0" accel="50000" decel="50000" fill="hold" nodeType="withEffect">
                                  <p:stCondLst>
                                    <p:cond delay="0"/>
                                  </p:stCondLst>
                                  <p:childTnLst>
                                    <p:animMotion origin="layout" path="M 1.38889E-6 1.11111E-6 L 0.38958 0.06412 " pathEditMode="relative" rAng="0" ptsTypes="AA">
                                      <p:cBhvr>
                                        <p:cTn id="20" dur="2000" fill="hold"/>
                                        <p:tgtEl>
                                          <p:spTgt spid="14"/>
                                        </p:tgtEl>
                                        <p:attrNameLst>
                                          <p:attrName>ppt_x</p:attrName>
                                          <p:attrName>ppt_y</p:attrName>
                                        </p:attrNameLst>
                                      </p:cBhvr>
                                      <p:rCtr x="19479" y="3194"/>
                                    </p:animMotion>
                                  </p:childTnLst>
                                </p:cTn>
                              </p:par>
                              <p:par>
                                <p:cTn id="21" presetID="42" presetClass="path" presetSubtype="0" accel="50000" decel="50000" fill="hold" nodeType="withEffect">
                                  <p:stCondLst>
                                    <p:cond delay="0"/>
                                  </p:stCondLst>
                                  <p:childTnLst>
                                    <p:animMotion origin="layout" path="M 1.11111E-6 3.7037E-6 L 0.35 0.07176 " pathEditMode="relative" rAng="0" ptsTypes="AA">
                                      <p:cBhvr>
                                        <p:cTn id="22" dur="2000" fill="hold"/>
                                        <p:tgtEl>
                                          <p:spTgt spid="13"/>
                                        </p:tgtEl>
                                        <p:attrNameLst>
                                          <p:attrName>ppt_x</p:attrName>
                                          <p:attrName>ppt_y</p:attrName>
                                        </p:attrNameLst>
                                      </p:cBhvr>
                                      <p:rCtr x="17500" y="3588"/>
                                    </p:animMotion>
                                  </p:childTnLst>
                                </p:cTn>
                              </p:par>
                              <p:par>
                                <p:cTn id="23" presetID="42" presetClass="path" presetSubtype="0" accel="50000" decel="50000" fill="hold" nodeType="withEffect">
                                  <p:stCondLst>
                                    <p:cond delay="0"/>
                                  </p:stCondLst>
                                  <p:childTnLst>
                                    <p:animMotion origin="layout" path="M -2.22222E-6 1.85185E-6 L 0.3592 0.06551 " pathEditMode="relative" rAng="0" ptsTypes="AA">
                                      <p:cBhvr>
                                        <p:cTn id="24" dur="2000" fill="hold"/>
                                        <p:tgtEl>
                                          <p:spTgt spid="17"/>
                                        </p:tgtEl>
                                        <p:attrNameLst>
                                          <p:attrName>ppt_x</p:attrName>
                                          <p:attrName>ppt_y</p:attrName>
                                        </p:attrNameLst>
                                      </p:cBhvr>
                                      <p:rCtr x="17951" y="3264"/>
                                    </p:animMotion>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xit" presetSubtype="0" fill="hold" nodeType="withEffect">
                                  <p:stCondLst>
                                    <p:cond delay="0"/>
                                  </p:stCondLst>
                                  <p:childTnLst>
                                    <p:animEffect transition="out" filter="fade">
                                      <p:cBhvr>
                                        <p:cTn id="31" dur="500"/>
                                        <p:tgtEl>
                                          <p:spTgt spid="16"/>
                                        </p:tgtEl>
                                      </p:cBhvr>
                                    </p:animEffect>
                                    <p:set>
                                      <p:cBhvr>
                                        <p:cTn id="32"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45</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707886"/>
          </a:xfrm>
          <a:prstGeom prst="rect">
            <a:avLst/>
          </a:prstGeom>
          <a:noFill/>
        </p:spPr>
        <p:txBody>
          <a:bodyPr wrap="square" rtlCol="0">
            <a:spAutoFit/>
          </a:bodyPr>
          <a:lstStyle/>
          <a:p>
            <a:pPr>
              <a:buClr>
                <a:srgbClr val="EA7600"/>
              </a:buClr>
              <a:buSzPct val="120000"/>
            </a:pPr>
            <a:r>
              <a:rPr lang="en-GB" sz="2000" b="1" dirty="0">
                <a:solidFill>
                  <a:srgbClr val="253746"/>
                </a:solidFill>
              </a:rPr>
              <a:t>Day 3: </a:t>
            </a:r>
            <a:r>
              <a:rPr lang="en-GB" sz="2000" b="1" dirty="0">
                <a:solidFill>
                  <a:srgbClr val="006400"/>
                </a:solidFill>
              </a:rPr>
              <a:t>Relate addition and subtraction number facts. </a:t>
            </a:r>
            <a:r>
              <a:rPr lang="en-GB" sz="2000" b="1" dirty="0">
                <a:solidFill>
                  <a:srgbClr val="0000C8"/>
                </a:solidFill>
              </a:rPr>
              <a:t>Add a single-digit number to a 2-digit number, bridging 10.</a:t>
            </a:r>
          </a:p>
        </p:txBody>
      </p:sp>
      <p:grpSp>
        <p:nvGrpSpPr>
          <p:cNvPr id="5" name="Group 4">
            <a:extLst>
              <a:ext uri="{FF2B5EF4-FFF2-40B4-BE49-F238E27FC236}">
                <a16:creationId xmlns:a16="http://schemas.microsoft.com/office/drawing/2014/main" id="{45377F9E-D2A2-4BA3-B120-59FF6DB0C5D4}"/>
              </a:ext>
            </a:extLst>
          </p:cNvPr>
          <p:cNvGrpSpPr/>
          <p:nvPr/>
        </p:nvGrpSpPr>
        <p:grpSpPr>
          <a:xfrm>
            <a:off x="5699335" y="659219"/>
            <a:ext cx="3008730" cy="1793850"/>
            <a:chOff x="4298496" y="4063018"/>
            <a:chExt cx="2801678" cy="1569186"/>
          </a:xfrm>
          <a:effectLst>
            <a:outerShdw blurRad="50800" dist="38100" dir="2700000" algn="tl" rotWithShape="0">
              <a:prstClr val="black">
                <a:alpha val="40000"/>
              </a:prstClr>
            </a:outerShdw>
          </a:effectLst>
        </p:grpSpPr>
        <p:sp>
          <p:nvSpPr>
            <p:cNvPr id="6" name="Speech Bubble: Rectangle with Corners Rounded 14">
              <a:extLst>
                <a:ext uri="{FF2B5EF4-FFF2-40B4-BE49-F238E27FC236}">
                  <a16:creationId xmlns:a16="http://schemas.microsoft.com/office/drawing/2014/main" id="{33A118E9-4FBA-4F4E-97F1-10B297E4A984}"/>
                </a:ext>
              </a:extLst>
            </p:cNvPr>
            <p:cNvSpPr/>
            <p:nvPr/>
          </p:nvSpPr>
          <p:spPr>
            <a:xfrm>
              <a:off x="4298496" y="4063018"/>
              <a:ext cx="2801678" cy="1569186"/>
            </a:xfrm>
            <a:prstGeom prst="cloudCallout">
              <a:avLst>
                <a:gd name="adj1" fmla="val -59741"/>
                <a:gd name="adj2" fmla="val 6679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What number sentences can we write?</a:t>
              </a:r>
            </a:p>
          </p:txBody>
        </p:sp>
        <p:pic>
          <p:nvPicPr>
            <p:cNvPr id="7" name="Picture 6">
              <a:extLst>
                <a:ext uri="{FF2B5EF4-FFF2-40B4-BE49-F238E27FC236}">
                  <a16:creationId xmlns:a16="http://schemas.microsoft.com/office/drawing/2014/main" id="{EEC1D852-2E0F-4198-9E1C-668A9B27AF8C}"/>
                </a:ext>
              </a:extLst>
            </p:cNvPr>
            <p:cNvPicPr>
              <a:picLocks noChangeAspect="1"/>
            </p:cNvPicPr>
            <p:nvPr/>
          </p:nvPicPr>
          <p:blipFill rotWithShape="1">
            <a:blip r:embed="rId3" cstate="screen">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443398" y="4287950"/>
              <a:ext cx="391606" cy="849534"/>
            </a:xfrm>
            <a:prstGeom prst="rect">
              <a:avLst/>
            </a:prstGeom>
          </p:spPr>
        </p:pic>
      </p:grpSp>
      <p:sp>
        <p:nvSpPr>
          <p:cNvPr id="8" name="Rectangle 7"/>
          <p:cNvSpPr/>
          <p:nvPr/>
        </p:nvSpPr>
        <p:spPr>
          <a:xfrm>
            <a:off x="1328506" y="1539109"/>
            <a:ext cx="3175869" cy="830997"/>
          </a:xfrm>
          <a:prstGeom prst="rect">
            <a:avLst/>
          </a:prstGeom>
        </p:spPr>
        <p:txBody>
          <a:bodyPr wrap="none">
            <a:spAutoFit/>
          </a:bodyPr>
          <a:lstStyle/>
          <a:p>
            <a:r>
              <a:rPr lang="en-GB" sz="4800" b="1" dirty="0">
                <a:latin typeface="Myriad Pro Light"/>
              </a:rPr>
              <a:t>8 - 3 = 5 </a:t>
            </a:r>
          </a:p>
        </p:txBody>
      </p:sp>
      <p:sp>
        <p:nvSpPr>
          <p:cNvPr id="9" name="Rectangle 8"/>
          <p:cNvSpPr/>
          <p:nvPr/>
        </p:nvSpPr>
        <p:spPr>
          <a:xfrm>
            <a:off x="1261982" y="3434065"/>
            <a:ext cx="3113353" cy="830997"/>
          </a:xfrm>
          <a:prstGeom prst="rect">
            <a:avLst/>
          </a:prstGeom>
        </p:spPr>
        <p:txBody>
          <a:bodyPr wrap="none">
            <a:spAutoFit/>
          </a:bodyPr>
          <a:lstStyle/>
          <a:p>
            <a:r>
              <a:rPr lang="en-GB" sz="4800" b="1" dirty="0">
                <a:latin typeface="Myriad Pro Light"/>
              </a:rPr>
              <a:t>3 + 5 = 8</a:t>
            </a:r>
          </a:p>
        </p:txBody>
      </p:sp>
      <p:sp>
        <p:nvSpPr>
          <p:cNvPr id="11" name="Rectangle 10"/>
          <p:cNvSpPr/>
          <p:nvPr/>
        </p:nvSpPr>
        <p:spPr>
          <a:xfrm>
            <a:off x="1261982" y="2486110"/>
            <a:ext cx="3308919" cy="830997"/>
          </a:xfrm>
          <a:prstGeom prst="rect">
            <a:avLst/>
          </a:prstGeom>
        </p:spPr>
        <p:txBody>
          <a:bodyPr wrap="none">
            <a:spAutoFit/>
          </a:bodyPr>
          <a:lstStyle/>
          <a:p>
            <a:r>
              <a:rPr lang="en-GB" sz="4800" b="1" dirty="0">
                <a:latin typeface="Myriad Pro Light"/>
              </a:rPr>
              <a:t>5 + 3 = 8 </a:t>
            </a:r>
          </a:p>
        </p:txBody>
      </p:sp>
      <p:sp>
        <p:nvSpPr>
          <p:cNvPr id="13" name="Speech Bubble: Rectangle with Corners Rounded 10">
            <a:extLst>
              <a:ext uri="{FF2B5EF4-FFF2-40B4-BE49-F238E27FC236}">
                <a16:creationId xmlns:a16="http://schemas.microsoft.com/office/drawing/2014/main" id="{74C417F1-7452-4CAF-B654-EF88E64246B4}"/>
              </a:ext>
            </a:extLst>
          </p:cNvPr>
          <p:cNvSpPr/>
          <p:nvPr/>
        </p:nvSpPr>
        <p:spPr>
          <a:xfrm>
            <a:off x="4504375" y="4179448"/>
            <a:ext cx="4344364" cy="1796269"/>
          </a:xfrm>
          <a:prstGeom prst="flowChartTerminator">
            <a:avLst/>
          </a:prstGeom>
          <a:blipFill dpi="0" rotWithShape="1">
            <a:blip r:embed="rId4">
              <a:extLs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dirty="0">
                <a:solidFill>
                  <a:srgbClr val="253746"/>
                </a:solidFill>
              </a:rPr>
              <a:t> Repeat, showing 8-2, 8-4, 8-5 and 8-7.</a:t>
            </a:r>
          </a:p>
          <a:p>
            <a:pPr algn="ctr">
              <a:lnSpc>
                <a:spcPct val="114000"/>
              </a:lnSpc>
            </a:pPr>
            <a:r>
              <a:rPr lang="en-GB" dirty="0">
                <a:solidFill>
                  <a:srgbClr val="253746"/>
                </a:solidFill>
              </a:rPr>
              <a:t>Encourage children to write subtractions by making connections to addition number facts.</a:t>
            </a:r>
          </a:p>
        </p:txBody>
      </p:sp>
    </p:spTree>
    <p:extLst>
      <p:ext uri="{BB962C8B-B14F-4D97-AF65-F5344CB8AC3E}">
        <p14:creationId xmlns:p14="http://schemas.microsoft.com/office/powerpoint/2010/main" val="14423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46</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pic>
        <p:nvPicPr>
          <p:cNvPr id="4" name="Picture 3">
            <a:extLst>
              <a:ext uri="{FF2B5EF4-FFF2-40B4-BE49-F238E27FC236}">
                <a16:creationId xmlns:a16="http://schemas.microsoft.com/office/drawing/2014/main" id="{9F4A1480-FB6E-4901-BB10-E1A810EBC37A}"/>
              </a:ext>
            </a:extLst>
          </p:cNvPr>
          <p:cNvPicPr>
            <a:picLocks noChangeAspect="1"/>
          </p:cNvPicPr>
          <p:nvPr/>
        </p:nvPicPr>
        <p:blipFill>
          <a:blip r:embed="rId3"/>
          <a:stretch>
            <a:fillRect/>
          </a:stretch>
        </p:blipFill>
        <p:spPr>
          <a:xfrm>
            <a:off x="2272694" y="125499"/>
            <a:ext cx="3917446" cy="58421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734683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47</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pic>
        <p:nvPicPr>
          <p:cNvPr id="4" name="Picture 3">
            <a:extLst>
              <a:ext uri="{FF2B5EF4-FFF2-40B4-BE49-F238E27FC236}">
                <a16:creationId xmlns:a16="http://schemas.microsoft.com/office/drawing/2014/main" id="{A93D3AB5-A641-4FE8-8D39-BB442009EDFB}"/>
              </a:ext>
            </a:extLst>
          </p:cNvPr>
          <p:cNvPicPr>
            <a:picLocks noChangeAspect="1"/>
          </p:cNvPicPr>
          <p:nvPr/>
        </p:nvPicPr>
        <p:blipFill>
          <a:blip r:embed="rId3"/>
          <a:stretch>
            <a:fillRect/>
          </a:stretch>
        </p:blipFill>
        <p:spPr>
          <a:xfrm>
            <a:off x="1985067" y="330035"/>
            <a:ext cx="4400840" cy="55065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648356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48</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400110"/>
          </a:xfrm>
          <a:prstGeom prst="rect">
            <a:avLst/>
          </a:prstGeom>
          <a:noFill/>
        </p:spPr>
        <p:txBody>
          <a:bodyPr wrap="square" rtlCol="0">
            <a:spAutoFit/>
          </a:bodyPr>
          <a:lstStyle/>
          <a:p>
            <a:pPr>
              <a:buClr>
                <a:srgbClr val="EA7600"/>
              </a:buClr>
              <a:buSzPct val="120000"/>
            </a:pPr>
            <a:r>
              <a:rPr lang="en-GB" sz="2000" b="1" dirty="0">
                <a:solidFill>
                  <a:srgbClr val="253746"/>
                </a:solidFill>
              </a:rPr>
              <a:t>Day 3:</a:t>
            </a:r>
            <a:r>
              <a:rPr lang="en-GB" sz="2000" b="1" dirty="0">
                <a:solidFill>
                  <a:srgbClr val="006400"/>
                </a:solidFill>
              </a:rPr>
              <a:t> </a:t>
            </a:r>
            <a:r>
              <a:rPr lang="en-GB" sz="2000" b="1" dirty="0">
                <a:solidFill>
                  <a:srgbClr val="0000C8"/>
                </a:solidFill>
              </a:rPr>
              <a:t>Add a single-digit number to a 2-digit number, bridging 10.</a:t>
            </a:r>
          </a:p>
        </p:txBody>
      </p:sp>
      <p:pic>
        <p:nvPicPr>
          <p:cNvPr id="17" name="Picture 16" descr="A close up of a logo&#10;&#10;Description automatically generated">
            <a:extLst>
              <a:ext uri="{FF2B5EF4-FFF2-40B4-BE49-F238E27FC236}">
                <a16:creationId xmlns:a16="http://schemas.microsoft.com/office/drawing/2014/main" id="{F1FECBC0-91DC-4B35-AAE5-DBD76ABD1E41}"/>
              </a:ext>
            </a:extLst>
          </p:cNvPr>
          <p:cNvPicPr>
            <a:picLocks noChangeAspect="1"/>
          </p:cNvPicPr>
          <p:nvPr/>
        </p:nvPicPr>
        <p:blipFill rotWithShape="1">
          <a:blip r:embed="rId3">
            <a:extLst>
              <a:ext uri="{28A0092B-C50C-407E-A947-70E740481C1C}">
                <a14:useLocalDpi xmlns:a14="http://schemas.microsoft.com/office/drawing/2010/main" val="0"/>
              </a:ext>
            </a:extLst>
          </a:blip>
          <a:srcRect r="70349"/>
          <a:stretch/>
        </p:blipFill>
        <p:spPr>
          <a:xfrm>
            <a:off x="-25985" y="612353"/>
            <a:ext cx="2726655" cy="1046600"/>
          </a:xfrm>
          <a:prstGeom prst="rect">
            <a:avLst/>
          </a:prstGeom>
        </p:spPr>
      </p:pic>
      <p:pic>
        <p:nvPicPr>
          <p:cNvPr id="18" name="Picture 17" descr="A close up of a logo&#10;&#10;Description automatically generated">
            <a:extLst>
              <a:ext uri="{FF2B5EF4-FFF2-40B4-BE49-F238E27FC236}">
                <a16:creationId xmlns:a16="http://schemas.microsoft.com/office/drawing/2014/main" id="{1CFF77C0-6BFD-4F75-828B-DECAB4BC4990}"/>
              </a:ext>
            </a:extLst>
          </p:cNvPr>
          <p:cNvPicPr>
            <a:picLocks noChangeAspect="1"/>
          </p:cNvPicPr>
          <p:nvPr/>
        </p:nvPicPr>
        <p:blipFill rotWithShape="1">
          <a:blip r:embed="rId3">
            <a:extLst>
              <a:ext uri="{28A0092B-C50C-407E-A947-70E740481C1C}">
                <a14:useLocalDpi xmlns:a14="http://schemas.microsoft.com/office/drawing/2010/main" val="0"/>
              </a:ext>
            </a:extLst>
          </a:blip>
          <a:srcRect l="29586" r="65558"/>
          <a:stretch/>
        </p:blipFill>
        <p:spPr>
          <a:xfrm>
            <a:off x="2920449" y="612353"/>
            <a:ext cx="446567" cy="1046600"/>
          </a:xfrm>
          <a:prstGeom prst="rect">
            <a:avLst/>
          </a:prstGeom>
        </p:spPr>
      </p:pic>
      <p:sp>
        <p:nvSpPr>
          <p:cNvPr id="19" name="Speech Bubble: Rectangle with Corners Rounded 14">
            <a:extLst>
              <a:ext uri="{FF2B5EF4-FFF2-40B4-BE49-F238E27FC236}">
                <a16:creationId xmlns:a16="http://schemas.microsoft.com/office/drawing/2014/main" id="{20529E2A-CF9C-4382-B6DC-04C241B8085A}"/>
              </a:ext>
            </a:extLst>
          </p:cNvPr>
          <p:cNvSpPr/>
          <p:nvPr/>
        </p:nvSpPr>
        <p:spPr>
          <a:xfrm>
            <a:off x="5116537" y="606784"/>
            <a:ext cx="2895901" cy="1569186"/>
          </a:xfrm>
          <a:prstGeom prst="cloudCallout">
            <a:avLst>
              <a:gd name="adj1" fmla="val -59741"/>
              <a:gd name="adj2" fmla="val 66793"/>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We are going to add 5 beads.</a:t>
            </a:r>
          </a:p>
        </p:txBody>
      </p:sp>
      <p:sp>
        <p:nvSpPr>
          <p:cNvPr id="20" name="Speech Bubble: Rectangle with Corners Rounded 14">
            <a:extLst>
              <a:ext uri="{FF2B5EF4-FFF2-40B4-BE49-F238E27FC236}">
                <a16:creationId xmlns:a16="http://schemas.microsoft.com/office/drawing/2014/main" id="{57A1AB3E-8D6C-4BBD-A30E-C82D41C3D813}"/>
              </a:ext>
            </a:extLst>
          </p:cNvPr>
          <p:cNvSpPr/>
          <p:nvPr/>
        </p:nvSpPr>
        <p:spPr>
          <a:xfrm>
            <a:off x="57048" y="1768207"/>
            <a:ext cx="3179312" cy="1879119"/>
          </a:xfrm>
          <a:prstGeom prst="wedgeEllipseCallout">
            <a:avLst>
              <a:gd name="adj1" fmla="val 40312"/>
              <a:gd name="adj2" fmla="val -70841"/>
            </a:avLst>
          </a:prstGeom>
          <a:solidFill>
            <a:schemeClr val="bg1"/>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See how 2 beads make 30, then 3 more beads make 33?</a:t>
            </a:r>
          </a:p>
        </p:txBody>
      </p:sp>
      <p:sp>
        <p:nvSpPr>
          <p:cNvPr id="25" name="Speech Bubble: Rectangle with Corners Rounded 10">
            <a:extLst>
              <a:ext uri="{FF2B5EF4-FFF2-40B4-BE49-F238E27FC236}">
                <a16:creationId xmlns:a16="http://schemas.microsoft.com/office/drawing/2014/main" id="{F9171F70-6307-46CF-AFD8-1AA0380301FD}"/>
              </a:ext>
            </a:extLst>
          </p:cNvPr>
          <p:cNvSpPr/>
          <p:nvPr/>
        </p:nvSpPr>
        <p:spPr>
          <a:xfrm>
            <a:off x="3143732" y="2820038"/>
            <a:ext cx="2895900" cy="1009564"/>
          </a:xfrm>
          <a:prstGeom prst="wedgeEllipseCallout">
            <a:avLst>
              <a:gd name="adj1" fmla="val -18402"/>
              <a:gd name="adj2" fmla="val -7439"/>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sz="2400" b="1" dirty="0">
                <a:solidFill>
                  <a:srgbClr val="253746"/>
                </a:solidFill>
                <a:latin typeface="Myriad Pro Light" panose="020B0603030403020204" pitchFamily="34" charset="0"/>
              </a:rPr>
              <a:t>28 + 5 = </a:t>
            </a:r>
            <a:r>
              <a:rPr lang="en-GB" sz="2400" b="1" dirty="0">
                <a:solidFill>
                  <a:srgbClr val="FF0000"/>
                </a:solidFill>
                <a:latin typeface="Myriad Pro Light" panose="020B0603030403020204" pitchFamily="34" charset="0"/>
              </a:rPr>
              <a:t>33</a:t>
            </a:r>
          </a:p>
        </p:txBody>
      </p:sp>
      <p:sp>
        <p:nvSpPr>
          <p:cNvPr id="26" name="Speech Bubble: Rectangle with Corners Rounded 14">
            <a:extLst>
              <a:ext uri="{FF2B5EF4-FFF2-40B4-BE49-F238E27FC236}">
                <a16:creationId xmlns:a16="http://schemas.microsoft.com/office/drawing/2014/main" id="{E491948F-2A1F-4178-BFA6-55F3A28187BC}"/>
              </a:ext>
            </a:extLst>
          </p:cNvPr>
          <p:cNvSpPr/>
          <p:nvPr/>
        </p:nvSpPr>
        <p:spPr>
          <a:xfrm>
            <a:off x="5661060" y="3378366"/>
            <a:ext cx="3368642" cy="2190096"/>
          </a:xfrm>
          <a:prstGeom prst="cloudCallout">
            <a:avLst>
              <a:gd name="adj1" fmla="val -70109"/>
              <a:gd name="adj2" fmla="val 43310"/>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Let’s call this strategy</a:t>
            </a:r>
          </a:p>
          <a:p>
            <a:pPr algn="ctr">
              <a:lnSpc>
                <a:spcPct val="114000"/>
              </a:lnSpc>
            </a:pPr>
            <a:r>
              <a:rPr lang="en-GB" sz="2000" b="1" dirty="0">
                <a:solidFill>
                  <a:srgbClr val="253746"/>
                </a:solidFill>
                <a:latin typeface="Myriad Pro Light" panose="020B0603030403020204" pitchFamily="34" charset="0"/>
              </a:rPr>
              <a:t> ‘</a:t>
            </a:r>
            <a:r>
              <a:rPr lang="en-GB" sz="2000" b="1" dirty="0">
                <a:solidFill>
                  <a:srgbClr val="FF0000"/>
                </a:solidFill>
                <a:latin typeface="Myriad Pro Light" panose="020B0603030403020204" pitchFamily="34" charset="0"/>
              </a:rPr>
              <a:t>Target the 10s</a:t>
            </a:r>
            <a:r>
              <a:rPr lang="en-GB" sz="2000" b="1" dirty="0">
                <a:solidFill>
                  <a:srgbClr val="253746"/>
                </a:solidFill>
                <a:latin typeface="Myriad Pro Light" panose="020B0603030403020204" pitchFamily="34" charset="0"/>
              </a:rPr>
              <a:t>’</a:t>
            </a:r>
          </a:p>
          <a:p>
            <a:pPr algn="ctr">
              <a:lnSpc>
                <a:spcPct val="114000"/>
              </a:lnSpc>
            </a:pPr>
            <a:r>
              <a:rPr lang="en-GB" sz="2000" b="1" dirty="0">
                <a:solidFill>
                  <a:srgbClr val="253746"/>
                </a:solidFill>
                <a:latin typeface="Myriad Pro Light" panose="020B0603030403020204" pitchFamily="34" charset="0"/>
              </a:rPr>
              <a:t>or </a:t>
            </a:r>
            <a:r>
              <a:rPr lang="en-GB" sz="2000" b="1" dirty="0">
                <a:solidFill>
                  <a:srgbClr val="FF0000"/>
                </a:solidFill>
                <a:latin typeface="Myriad Pro Light" panose="020B0603030403020204" pitchFamily="34" charset="0"/>
              </a:rPr>
              <a:t>T10</a:t>
            </a:r>
            <a:r>
              <a:rPr lang="en-GB" sz="2000" b="1" dirty="0">
                <a:solidFill>
                  <a:srgbClr val="253746"/>
                </a:solidFill>
                <a:latin typeface="Myriad Pro Light" panose="020B0603030403020204" pitchFamily="34" charset="0"/>
              </a:rPr>
              <a:t> for short…</a:t>
            </a:r>
          </a:p>
        </p:txBody>
      </p:sp>
    </p:spTree>
    <p:extLst>
      <p:ext uri="{BB962C8B-B14F-4D97-AF65-F5344CB8AC3E}">
        <p14:creationId xmlns:p14="http://schemas.microsoft.com/office/powerpoint/2010/main" val="219340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5.55112E-17 7.40741E-7 L -0.02465 0.00023 " pathEditMode="relative" rAng="0" ptsTypes="AA">
                                      <p:cBhvr>
                                        <p:cTn id="6" dur="2000" fill="hold"/>
                                        <p:tgtEl>
                                          <p:spTgt spid="18"/>
                                        </p:tgtEl>
                                        <p:attrNameLst>
                                          <p:attrName>ppt_x</p:attrName>
                                          <p:attrName>ppt_y</p:attrName>
                                        </p:attrNameLst>
                                      </p:cBhvr>
                                      <p:rCtr x="-1233" y="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49</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400110"/>
          </a:xfrm>
          <a:prstGeom prst="rect">
            <a:avLst/>
          </a:prstGeom>
          <a:noFill/>
        </p:spPr>
        <p:txBody>
          <a:bodyPr wrap="square" rtlCol="0">
            <a:spAutoFit/>
          </a:bodyPr>
          <a:lstStyle/>
          <a:p>
            <a:pPr>
              <a:buClr>
                <a:srgbClr val="EA7600"/>
              </a:buClr>
              <a:buSzPct val="120000"/>
            </a:pPr>
            <a:r>
              <a:rPr lang="en-GB" sz="2000" b="1" dirty="0">
                <a:solidFill>
                  <a:srgbClr val="253746"/>
                </a:solidFill>
              </a:rPr>
              <a:t>Day 3:</a:t>
            </a:r>
            <a:r>
              <a:rPr lang="en-GB" sz="2000" b="1" dirty="0">
                <a:solidFill>
                  <a:srgbClr val="006400"/>
                </a:solidFill>
              </a:rPr>
              <a:t> </a:t>
            </a:r>
            <a:r>
              <a:rPr lang="en-GB" sz="2000" b="1" dirty="0">
                <a:solidFill>
                  <a:srgbClr val="0000C8"/>
                </a:solidFill>
              </a:rPr>
              <a:t>Add a single-digit number to a 2-digit number, bridging 10.</a:t>
            </a:r>
          </a:p>
        </p:txBody>
      </p:sp>
      <p:sp>
        <p:nvSpPr>
          <p:cNvPr id="20" name="Speech Bubble: Rectangle with Corners Rounded 14">
            <a:extLst>
              <a:ext uri="{FF2B5EF4-FFF2-40B4-BE49-F238E27FC236}">
                <a16:creationId xmlns:a16="http://schemas.microsoft.com/office/drawing/2014/main" id="{57A1AB3E-8D6C-4BBD-A30E-C82D41C3D813}"/>
              </a:ext>
            </a:extLst>
          </p:cNvPr>
          <p:cNvSpPr/>
          <p:nvPr/>
        </p:nvSpPr>
        <p:spPr>
          <a:xfrm>
            <a:off x="711847" y="1852029"/>
            <a:ext cx="2990909" cy="1707683"/>
          </a:xfrm>
          <a:prstGeom prst="wedgeEllipseCallout">
            <a:avLst>
              <a:gd name="adj1" fmla="val 52678"/>
              <a:gd name="adj2" fmla="val 50691"/>
            </a:avLst>
          </a:prstGeom>
          <a:solidFill>
            <a:schemeClr val="bg1"/>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This is how we record the </a:t>
            </a:r>
            <a:r>
              <a:rPr lang="en-GB" sz="2000" b="1" dirty="0">
                <a:solidFill>
                  <a:srgbClr val="FF0000"/>
                </a:solidFill>
                <a:latin typeface="Myriad Pro Light" panose="020B0603030403020204" pitchFamily="34" charset="0"/>
              </a:rPr>
              <a:t>T10</a:t>
            </a:r>
            <a:r>
              <a:rPr lang="en-GB" sz="2000" b="1" dirty="0">
                <a:solidFill>
                  <a:srgbClr val="253746"/>
                </a:solidFill>
                <a:latin typeface="Myriad Pro Light" panose="020B0603030403020204" pitchFamily="34" charset="0"/>
              </a:rPr>
              <a:t> strategy.</a:t>
            </a:r>
          </a:p>
        </p:txBody>
      </p:sp>
      <p:pic>
        <p:nvPicPr>
          <p:cNvPr id="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174"/>
          <a:stretch/>
        </p:blipFill>
        <p:spPr bwMode="auto">
          <a:xfrm>
            <a:off x="4806732" y="1768206"/>
            <a:ext cx="2705100" cy="21949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9626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5</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a:t>Year 1/2</a:t>
            </a:r>
            <a:endParaRPr lang="en-GB" dirty="0"/>
          </a:p>
        </p:txBody>
      </p:sp>
      <p:sp>
        <p:nvSpPr>
          <p:cNvPr id="7" name="TextBox 6">
            <a:extLst>
              <a:ext uri="{FF2B5EF4-FFF2-40B4-BE49-F238E27FC236}">
                <a16:creationId xmlns:a16="http://schemas.microsoft.com/office/drawing/2014/main" id="{B69677ED-5C54-4353-B94F-C526DD00205C}"/>
              </a:ext>
            </a:extLst>
          </p:cNvPr>
          <p:cNvSpPr txBox="1"/>
          <p:nvPr/>
        </p:nvSpPr>
        <p:spPr>
          <a:xfrm>
            <a:off x="480193" y="3527780"/>
            <a:ext cx="8130503" cy="833562"/>
          </a:xfrm>
          <a:prstGeom prst="rect">
            <a:avLst/>
          </a:prstGeom>
          <a:noFill/>
        </p:spPr>
        <p:txBody>
          <a:bodyPr wrap="square" rtlCol="0">
            <a:spAutoFit/>
          </a:bodyPr>
          <a:lstStyle/>
          <a:p>
            <a:pPr algn="ctr">
              <a:spcAft>
                <a:spcPts val="450"/>
              </a:spcAft>
              <a:buClr>
                <a:schemeClr val="accent2"/>
              </a:buClr>
            </a:pPr>
            <a:r>
              <a:rPr lang="en-GB" sz="2400" b="1" dirty="0">
                <a:solidFill>
                  <a:srgbClr val="253746"/>
                </a:solidFill>
              </a:rPr>
              <a:t>Short Mental Workout</a:t>
            </a:r>
          </a:p>
          <a:p>
            <a:pPr algn="ctr">
              <a:spcAft>
                <a:spcPts val="1000"/>
              </a:spcAft>
              <a:buClr>
                <a:srgbClr val="EA7600"/>
              </a:buClr>
              <a:buSzPct val="120000"/>
            </a:pPr>
            <a:r>
              <a:rPr lang="en-GB" sz="2000" b="1" dirty="0">
                <a:solidFill>
                  <a:srgbClr val="5B9BD5">
                    <a:lumMod val="75000"/>
                  </a:srgbClr>
                </a:solidFill>
              </a:rPr>
              <a:t>Pairs to 10</a:t>
            </a:r>
            <a:endParaRPr lang="en-GB" sz="2000" b="1" dirty="0">
              <a:solidFill>
                <a:schemeClr val="accent5">
                  <a:lumMod val="75000"/>
                </a:schemeClr>
              </a:solidFill>
            </a:endParaRPr>
          </a:p>
        </p:txBody>
      </p:sp>
      <p:pic>
        <p:nvPicPr>
          <p:cNvPr id="1028" name="Picture 4" descr="Brain, Character, Organ, Smart, Eyes">
            <a:extLst>
              <a:ext uri="{FF2B5EF4-FFF2-40B4-BE49-F238E27FC236}">
                <a16:creationId xmlns:a16="http://schemas.microsoft.com/office/drawing/2014/main" id="{85D595CD-0160-40C1-9B64-7A2B23D513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4638" y="1430124"/>
            <a:ext cx="1878765" cy="16722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64F3FED-3247-4F55-BF8A-D1D9E087C650}"/>
              </a:ext>
            </a:extLst>
          </p:cNvPr>
          <p:cNvSpPr txBox="1"/>
          <p:nvPr/>
        </p:nvSpPr>
        <p:spPr>
          <a:xfrm>
            <a:off x="116681" y="16610"/>
            <a:ext cx="8910088"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Mental addition and subtraction</a:t>
            </a:r>
          </a:p>
        </p:txBody>
      </p:sp>
    </p:spTree>
    <p:extLst>
      <p:ext uri="{BB962C8B-B14F-4D97-AF65-F5344CB8AC3E}">
        <p14:creationId xmlns:p14="http://schemas.microsoft.com/office/powerpoint/2010/main" val="13872175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50</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400110"/>
          </a:xfrm>
          <a:prstGeom prst="rect">
            <a:avLst/>
          </a:prstGeom>
          <a:noFill/>
        </p:spPr>
        <p:txBody>
          <a:bodyPr wrap="square" rtlCol="0">
            <a:spAutoFit/>
          </a:bodyPr>
          <a:lstStyle/>
          <a:p>
            <a:pPr>
              <a:buClr>
                <a:srgbClr val="EA7600"/>
              </a:buClr>
              <a:buSzPct val="120000"/>
            </a:pPr>
            <a:r>
              <a:rPr lang="en-GB" sz="2000" b="1" dirty="0">
                <a:solidFill>
                  <a:srgbClr val="253746"/>
                </a:solidFill>
              </a:rPr>
              <a:t>Day 3:</a:t>
            </a:r>
            <a:r>
              <a:rPr lang="en-GB" sz="2000" b="1" dirty="0">
                <a:solidFill>
                  <a:srgbClr val="006400"/>
                </a:solidFill>
              </a:rPr>
              <a:t> </a:t>
            </a:r>
            <a:r>
              <a:rPr lang="en-GB" sz="2000" b="1" dirty="0">
                <a:solidFill>
                  <a:srgbClr val="0000C8"/>
                </a:solidFill>
              </a:rPr>
              <a:t>Add a single-digit number to a 2-digit number, bridging 10.</a:t>
            </a:r>
          </a:p>
        </p:txBody>
      </p:sp>
      <p:pic>
        <p:nvPicPr>
          <p:cNvPr id="21" name="Picture 20" descr="A close up of a logo&#10;&#10;Description automatically generated">
            <a:extLst>
              <a:ext uri="{FF2B5EF4-FFF2-40B4-BE49-F238E27FC236}">
                <a16:creationId xmlns:a16="http://schemas.microsoft.com/office/drawing/2014/main" id="{C3FD4C56-7DCF-4371-AD5D-F934437EB363}"/>
              </a:ext>
            </a:extLst>
          </p:cNvPr>
          <p:cNvPicPr>
            <a:picLocks noChangeAspect="1"/>
          </p:cNvPicPr>
          <p:nvPr/>
        </p:nvPicPr>
        <p:blipFill rotWithShape="1">
          <a:blip r:embed="rId3">
            <a:extLst>
              <a:ext uri="{28A0092B-C50C-407E-A947-70E740481C1C}">
                <a14:useLocalDpi xmlns:a14="http://schemas.microsoft.com/office/drawing/2010/main" val="0"/>
              </a:ext>
            </a:extLst>
          </a:blip>
          <a:srcRect r="61035"/>
          <a:stretch/>
        </p:blipFill>
        <p:spPr>
          <a:xfrm>
            <a:off x="0" y="1094959"/>
            <a:ext cx="3583172" cy="1046600"/>
          </a:xfrm>
          <a:prstGeom prst="rect">
            <a:avLst/>
          </a:prstGeom>
        </p:spPr>
      </p:pic>
      <p:pic>
        <p:nvPicPr>
          <p:cNvPr id="22" name="Picture 21" descr="A close up of a logo&#10;&#10;Description automatically generated">
            <a:extLst>
              <a:ext uri="{FF2B5EF4-FFF2-40B4-BE49-F238E27FC236}">
                <a16:creationId xmlns:a16="http://schemas.microsoft.com/office/drawing/2014/main" id="{8818A398-CB59-4458-9F5D-2C1175A78C43}"/>
              </a:ext>
            </a:extLst>
          </p:cNvPr>
          <p:cNvPicPr>
            <a:picLocks noChangeAspect="1"/>
          </p:cNvPicPr>
          <p:nvPr/>
        </p:nvPicPr>
        <p:blipFill rotWithShape="1">
          <a:blip r:embed="rId3">
            <a:extLst>
              <a:ext uri="{28A0092B-C50C-407E-A947-70E740481C1C}">
                <a14:useLocalDpi xmlns:a14="http://schemas.microsoft.com/office/drawing/2010/main" val="0"/>
              </a:ext>
            </a:extLst>
          </a:blip>
          <a:srcRect l="38983" r="56472"/>
          <a:stretch/>
        </p:blipFill>
        <p:spPr>
          <a:xfrm>
            <a:off x="3985190" y="1092600"/>
            <a:ext cx="418011" cy="1046600"/>
          </a:xfrm>
          <a:prstGeom prst="rect">
            <a:avLst/>
          </a:prstGeom>
        </p:spPr>
      </p:pic>
      <p:sp>
        <p:nvSpPr>
          <p:cNvPr id="26" name="Speech Bubble: Rectangle with Corners Rounded 14">
            <a:extLst>
              <a:ext uri="{FF2B5EF4-FFF2-40B4-BE49-F238E27FC236}">
                <a16:creationId xmlns:a16="http://schemas.microsoft.com/office/drawing/2014/main" id="{E491948F-2A1F-4178-BFA6-55F3A28187BC}"/>
              </a:ext>
            </a:extLst>
          </p:cNvPr>
          <p:cNvSpPr/>
          <p:nvPr/>
        </p:nvSpPr>
        <p:spPr>
          <a:xfrm>
            <a:off x="5406400" y="970705"/>
            <a:ext cx="3292123" cy="1723299"/>
          </a:xfrm>
          <a:prstGeom prst="cloudCallout">
            <a:avLst>
              <a:gd name="adj1" fmla="val -70109"/>
              <a:gd name="adj2" fmla="val 43310"/>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Let’s add again, starting with 38 beads.</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5883" y="2694005"/>
            <a:ext cx="2596001" cy="23178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547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5.55556E-7 1.48148E-6 L -0.04566 0.00023 " pathEditMode="relative" rAng="0" ptsTypes="AA">
                                      <p:cBhvr>
                                        <p:cTn id="6" dur="2000" fill="hold"/>
                                        <p:tgtEl>
                                          <p:spTgt spid="22"/>
                                        </p:tgtEl>
                                        <p:attrNameLst>
                                          <p:attrName>ppt_x</p:attrName>
                                          <p:attrName>ppt_y</p:attrName>
                                        </p:attrNameLst>
                                      </p:cBhvr>
                                      <p:rCtr x="-2292" y="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51</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400110"/>
          </a:xfrm>
          <a:prstGeom prst="rect">
            <a:avLst/>
          </a:prstGeom>
          <a:noFill/>
        </p:spPr>
        <p:txBody>
          <a:bodyPr wrap="square" rtlCol="0">
            <a:spAutoFit/>
          </a:bodyPr>
          <a:lstStyle/>
          <a:p>
            <a:pPr>
              <a:buClr>
                <a:srgbClr val="EA7600"/>
              </a:buClr>
              <a:buSzPct val="120000"/>
            </a:pPr>
            <a:r>
              <a:rPr lang="en-GB" sz="2000" b="1" dirty="0">
                <a:solidFill>
                  <a:srgbClr val="253746"/>
                </a:solidFill>
              </a:rPr>
              <a:t>Day 3:</a:t>
            </a:r>
            <a:r>
              <a:rPr lang="en-GB" sz="2000" b="1" dirty="0">
                <a:solidFill>
                  <a:srgbClr val="006400"/>
                </a:solidFill>
              </a:rPr>
              <a:t> </a:t>
            </a:r>
            <a:r>
              <a:rPr lang="en-GB" sz="2000" b="1" dirty="0">
                <a:solidFill>
                  <a:srgbClr val="0000C8"/>
                </a:solidFill>
              </a:rPr>
              <a:t>Add a single-digit number to a 2-digit number, bridging 10.</a:t>
            </a:r>
          </a:p>
        </p:txBody>
      </p:sp>
      <p:pic>
        <p:nvPicPr>
          <p:cNvPr id="6" name="Picture 5" descr="A close up of a logo&#10;&#10;Description automatically generated">
            <a:extLst>
              <a:ext uri="{FF2B5EF4-FFF2-40B4-BE49-F238E27FC236}">
                <a16:creationId xmlns:a16="http://schemas.microsoft.com/office/drawing/2014/main" id="{E3EA2232-1A9F-4DBB-990F-B7ACB3E9DF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38" y="2905700"/>
            <a:ext cx="9195969" cy="1046600"/>
          </a:xfrm>
          <a:prstGeom prst="rect">
            <a:avLst/>
          </a:prstGeom>
        </p:spPr>
      </p:pic>
      <p:sp>
        <p:nvSpPr>
          <p:cNvPr id="7" name="Speech Bubble: Rectangle with Corners Rounded 14">
            <a:extLst>
              <a:ext uri="{FF2B5EF4-FFF2-40B4-BE49-F238E27FC236}">
                <a16:creationId xmlns:a16="http://schemas.microsoft.com/office/drawing/2014/main" id="{8B32CB99-1DA5-4AD6-B55E-FB5824B690A6}"/>
              </a:ext>
            </a:extLst>
          </p:cNvPr>
          <p:cNvSpPr/>
          <p:nvPr/>
        </p:nvSpPr>
        <p:spPr>
          <a:xfrm>
            <a:off x="5131008" y="846531"/>
            <a:ext cx="3112240" cy="1569186"/>
          </a:xfrm>
          <a:prstGeom prst="cloudCallout">
            <a:avLst>
              <a:gd name="adj1" fmla="val -59741"/>
              <a:gd name="adj2" fmla="val 6679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We are going to find </a:t>
            </a:r>
            <a:r>
              <a:rPr lang="en-GB" sz="2000" b="1" dirty="0">
                <a:solidFill>
                  <a:srgbClr val="FF0000"/>
                </a:solidFill>
                <a:latin typeface="Myriad Pro Light" panose="020B0603030403020204" pitchFamily="34" charset="0"/>
              </a:rPr>
              <a:t>26 + 7</a:t>
            </a:r>
            <a:r>
              <a:rPr lang="en-GB" sz="2000" b="1" dirty="0">
                <a:solidFill>
                  <a:srgbClr val="253746"/>
                </a:solidFill>
                <a:latin typeface="Myriad Pro Light" panose="020B0603030403020204" pitchFamily="34" charset="0"/>
              </a:rPr>
              <a:t>.</a:t>
            </a:r>
          </a:p>
        </p:txBody>
      </p:sp>
      <p:grpSp>
        <p:nvGrpSpPr>
          <p:cNvPr id="8" name="Group 7">
            <a:extLst>
              <a:ext uri="{FF2B5EF4-FFF2-40B4-BE49-F238E27FC236}">
                <a16:creationId xmlns:a16="http://schemas.microsoft.com/office/drawing/2014/main" id="{ADD5E194-81FC-4EB7-A395-BFE7B253438B}"/>
              </a:ext>
            </a:extLst>
          </p:cNvPr>
          <p:cNvGrpSpPr/>
          <p:nvPr/>
        </p:nvGrpSpPr>
        <p:grpSpPr>
          <a:xfrm>
            <a:off x="2344753" y="3429000"/>
            <a:ext cx="418158" cy="482619"/>
            <a:chOff x="4479874" y="5454502"/>
            <a:chExt cx="418158" cy="482619"/>
          </a:xfrm>
        </p:grpSpPr>
        <p:cxnSp>
          <p:nvCxnSpPr>
            <p:cNvPr id="9" name="Straight Connector 8">
              <a:extLst>
                <a:ext uri="{FF2B5EF4-FFF2-40B4-BE49-F238E27FC236}">
                  <a16:creationId xmlns:a16="http://schemas.microsoft.com/office/drawing/2014/main" id="{4DBF9282-7E0C-4751-AD81-97D628A06E3F}"/>
                </a:ext>
              </a:extLst>
            </p:cNvPr>
            <p:cNvCxnSpPr/>
            <p:nvPr/>
          </p:nvCxnSpPr>
          <p:spPr>
            <a:xfrm>
              <a:off x="4657057" y="5454502"/>
              <a:ext cx="0" cy="191386"/>
            </a:xfrm>
            <a:prstGeom prst="line">
              <a:avLst/>
            </a:prstGeom>
            <a:ln w="38100">
              <a:solidFill>
                <a:srgbClr val="253746"/>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BC8DB20-569B-452D-B772-F569DD805CC5}"/>
                </a:ext>
              </a:extLst>
            </p:cNvPr>
            <p:cNvSpPr txBox="1"/>
            <p:nvPr/>
          </p:nvSpPr>
          <p:spPr>
            <a:xfrm>
              <a:off x="4479874" y="5598567"/>
              <a:ext cx="418158" cy="338554"/>
            </a:xfrm>
            <a:prstGeom prst="rect">
              <a:avLst/>
            </a:prstGeom>
            <a:noFill/>
          </p:spPr>
          <p:txBody>
            <a:bodyPr wrap="square" rtlCol="0">
              <a:spAutoFit/>
            </a:bodyPr>
            <a:lstStyle/>
            <a:p>
              <a:r>
                <a:rPr lang="en-GB" sz="1600" b="1" dirty="0">
                  <a:solidFill>
                    <a:srgbClr val="253746"/>
                  </a:solidFill>
                </a:rPr>
                <a:t>26</a:t>
              </a:r>
            </a:p>
          </p:txBody>
        </p:sp>
      </p:grpSp>
      <p:grpSp>
        <p:nvGrpSpPr>
          <p:cNvPr id="13" name="Group 12">
            <a:extLst>
              <a:ext uri="{FF2B5EF4-FFF2-40B4-BE49-F238E27FC236}">
                <a16:creationId xmlns:a16="http://schemas.microsoft.com/office/drawing/2014/main" id="{9697A4E6-DFFA-40D9-BBF7-802F620A7458}"/>
              </a:ext>
            </a:extLst>
          </p:cNvPr>
          <p:cNvGrpSpPr/>
          <p:nvPr/>
        </p:nvGrpSpPr>
        <p:grpSpPr>
          <a:xfrm>
            <a:off x="1579417" y="846531"/>
            <a:ext cx="3534657" cy="1868094"/>
            <a:chOff x="3774184" y="3869405"/>
            <a:chExt cx="3325990" cy="1762799"/>
          </a:xfrm>
        </p:grpSpPr>
        <p:sp>
          <p:nvSpPr>
            <p:cNvPr id="14" name="Speech Bubble: Rectangle with Corners Rounded 14">
              <a:extLst>
                <a:ext uri="{FF2B5EF4-FFF2-40B4-BE49-F238E27FC236}">
                  <a16:creationId xmlns:a16="http://schemas.microsoft.com/office/drawing/2014/main" id="{E591C6E0-ADFB-4CA9-9CBC-FE9C2D6E12DA}"/>
                </a:ext>
              </a:extLst>
            </p:cNvPr>
            <p:cNvSpPr/>
            <p:nvPr/>
          </p:nvSpPr>
          <p:spPr>
            <a:xfrm>
              <a:off x="3774184" y="3869405"/>
              <a:ext cx="3325990" cy="1762799"/>
            </a:xfrm>
            <a:prstGeom prst="cloudCallout">
              <a:avLst>
                <a:gd name="adj1" fmla="val -73817"/>
                <a:gd name="adj2" fmla="val -2541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How many beads do we need to make 30? </a:t>
              </a:r>
            </a:p>
          </p:txBody>
        </p:sp>
        <p:pic>
          <p:nvPicPr>
            <p:cNvPr id="15" name="Picture 14">
              <a:extLst>
                <a:ext uri="{FF2B5EF4-FFF2-40B4-BE49-F238E27FC236}">
                  <a16:creationId xmlns:a16="http://schemas.microsoft.com/office/drawing/2014/main" id="{D8A53303-78D7-4A79-AB6E-356EC0972D33}"/>
                </a:ext>
              </a:extLst>
            </p:cNvPr>
            <p:cNvPicPr>
              <a:picLocks noChangeAspect="1"/>
            </p:cNvPicPr>
            <p:nvPr/>
          </p:nvPicPr>
          <p:blipFill rotWithShape="1">
            <a:blip r:embed="rId4" cstate="screen">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680471" y="4022515"/>
              <a:ext cx="285113" cy="618511"/>
            </a:xfrm>
            <a:prstGeom prst="rect">
              <a:avLst/>
            </a:prstGeom>
          </p:spPr>
        </p:pic>
      </p:grpSp>
      <p:sp>
        <p:nvSpPr>
          <p:cNvPr id="16" name="Freeform: Shape 14">
            <a:extLst>
              <a:ext uri="{FF2B5EF4-FFF2-40B4-BE49-F238E27FC236}">
                <a16:creationId xmlns:a16="http://schemas.microsoft.com/office/drawing/2014/main" id="{8665EE12-C866-43E3-AB4C-A90D854ABE78}"/>
              </a:ext>
            </a:extLst>
          </p:cNvPr>
          <p:cNvSpPr/>
          <p:nvPr/>
        </p:nvSpPr>
        <p:spPr>
          <a:xfrm>
            <a:off x="2515181" y="3106017"/>
            <a:ext cx="336470" cy="250552"/>
          </a:xfrm>
          <a:custGeom>
            <a:avLst/>
            <a:gdLst>
              <a:gd name="connsiteX0" fmla="*/ 0 w 202018"/>
              <a:gd name="connsiteY0" fmla="*/ 170147 h 180780"/>
              <a:gd name="connsiteX1" fmla="*/ 74428 w 202018"/>
              <a:gd name="connsiteY1" fmla="*/ 26 h 180780"/>
              <a:gd name="connsiteX2" fmla="*/ 202018 w 202018"/>
              <a:gd name="connsiteY2" fmla="*/ 180780 h 180780"/>
              <a:gd name="connsiteX0" fmla="*/ 0 w 202018"/>
              <a:gd name="connsiteY0" fmla="*/ 178925 h 189558"/>
              <a:gd name="connsiteX1" fmla="*/ 106463 w 202018"/>
              <a:gd name="connsiteY1" fmla="*/ 24 h 189558"/>
              <a:gd name="connsiteX2" fmla="*/ 202018 w 202018"/>
              <a:gd name="connsiteY2" fmla="*/ 189558 h 189558"/>
            </a:gdLst>
            <a:ahLst/>
            <a:cxnLst>
              <a:cxn ang="0">
                <a:pos x="connsiteX0" y="connsiteY0"/>
              </a:cxn>
              <a:cxn ang="0">
                <a:pos x="connsiteX1" y="connsiteY1"/>
              </a:cxn>
              <a:cxn ang="0">
                <a:pos x="connsiteX2" y="connsiteY2"/>
              </a:cxn>
            </a:cxnLst>
            <a:rect l="l" t="t" r="r" b="b"/>
            <a:pathLst>
              <a:path w="202018" h="189558">
                <a:moveTo>
                  <a:pt x="0" y="178925"/>
                </a:moveTo>
                <a:cubicBezTo>
                  <a:pt x="20379" y="92978"/>
                  <a:pt x="72793" y="-1748"/>
                  <a:pt x="106463" y="24"/>
                </a:cubicBezTo>
                <a:cubicBezTo>
                  <a:pt x="140133" y="1796"/>
                  <a:pt x="155058" y="100067"/>
                  <a:pt x="202018" y="189558"/>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A13CE116-4170-47C6-A554-894376256903}"/>
              </a:ext>
            </a:extLst>
          </p:cNvPr>
          <p:cNvSpPr txBox="1"/>
          <p:nvPr/>
        </p:nvSpPr>
        <p:spPr>
          <a:xfrm>
            <a:off x="2413349" y="2820364"/>
            <a:ext cx="494303" cy="338554"/>
          </a:xfrm>
          <a:prstGeom prst="rect">
            <a:avLst/>
          </a:prstGeom>
          <a:noFill/>
        </p:spPr>
        <p:txBody>
          <a:bodyPr wrap="square" rtlCol="0">
            <a:spAutoFit/>
          </a:bodyPr>
          <a:lstStyle/>
          <a:p>
            <a:r>
              <a:rPr lang="en-GB" sz="1600" b="1" dirty="0">
                <a:solidFill>
                  <a:srgbClr val="253746"/>
                </a:solidFill>
              </a:rPr>
              <a:t>+4</a:t>
            </a:r>
          </a:p>
        </p:txBody>
      </p:sp>
      <p:grpSp>
        <p:nvGrpSpPr>
          <p:cNvPr id="18" name="Group 17">
            <a:extLst>
              <a:ext uri="{FF2B5EF4-FFF2-40B4-BE49-F238E27FC236}">
                <a16:creationId xmlns:a16="http://schemas.microsoft.com/office/drawing/2014/main" id="{DA2198B2-0BC3-4F1B-86D5-1A45F9ADA1B7}"/>
              </a:ext>
            </a:extLst>
          </p:cNvPr>
          <p:cNvGrpSpPr/>
          <p:nvPr/>
        </p:nvGrpSpPr>
        <p:grpSpPr>
          <a:xfrm>
            <a:off x="108174" y="4601933"/>
            <a:ext cx="3146106" cy="1569186"/>
            <a:chOff x="3954068" y="4063018"/>
            <a:chExt cx="3146106" cy="1569186"/>
          </a:xfrm>
        </p:grpSpPr>
        <p:sp>
          <p:nvSpPr>
            <p:cNvPr id="19" name="Speech Bubble: Rectangle with Corners Rounded 14">
              <a:extLst>
                <a:ext uri="{FF2B5EF4-FFF2-40B4-BE49-F238E27FC236}">
                  <a16:creationId xmlns:a16="http://schemas.microsoft.com/office/drawing/2014/main" id="{6367C4E1-8188-40CB-9515-7329785F3AF4}"/>
                </a:ext>
              </a:extLst>
            </p:cNvPr>
            <p:cNvSpPr/>
            <p:nvPr/>
          </p:nvSpPr>
          <p:spPr>
            <a:xfrm>
              <a:off x="3954068" y="4063018"/>
              <a:ext cx="3146106" cy="1569186"/>
            </a:xfrm>
            <a:prstGeom prst="cloudCallout">
              <a:avLst>
                <a:gd name="adj1" fmla="val 38626"/>
                <a:gd name="adj2" fmla="val -93572"/>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How many more do we need to add?</a:t>
              </a:r>
            </a:p>
          </p:txBody>
        </p:sp>
        <p:pic>
          <p:nvPicPr>
            <p:cNvPr id="20" name="Picture 19">
              <a:extLst>
                <a:ext uri="{FF2B5EF4-FFF2-40B4-BE49-F238E27FC236}">
                  <a16:creationId xmlns:a16="http://schemas.microsoft.com/office/drawing/2014/main" id="{2C318C8D-B74F-4038-83DD-26EE84817CF6}"/>
                </a:ext>
              </a:extLst>
            </p:cNvPr>
            <p:cNvPicPr>
              <a:picLocks noChangeAspect="1"/>
            </p:cNvPicPr>
            <p:nvPr/>
          </p:nvPicPr>
          <p:blipFill rotWithShape="1">
            <a:blip r:embed="rId4" cstate="screen">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638975" y="4376194"/>
              <a:ext cx="286031" cy="620505"/>
            </a:xfrm>
            <a:prstGeom prst="rect">
              <a:avLst/>
            </a:prstGeom>
          </p:spPr>
        </p:pic>
      </p:grpSp>
      <p:sp>
        <p:nvSpPr>
          <p:cNvPr id="21" name="Freeform: Shape 19">
            <a:extLst>
              <a:ext uri="{FF2B5EF4-FFF2-40B4-BE49-F238E27FC236}">
                <a16:creationId xmlns:a16="http://schemas.microsoft.com/office/drawing/2014/main" id="{B047D8A0-4F5C-4F98-A91C-0A2C79631924}"/>
              </a:ext>
            </a:extLst>
          </p:cNvPr>
          <p:cNvSpPr/>
          <p:nvPr/>
        </p:nvSpPr>
        <p:spPr>
          <a:xfrm>
            <a:off x="2838954" y="3085763"/>
            <a:ext cx="279588" cy="281370"/>
          </a:xfrm>
          <a:custGeom>
            <a:avLst/>
            <a:gdLst>
              <a:gd name="connsiteX0" fmla="*/ 0 w 202018"/>
              <a:gd name="connsiteY0" fmla="*/ 170147 h 180780"/>
              <a:gd name="connsiteX1" fmla="*/ 74428 w 202018"/>
              <a:gd name="connsiteY1" fmla="*/ 26 h 180780"/>
              <a:gd name="connsiteX2" fmla="*/ 202018 w 202018"/>
              <a:gd name="connsiteY2" fmla="*/ 180780 h 180780"/>
              <a:gd name="connsiteX0" fmla="*/ 0 w 202018"/>
              <a:gd name="connsiteY0" fmla="*/ 178925 h 189558"/>
              <a:gd name="connsiteX1" fmla="*/ 106463 w 202018"/>
              <a:gd name="connsiteY1" fmla="*/ 24 h 189558"/>
              <a:gd name="connsiteX2" fmla="*/ 202018 w 202018"/>
              <a:gd name="connsiteY2" fmla="*/ 189558 h 189558"/>
              <a:gd name="connsiteX0" fmla="*/ 0 w 202018"/>
              <a:gd name="connsiteY0" fmla="*/ 181338 h 191971"/>
              <a:gd name="connsiteX1" fmla="*/ 106463 w 202018"/>
              <a:gd name="connsiteY1" fmla="*/ 2437 h 191971"/>
              <a:gd name="connsiteX2" fmla="*/ 171971 w 202018"/>
              <a:gd name="connsiteY2" fmla="*/ 85132 h 191971"/>
              <a:gd name="connsiteX3" fmla="*/ 202018 w 202018"/>
              <a:gd name="connsiteY3" fmla="*/ 191971 h 191971"/>
            </a:gdLst>
            <a:ahLst/>
            <a:cxnLst>
              <a:cxn ang="0">
                <a:pos x="connsiteX0" y="connsiteY0"/>
              </a:cxn>
              <a:cxn ang="0">
                <a:pos x="connsiteX1" y="connsiteY1"/>
              </a:cxn>
              <a:cxn ang="0">
                <a:pos x="connsiteX2" y="connsiteY2"/>
              </a:cxn>
              <a:cxn ang="0">
                <a:pos x="connsiteX3" y="connsiteY3"/>
              </a:cxn>
            </a:cxnLst>
            <a:rect l="l" t="t" r="r" b="b"/>
            <a:pathLst>
              <a:path w="202018" h="191971">
                <a:moveTo>
                  <a:pt x="0" y="181338"/>
                </a:moveTo>
                <a:cubicBezTo>
                  <a:pt x="20379" y="95391"/>
                  <a:pt x="72793" y="665"/>
                  <a:pt x="106463" y="2437"/>
                </a:cubicBezTo>
                <a:cubicBezTo>
                  <a:pt x="133531" y="-13597"/>
                  <a:pt x="156045" y="53543"/>
                  <a:pt x="171971" y="85132"/>
                </a:cubicBezTo>
                <a:cubicBezTo>
                  <a:pt x="187897" y="116721"/>
                  <a:pt x="195416" y="174165"/>
                  <a:pt x="202018" y="19197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9A0E17D7-7865-4F5A-8537-6EF4CF2C43E9}"/>
              </a:ext>
            </a:extLst>
          </p:cNvPr>
          <p:cNvSpPr txBox="1"/>
          <p:nvPr/>
        </p:nvSpPr>
        <p:spPr>
          <a:xfrm>
            <a:off x="2782325" y="2816348"/>
            <a:ext cx="494303" cy="338554"/>
          </a:xfrm>
          <a:prstGeom prst="rect">
            <a:avLst/>
          </a:prstGeom>
          <a:noFill/>
        </p:spPr>
        <p:txBody>
          <a:bodyPr wrap="square" rtlCol="0">
            <a:spAutoFit/>
          </a:bodyPr>
          <a:lstStyle/>
          <a:p>
            <a:r>
              <a:rPr lang="en-GB" sz="1600" b="1" dirty="0">
                <a:solidFill>
                  <a:srgbClr val="253746"/>
                </a:solidFill>
              </a:rPr>
              <a:t>+3</a:t>
            </a:r>
          </a:p>
        </p:txBody>
      </p:sp>
      <p:grpSp>
        <p:nvGrpSpPr>
          <p:cNvPr id="23" name="Group 22">
            <a:extLst>
              <a:ext uri="{FF2B5EF4-FFF2-40B4-BE49-F238E27FC236}">
                <a16:creationId xmlns:a16="http://schemas.microsoft.com/office/drawing/2014/main" id="{70676F62-8D56-4D5E-9376-23F873A52C66}"/>
              </a:ext>
            </a:extLst>
          </p:cNvPr>
          <p:cNvGrpSpPr/>
          <p:nvPr/>
        </p:nvGrpSpPr>
        <p:grpSpPr>
          <a:xfrm>
            <a:off x="3541022" y="4377018"/>
            <a:ext cx="3146106" cy="1569186"/>
            <a:chOff x="3954068" y="4063018"/>
            <a:chExt cx="3146106" cy="1569186"/>
          </a:xfrm>
        </p:grpSpPr>
        <p:sp>
          <p:nvSpPr>
            <p:cNvPr id="24" name="Speech Bubble: Rectangle with Corners Rounded 14">
              <a:extLst>
                <a:ext uri="{FF2B5EF4-FFF2-40B4-BE49-F238E27FC236}">
                  <a16:creationId xmlns:a16="http://schemas.microsoft.com/office/drawing/2014/main" id="{9C2C26BE-A73A-4590-BBE9-9D2F5F285526}"/>
                </a:ext>
              </a:extLst>
            </p:cNvPr>
            <p:cNvSpPr/>
            <p:nvPr/>
          </p:nvSpPr>
          <p:spPr>
            <a:xfrm>
              <a:off x="3954068" y="4063018"/>
              <a:ext cx="3146106" cy="1569186"/>
            </a:xfrm>
            <a:prstGeom prst="cloudCallout">
              <a:avLst>
                <a:gd name="adj1" fmla="val -45859"/>
                <a:gd name="adj2" fmla="val -7758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What is the answer? </a:t>
              </a:r>
            </a:p>
          </p:txBody>
        </p:sp>
        <p:pic>
          <p:nvPicPr>
            <p:cNvPr id="25" name="Picture 24">
              <a:extLst>
                <a:ext uri="{FF2B5EF4-FFF2-40B4-BE49-F238E27FC236}">
                  <a16:creationId xmlns:a16="http://schemas.microsoft.com/office/drawing/2014/main" id="{8C24CCBD-88CE-492D-9604-C6F24EBA7D3F}"/>
                </a:ext>
              </a:extLst>
            </p:cNvPr>
            <p:cNvPicPr>
              <a:picLocks noChangeAspect="1"/>
            </p:cNvPicPr>
            <p:nvPr/>
          </p:nvPicPr>
          <p:blipFill rotWithShape="1">
            <a:blip r:embed="rId4" cstate="screen">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646162" y="4369008"/>
              <a:ext cx="286117" cy="620691"/>
            </a:xfrm>
            <a:prstGeom prst="rect">
              <a:avLst/>
            </a:prstGeom>
          </p:spPr>
        </p:pic>
      </p:grpSp>
      <p:grpSp>
        <p:nvGrpSpPr>
          <p:cNvPr id="26" name="Group 25">
            <a:extLst>
              <a:ext uri="{FF2B5EF4-FFF2-40B4-BE49-F238E27FC236}">
                <a16:creationId xmlns:a16="http://schemas.microsoft.com/office/drawing/2014/main" id="{09FC92C6-62B5-452B-ADC1-B9409E2B44AE}"/>
              </a:ext>
            </a:extLst>
          </p:cNvPr>
          <p:cNvGrpSpPr/>
          <p:nvPr/>
        </p:nvGrpSpPr>
        <p:grpSpPr>
          <a:xfrm>
            <a:off x="2934534" y="3431386"/>
            <a:ext cx="418158" cy="482619"/>
            <a:chOff x="4479874" y="5454502"/>
            <a:chExt cx="418158" cy="482619"/>
          </a:xfrm>
        </p:grpSpPr>
        <p:cxnSp>
          <p:nvCxnSpPr>
            <p:cNvPr id="27" name="Straight Connector 26">
              <a:extLst>
                <a:ext uri="{FF2B5EF4-FFF2-40B4-BE49-F238E27FC236}">
                  <a16:creationId xmlns:a16="http://schemas.microsoft.com/office/drawing/2014/main" id="{0FF2C128-1FE0-42E2-AC3D-A751003134DE}"/>
                </a:ext>
              </a:extLst>
            </p:cNvPr>
            <p:cNvCxnSpPr/>
            <p:nvPr/>
          </p:nvCxnSpPr>
          <p:spPr>
            <a:xfrm>
              <a:off x="4657057" y="5454502"/>
              <a:ext cx="0" cy="191386"/>
            </a:xfrm>
            <a:prstGeom prst="line">
              <a:avLst/>
            </a:prstGeom>
            <a:ln w="38100">
              <a:solidFill>
                <a:srgbClr val="253746"/>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B8553011-ED28-4847-938F-542EB9FBCD60}"/>
                </a:ext>
              </a:extLst>
            </p:cNvPr>
            <p:cNvSpPr txBox="1"/>
            <p:nvPr/>
          </p:nvSpPr>
          <p:spPr>
            <a:xfrm>
              <a:off x="4479874" y="5598567"/>
              <a:ext cx="418158" cy="338554"/>
            </a:xfrm>
            <a:prstGeom prst="rect">
              <a:avLst/>
            </a:prstGeom>
            <a:noFill/>
          </p:spPr>
          <p:txBody>
            <a:bodyPr wrap="square" rtlCol="0">
              <a:spAutoFit/>
            </a:bodyPr>
            <a:lstStyle/>
            <a:p>
              <a:r>
                <a:rPr lang="en-GB" sz="1600" b="1" dirty="0">
                  <a:solidFill>
                    <a:srgbClr val="253746"/>
                  </a:solidFill>
                </a:rPr>
                <a:t>33</a:t>
              </a:r>
            </a:p>
          </p:txBody>
        </p:sp>
      </p:grpSp>
    </p:spTree>
    <p:extLst>
      <p:ext uri="{BB962C8B-B14F-4D97-AF65-F5344CB8AC3E}">
        <p14:creationId xmlns:p14="http://schemas.microsoft.com/office/powerpoint/2010/main" val="30572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1" grpId="0" animBg="1"/>
      <p:bldP spid="2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52</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400110"/>
          </a:xfrm>
          <a:prstGeom prst="rect">
            <a:avLst/>
          </a:prstGeom>
          <a:noFill/>
        </p:spPr>
        <p:txBody>
          <a:bodyPr wrap="square" rtlCol="0">
            <a:spAutoFit/>
          </a:bodyPr>
          <a:lstStyle/>
          <a:p>
            <a:pPr>
              <a:buClr>
                <a:srgbClr val="EA7600"/>
              </a:buClr>
              <a:buSzPct val="120000"/>
            </a:pPr>
            <a:r>
              <a:rPr lang="en-GB" sz="2000" b="1" dirty="0">
                <a:solidFill>
                  <a:srgbClr val="253746"/>
                </a:solidFill>
              </a:rPr>
              <a:t>Day 3:</a:t>
            </a:r>
            <a:r>
              <a:rPr lang="en-GB" sz="2000" b="1" dirty="0">
                <a:solidFill>
                  <a:srgbClr val="006400"/>
                </a:solidFill>
              </a:rPr>
              <a:t> </a:t>
            </a:r>
            <a:r>
              <a:rPr lang="en-GB" sz="2000" b="1" dirty="0">
                <a:solidFill>
                  <a:srgbClr val="0000C8"/>
                </a:solidFill>
              </a:rPr>
              <a:t>Add a single-digit number to a 2-digit number, bridging 10.</a:t>
            </a:r>
          </a:p>
        </p:txBody>
      </p:sp>
      <p:pic>
        <p:nvPicPr>
          <p:cNvPr id="5" name="Picture 4" descr="A screenshot of a social media post&#10;&#10;Description automatically generated">
            <a:extLst>
              <a:ext uri="{FF2B5EF4-FFF2-40B4-BE49-F238E27FC236}">
                <a16:creationId xmlns:a16="http://schemas.microsoft.com/office/drawing/2014/main" id="{DE62361E-43A5-4181-AA3C-A72B3F27A426}"/>
              </a:ext>
            </a:extLst>
          </p:cNvPr>
          <p:cNvPicPr>
            <a:picLocks noChangeAspect="1"/>
          </p:cNvPicPr>
          <p:nvPr/>
        </p:nvPicPr>
        <p:blipFill rotWithShape="1">
          <a:blip r:embed="rId3">
            <a:extLst>
              <a:ext uri="{28A0092B-C50C-407E-A947-70E740481C1C}">
                <a14:useLocalDpi xmlns:a14="http://schemas.microsoft.com/office/drawing/2010/main" val="0"/>
              </a:ext>
            </a:extLst>
          </a:blip>
          <a:srcRect l="5450" t="47177" r="6009" b="42255"/>
          <a:stretch/>
        </p:blipFill>
        <p:spPr>
          <a:xfrm>
            <a:off x="72594" y="2815679"/>
            <a:ext cx="8977621" cy="757699"/>
          </a:xfrm>
          <a:prstGeom prst="rect">
            <a:avLst/>
          </a:prstGeom>
          <a:ln>
            <a:noFill/>
          </a:ln>
          <a:effectLst>
            <a:outerShdw blurRad="292100" dist="139700" dir="2700000" algn="tl" rotWithShape="0">
              <a:srgbClr val="333333">
                <a:alpha val="65000"/>
              </a:srgbClr>
            </a:outerShdw>
          </a:effectLst>
        </p:spPr>
      </p:pic>
      <p:sp>
        <p:nvSpPr>
          <p:cNvPr id="6" name="Speech Bubble: Rectangle with Corners Rounded 14">
            <a:extLst>
              <a:ext uri="{FF2B5EF4-FFF2-40B4-BE49-F238E27FC236}">
                <a16:creationId xmlns:a16="http://schemas.microsoft.com/office/drawing/2014/main" id="{A70F2395-4B9F-4E0C-ABAE-C804810CD523}"/>
              </a:ext>
            </a:extLst>
          </p:cNvPr>
          <p:cNvSpPr/>
          <p:nvPr/>
        </p:nvSpPr>
        <p:spPr>
          <a:xfrm>
            <a:off x="907237" y="578579"/>
            <a:ext cx="3555792" cy="1901772"/>
          </a:xfrm>
          <a:prstGeom prst="cloudCallout">
            <a:avLst>
              <a:gd name="adj1" fmla="val -67734"/>
              <a:gd name="adj2" fmla="val -42365"/>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We are going to calculate </a:t>
            </a:r>
            <a:r>
              <a:rPr kumimoji="0" lang="en-GB" sz="2000" b="1" i="0" u="none" strike="noStrike" kern="1200" cap="none" spc="0" normalizeH="0" baseline="0" noProof="0" dirty="0">
                <a:ln>
                  <a:noFill/>
                </a:ln>
                <a:solidFill>
                  <a:srgbClr val="FF0000"/>
                </a:solidFill>
                <a:effectLst/>
                <a:uLnTx/>
                <a:uFillTx/>
                <a:latin typeface="Myriad Pro Light" panose="020B0603030403020204" pitchFamily="34" charset="0"/>
                <a:ea typeface="+mn-ea"/>
                <a:cs typeface="+mn-cs"/>
              </a:rPr>
              <a:t>26 + 7</a:t>
            </a:r>
            <a:r>
              <a:rPr kumimoji="0" lang="en-GB" sz="20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a:t>
            </a:r>
          </a:p>
        </p:txBody>
      </p:sp>
      <p:grpSp>
        <p:nvGrpSpPr>
          <p:cNvPr id="7" name="Group 6">
            <a:extLst>
              <a:ext uri="{FF2B5EF4-FFF2-40B4-BE49-F238E27FC236}">
                <a16:creationId xmlns:a16="http://schemas.microsoft.com/office/drawing/2014/main" id="{0434C08E-7B87-4455-A3C1-8228935ECC3F}"/>
              </a:ext>
            </a:extLst>
          </p:cNvPr>
          <p:cNvGrpSpPr/>
          <p:nvPr/>
        </p:nvGrpSpPr>
        <p:grpSpPr>
          <a:xfrm>
            <a:off x="2329596" y="3090759"/>
            <a:ext cx="418158" cy="482619"/>
            <a:chOff x="4479874" y="5454502"/>
            <a:chExt cx="418158" cy="482619"/>
          </a:xfrm>
        </p:grpSpPr>
        <p:cxnSp>
          <p:nvCxnSpPr>
            <p:cNvPr id="8" name="Straight Connector 7">
              <a:extLst>
                <a:ext uri="{FF2B5EF4-FFF2-40B4-BE49-F238E27FC236}">
                  <a16:creationId xmlns:a16="http://schemas.microsoft.com/office/drawing/2014/main" id="{95E8A33C-CEF4-4A84-BB18-64B750280420}"/>
                </a:ext>
              </a:extLst>
            </p:cNvPr>
            <p:cNvCxnSpPr/>
            <p:nvPr/>
          </p:nvCxnSpPr>
          <p:spPr>
            <a:xfrm>
              <a:off x="4657057" y="5454502"/>
              <a:ext cx="0" cy="191386"/>
            </a:xfrm>
            <a:prstGeom prst="line">
              <a:avLst/>
            </a:prstGeom>
            <a:ln w="38100">
              <a:solidFill>
                <a:srgbClr val="25374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42E08FF-A5F0-49B9-8974-1B2E7D12816D}"/>
                </a:ext>
              </a:extLst>
            </p:cNvPr>
            <p:cNvSpPr txBox="1"/>
            <p:nvPr/>
          </p:nvSpPr>
          <p:spPr>
            <a:xfrm>
              <a:off x="4479874" y="5598567"/>
              <a:ext cx="418158" cy="338554"/>
            </a:xfrm>
            <a:prstGeom prst="rect">
              <a:avLst/>
            </a:prstGeom>
            <a:noFill/>
          </p:spPr>
          <p:txBody>
            <a:bodyPr wrap="square" rtlCol="0">
              <a:spAutoFit/>
            </a:bodyPr>
            <a:lstStyle/>
            <a:p>
              <a:r>
                <a:rPr lang="en-GB" sz="1600" b="1" dirty="0">
                  <a:solidFill>
                    <a:srgbClr val="253746"/>
                  </a:solidFill>
                </a:rPr>
                <a:t>26</a:t>
              </a:r>
            </a:p>
          </p:txBody>
        </p:sp>
      </p:grpSp>
      <p:sp>
        <p:nvSpPr>
          <p:cNvPr id="11" name="Freeform: Shape 11">
            <a:extLst>
              <a:ext uri="{FF2B5EF4-FFF2-40B4-BE49-F238E27FC236}">
                <a16:creationId xmlns:a16="http://schemas.microsoft.com/office/drawing/2014/main" id="{6437BC4A-DF46-48BB-94F8-17388AB7244D}"/>
              </a:ext>
            </a:extLst>
          </p:cNvPr>
          <p:cNvSpPr/>
          <p:nvPr/>
        </p:nvSpPr>
        <p:spPr>
          <a:xfrm>
            <a:off x="2506779" y="2797139"/>
            <a:ext cx="297600" cy="273817"/>
          </a:xfrm>
          <a:custGeom>
            <a:avLst/>
            <a:gdLst>
              <a:gd name="connsiteX0" fmla="*/ 0 w 202018"/>
              <a:gd name="connsiteY0" fmla="*/ 170147 h 180780"/>
              <a:gd name="connsiteX1" fmla="*/ 74428 w 202018"/>
              <a:gd name="connsiteY1" fmla="*/ 26 h 180780"/>
              <a:gd name="connsiteX2" fmla="*/ 202018 w 202018"/>
              <a:gd name="connsiteY2" fmla="*/ 180780 h 180780"/>
              <a:gd name="connsiteX0" fmla="*/ 0 w 202018"/>
              <a:gd name="connsiteY0" fmla="*/ 178925 h 189558"/>
              <a:gd name="connsiteX1" fmla="*/ 106463 w 202018"/>
              <a:gd name="connsiteY1" fmla="*/ 24 h 189558"/>
              <a:gd name="connsiteX2" fmla="*/ 202018 w 202018"/>
              <a:gd name="connsiteY2" fmla="*/ 189558 h 189558"/>
            </a:gdLst>
            <a:ahLst/>
            <a:cxnLst>
              <a:cxn ang="0">
                <a:pos x="connsiteX0" y="connsiteY0"/>
              </a:cxn>
              <a:cxn ang="0">
                <a:pos x="connsiteX1" y="connsiteY1"/>
              </a:cxn>
              <a:cxn ang="0">
                <a:pos x="connsiteX2" y="connsiteY2"/>
              </a:cxn>
            </a:cxnLst>
            <a:rect l="l" t="t" r="r" b="b"/>
            <a:pathLst>
              <a:path w="202018" h="189558">
                <a:moveTo>
                  <a:pt x="0" y="178925"/>
                </a:moveTo>
                <a:cubicBezTo>
                  <a:pt x="20379" y="92978"/>
                  <a:pt x="72793" y="-1748"/>
                  <a:pt x="106463" y="24"/>
                </a:cubicBezTo>
                <a:cubicBezTo>
                  <a:pt x="140133" y="1796"/>
                  <a:pt x="155058" y="100067"/>
                  <a:pt x="202018" y="189558"/>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844F5FF6-F775-489B-9430-54AC9B347D5F}"/>
              </a:ext>
            </a:extLst>
          </p:cNvPr>
          <p:cNvSpPr txBox="1"/>
          <p:nvPr/>
        </p:nvSpPr>
        <p:spPr>
          <a:xfrm>
            <a:off x="2378778" y="2511487"/>
            <a:ext cx="494303" cy="338554"/>
          </a:xfrm>
          <a:prstGeom prst="rect">
            <a:avLst/>
          </a:prstGeom>
          <a:noFill/>
        </p:spPr>
        <p:txBody>
          <a:bodyPr wrap="square" rtlCol="0">
            <a:spAutoFit/>
          </a:bodyPr>
          <a:lstStyle/>
          <a:p>
            <a:r>
              <a:rPr lang="en-GB" sz="1600" b="1" dirty="0">
                <a:solidFill>
                  <a:srgbClr val="253746"/>
                </a:solidFill>
              </a:rPr>
              <a:t>+4</a:t>
            </a:r>
          </a:p>
        </p:txBody>
      </p:sp>
      <p:sp>
        <p:nvSpPr>
          <p:cNvPr id="14" name="Freeform: Shape 13">
            <a:extLst>
              <a:ext uri="{FF2B5EF4-FFF2-40B4-BE49-F238E27FC236}">
                <a16:creationId xmlns:a16="http://schemas.microsoft.com/office/drawing/2014/main" id="{72C94AFC-6F38-480F-945F-611B925FA369}"/>
              </a:ext>
            </a:extLst>
          </p:cNvPr>
          <p:cNvSpPr/>
          <p:nvPr/>
        </p:nvSpPr>
        <p:spPr>
          <a:xfrm>
            <a:off x="2804382" y="2802376"/>
            <a:ext cx="256429" cy="255791"/>
          </a:xfrm>
          <a:custGeom>
            <a:avLst/>
            <a:gdLst>
              <a:gd name="connsiteX0" fmla="*/ 0 w 202018"/>
              <a:gd name="connsiteY0" fmla="*/ 170147 h 180780"/>
              <a:gd name="connsiteX1" fmla="*/ 74428 w 202018"/>
              <a:gd name="connsiteY1" fmla="*/ 26 h 180780"/>
              <a:gd name="connsiteX2" fmla="*/ 202018 w 202018"/>
              <a:gd name="connsiteY2" fmla="*/ 180780 h 180780"/>
              <a:gd name="connsiteX0" fmla="*/ 0 w 202018"/>
              <a:gd name="connsiteY0" fmla="*/ 178925 h 189558"/>
              <a:gd name="connsiteX1" fmla="*/ 106463 w 202018"/>
              <a:gd name="connsiteY1" fmla="*/ 24 h 189558"/>
              <a:gd name="connsiteX2" fmla="*/ 202018 w 202018"/>
              <a:gd name="connsiteY2" fmla="*/ 189558 h 189558"/>
              <a:gd name="connsiteX0" fmla="*/ 0 w 202018"/>
              <a:gd name="connsiteY0" fmla="*/ 181338 h 191971"/>
              <a:gd name="connsiteX1" fmla="*/ 106463 w 202018"/>
              <a:gd name="connsiteY1" fmla="*/ 2437 h 191971"/>
              <a:gd name="connsiteX2" fmla="*/ 171971 w 202018"/>
              <a:gd name="connsiteY2" fmla="*/ 85132 h 191971"/>
              <a:gd name="connsiteX3" fmla="*/ 202018 w 202018"/>
              <a:gd name="connsiteY3" fmla="*/ 191971 h 191971"/>
            </a:gdLst>
            <a:ahLst/>
            <a:cxnLst>
              <a:cxn ang="0">
                <a:pos x="connsiteX0" y="connsiteY0"/>
              </a:cxn>
              <a:cxn ang="0">
                <a:pos x="connsiteX1" y="connsiteY1"/>
              </a:cxn>
              <a:cxn ang="0">
                <a:pos x="connsiteX2" y="connsiteY2"/>
              </a:cxn>
              <a:cxn ang="0">
                <a:pos x="connsiteX3" y="connsiteY3"/>
              </a:cxn>
            </a:cxnLst>
            <a:rect l="l" t="t" r="r" b="b"/>
            <a:pathLst>
              <a:path w="202018" h="191971">
                <a:moveTo>
                  <a:pt x="0" y="181338"/>
                </a:moveTo>
                <a:cubicBezTo>
                  <a:pt x="20379" y="95391"/>
                  <a:pt x="72793" y="665"/>
                  <a:pt x="106463" y="2437"/>
                </a:cubicBezTo>
                <a:cubicBezTo>
                  <a:pt x="133531" y="-13597"/>
                  <a:pt x="156045" y="53543"/>
                  <a:pt x="171971" y="85132"/>
                </a:cubicBezTo>
                <a:cubicBezTo>
                  <a:pt x="187897" y="116721"/>
                  <a:pt x="195416" y="174165"/>
                  <a:pt x="202018" y="19197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433AF6AB-2C83-4B08-9A69-61780AB91173}"/>
              </a:ext>
            </a:extLst>
          </p:cNvPr>
          <p:cNvSpPr txBox="1"/>
          <p:nvPr/>
        </p:nvSpPr>
        <p:spPr>
          <a:xfrm>
            <a:off x="2747754" y="2507471"/>
            <a:ext cx="494303" cy="338554"/>
          </a:xfrm>
          <a:prstGeom prst="rect">
            <a:avLst/>
          </a:prstGeom>
          <a:noFill/>
        </p:spPr>
        <p:txBody>
          <a:bodyPr wrap="square" rtlCol="0">
            <a:spAutoFit/>
          </a:bodyPr>
          <a:lstStyle/>
          <a:p>
            <a:r>
              <a:rPr lang="en-GB" sz="1600" b="1" dirty="0">
                <a:solidFill>
                  <a:srgbClr val="253746"/>
                </a:solidFill>
              </a:rPr>
              <a:t>+3</a:t>
            </a:r>
          </a:p>
        </p:txBody>
      </p:sp>
      <p:grpSp>
        <p:nvGrpSpPr>
          <p:cNvPr id="16" name="Group 15">
            <a:extLst>
              <a:ext uri="{FF2B5EF4-FFF2-40B4-BE49-F238E27FC236}">
                <a16:creationId xmlns:a16="http://schemas.microsoft.com/office/drawing/2014/main" id="{30C321BE-32F5-4623-9862-7BFE9E28891B}"/>
              </a:ext>
            </a:extLst>
          </p:cNvPr>
          <p:cNvGrpSpPr/>
          <p:nvPr/>
        </p:nvGrpSpPr>
        <p:grpSpPr>
          <a:xfrm>
            <a:off x="2883628" y="3089303"/>
            <a:ext cx="418158" cy="482619"/>
            <a:chOff x="4479874" y="5454502"/>
            <a:chExt cx="418158" cy="482619"/>
          </a:xfrm>
        </p:grpSpPr>
        <p:cxnSp>
          <p:nvCxnSpPr>
            <p:cNvPr id="17" name="Straight Connector 16">
              <a:extLst>
                <a:ext uri="{FF2B5EF4-FFF2-40B4-BE49-F238E27FC236}">
                  <a16:creationId xmlns:a16="http://schemas.microsoft.com/office/drawing/2014/main" id="{6487999D-8DAE-4274-B7EC-9E14C3CAD6CB}"/>
                </a:ext>
              </a:extLst>
            </p:cNvPr>
            <p:cNvCxnSpPr/>
            <p:nvPr/>
          </p:nvCxnSpPr>
          <p:spPr>
            <a:xfrm>
              <a:off x="4657057" y="5454502"/>
              <a:ext cx="0" cy="191386"/>
            </a:xfrm>
            <a:prstGeom prst="line">
              <a:avLst/>
            </a:prstGeom>
            <a:ln w="38100">
              <a:solidFill>
                <a:srgbClr val="253746"/>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144BE1D-5B89-4602-AAD6-3A6515F4E4CA}"/>
                </a:ext>
              </a:extLst>
            </p:cNvPr>
            <p:cNvSpPr txBox="1"/>
            <p:nvPr/>
          </p:nvSpPr>
          <p:spPr>
            <a:xfrm>
              <a:off x="4479874" y="5598567"/>
              <a:ext cx="418158" cy="338554"/>
            </a:xfrm>
            <a:prstGeom prst="rect">
              <a:avLst/>
            </a:prstGeom>
            <a:noFill/>
          </p:spPr>
          <p:txBody>
            <a:bodyPr wrap="square" rtlCol="0">
              <a:spAutoFit/>
            </a:bodyPr>
            <a:lstStyle/>
            <a:p>
              <a:r>
                <a:rPr lang="en-GB" sz="1600" b="1" dirty="0">
                  <a:solidFill>
                    <a:srgbClr val="253746"/>
                  </a:solidFill>
                </a:rPr>
                <a:t>33</a:t>
              </a:r>
            </a:p>
          </p:txBody>
        </p:sp>
      </p:grpSp>
      <p:grpSp>
        <p:nvGrpSpPr>
          <p:cNvPr id="19" name="Group 18">
            <a:extLst>
              <a:ext uri="{FF2B5EF4-FFF2-40B4-BE49-F238E27FC236}">
                <a16:creationId xmlns:a16="http://schemas.microsoft.com/office/drawing/2014/main" id="{B377521E-EB20-48D9-A328-B2122B839A32}"/>
              </a:ext>
            </a:extLst>
          </p:cNvPr>
          <p:cNvGrpSpPr/>
          <p:nvPr/>
        </p:nvGrpSpPr>
        <p:grpSpPr>
          <a:xfrm>
            <a:off x="0" y="4493924"/>
            <a:ext cx="3146106" cy="1569186"/>
            <a:chOff x="3954068" y="4063018"/>
            <a:chExt cx="3146106" cy="1569186"/>
          </a:xfrm>
        </p:grpSpPr>
        <p:sp>
          <p:nvSpPr>
            <p:cNvPr id="20" name="Speech Bubble: Rectangle with Corners Rounded 14">
              <a:extLst>
                <a:ext uri="{FF2B5EF4-FFF2-40B4-BE49-F238E27FC236}">
                  <a16:creationId xmlns:a16="http://schemas.microsoft.com/office/drawing/2014/main" id="{E606D716-89C2-497C-83CB-2AA80C25DFC6}"/>
                </a:ext>
              </a:extLst>
            </p:cNvPr>
            <p:cNvSpPr/>
            <p:nvPr/>
          </p:nvSpPr>
          <p:spPr>
            <a:xfrm>
              <a:off x="3954068" y="4063018"/>
              <a:ext cx="3146106" cy="1569186"/>
            </a:xfrm>
            <a:prstGeom prst="cloudCallout">
              <a:avLst>
                <a:gd name="adj1" fmla="val 27562"/>
                <a:gd name="adj2" fmla="val -87920"/>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How many more do we need to add?</a:t>
              </a:r>
            </a:p>
          </p:txBody>
        </p:sp>
        <p:pic>
          <p:nvPicPr>
            <p:cNvPr id="21" name="Picture 20">
              <a:extLst>
                <a:ext uri="{FF2B5EF4-FFF2-40B4-BE49-F238E27FC236}">
                  <a16:creationId xmlns:a16="http://schemas.microsoft.com/office/drawing/2014/main" id="{82DB0904-1910-4490-B65D-5B48188F37C4}"/>
                </a:ext>
              </a:extLst>
            </p:cNvPr>
            <p:cNvPicPr>
              <a:picLocks noChangeAspect="1"/>
            </p:cNvPicPr>
            <p:nvPr/>
          </p:nvPicPr>
          <p:blipFill rotWithShape="1">
            <a:blip r:embed="rId4" cstate="screen">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443398" y="4287950"/>
              <a:ext cx="391606" cy="849534"/>
            </a:xfrm>
            <a:prstGeom prst="rect">
              <a:avLst/>
            </a:prstGeom>
          </p:spPr>
        </p:pic>
      </p:grpSp>
      <p:grpSp>
        <p:nvGrpSpPr>
          <p:cNvPr id="22" name="Group 21">
            <a:extLst>
              <a:ext uri="{FF2B5EF4-FFF2-40B4-BE49-F238E27FC236}">
                <a16:creationId xmlns:a16="http://schemas.microsoft.com/office/drawing/2014/main" id="{8A881068-3AE2-4152-9114-60DF66AE1248}"/>
              </a:ext>
            </a:extLst>
          </p:cNvPr>
          <p:cNvGrpSpPr/>
          <p:nvPr/>
        </p:nvGrpSpPr>
        <p:grpSpPr>
          <a:xfrm>
            <a:off x="3338593" y="4350695"/>
            <a:ext cx="2608783" cy="1289672"/>
            <a:chOff x="3954068" y="4063018"/>
            <a:chExt cx="2608783" cy="1289672"/>
          </a:xfrm>
        </p:grpSpPr>
        <p:sp>
          <p:nvSpPr>
            <p:cNvPr id="23" name="Speech Bubble: Rectangle with Corners Rounded 14">
              <a:extLst>
                <a:ext uri="{FF2B5EF4-FFF2-40B4-BE49-F238E27FC236}">
                  <a16:creationId xmlns:a16="http://schemas.microsoft.com/office/drawing/2014/main" id="{1C094C55-D9A2-4F8D-B50A-57F46EA74380}"/>
                </a:ext>
              </a:extLst>
            </p:cNvPr>
            <p:cNvSpPr/>
            <p:nvPr/>
          </p:nvSpPr>
          <p:spPr>
            <a:xfrm>
              <a:off x="3954068" y="4063018"/>
              <a:ext cx="2608783" cy="1289672"/>
            </a:xfrm>
            <a:prstGeom prst="cloudCallout">
              <a:avLst>
                <a:gd name="adj1" fmla="val -45859"/>
                <a:gd name="adj2" fmla="val -7758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What is the answer? </a:t>
              </a:r>
            </a:p>
          </p:txBody>
        </p:sp>
        <p:pic>
          <p:nvPicPr>
            <p:cNvPr id="24" name="Picture 23">
              <a:extLst>
                <a:ext uri="{FF2B5EF4-FFF2-40B4-BE49-F238E27FC236}">
                  <a16:creationId xmlns:a16="http://schemas.microsoft.com/office/drawing/2014/main" id="{FAC55CFD-C732-47EB-8E4B-638F02B23D96}"/>
                </a:ext>
              </a:extLst>
            </p:cNvPr>
            <p:cNvPicPr>
              <a:picLocks noChangeAspect="1"/>
            </p:cNvPicPr>
            <p:nvPr/>
          </p:nvPicPr>
          <p:blipFill rotWithShape="1">
            <a:blip r:embed="rId4" cstate="screen">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5933198" y="4163447"/>
              <a:ext cx="385883" cy="837119"/>
            </a:xfrm>
            <a:prstGeom prst="rect">
              <a:avLst/>
            </a:prstGeom>
          </p:spPr>
        </p:pic>
      </p:grpSp>
      <p:grpSp>
        <p:nvGrpSpPr>
          <p:cNvPr id="25" name="Group 24">
            <a:extLst>
              <a:ext uri="{FF2B5EF4-FFF2-40B4-BE49-F238E27FC236}">
                <a16:creationId xmlns:a16="http://schemas.microsoft.com/office/drawing/2014/main" id="{ACCA85DC-9494-4A2B-9355-8D743B42FF4C}"/>
              </a:ext>
            </a:extLst>
          </p:cNvPr>
          <p:cNvGrpSpPr/>
          <p:nvPr/>
        </p:nvGrpSpPr>
        <p:grpSpPr>
          <a:xfrm>
            <a:off x="5682204" y="4451124"/>
            <a:ext cx="3146106" cy="1569186"/>
            <a:chOff x="3954068" y="4063018"/>
            <a:chExt cx="3146106" cy="1569186"/>
          </a:xfrm>
        </p:grpSpPr>
        <p:sp>
          <p:nvSpPr>
            <p:cNvPr id="26" name="Speech Bubble: Rectangle with Corners Rounded 14">
              <a:extLst>
                <a:ext uri="{FF2B5EF4-FFF2-40B4-BE49-F238E27FC236}">
                  <a16:creationId xmlns:a16="http://schemas.microsoft.com/office/drawing/2014/main" id="{5F0F2819-118B-4FC2-B705-13E4CC7F5974}"/>
                </a:ext>
              </a:extLst>
            </p:cNvPr>
            <p:cNvSpPr/>
            <p:nvPr/>
          </p:nvSpPr>
          <p:spPr>
            <a:xfrm>
              <a:off x="3954068" y="4063018"/>
              <a:ext cx="3146106" cy="1569186"/>
            </a:xfrm>
            <a:prstGeom prst="cloudCallout">
              <a:avLst>
                <a:gd name="adj1" fmla="val -45859"/>
                <a:gd name="adj2" fmla="val -7758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Where is that on the line? </a:t>
              </a:r>
            </a:p>
          </p:txBody>
        </p:sp>
        <p:pic>
          <p:nvPicPr>
            <p:cNvPr id="27" name="Picture 26">
              <a:extLst>
                <a:ext uri="{FF2B5EF4-FFF2-40B4-BE49-F238E27FC236}">
                  <a16:creationId xmlns:a16="http://schemas.microsoft.com/office/drawing/2014/main" id="{F48E690F-EE06-4429-BB63-D85528EA76B9}"/>
                </a:ext>
              </a:extLst>
            </p:cNvPr>
            <p:cNvPicPr>
              <a:picLocks noChangeAspect="1"/>
            </p:cNvPicPr>
            <p:nvPr/>
          </p:nvPicPr>
          <p:blipFill rotWithShape="1">
            <a:blip r:embed="rId4" cstate="screen">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443398" y="4287950"/>
              <a:ext cx="391606" cy="849534"/>
            </a:xfrm>
            <a:prstGeom prst="rect">
              <a:avLst/>
            </a:prstGeom>
          </p:spPr>
        </p:pic>
      </p:grpSp>
      <p:sp>
        <p:nvSpPr>
          <p:cNvPr id="28" name="Speech Bubble: Rectangle with Corners Rounded 14">
            <a:extLst>
              <a:ext uri="{FF2B5EF4-FFF2-40B4-BE49-F238E27FC236}">
                <a16:creationId xmlns:a16="http://schemas.microsoft.com/office/drawing/2014/main" id="{31AFD2A2-FE8D-4AE4-8483-3A62BD6ED88A}"/>
              </a:ext>
            </a:extLst>
          </p:cNvPr>
          <p:cNvSpPr/>
          <p:nvPr/>
        </p:nvSpPr>
        <p:spPr>
          <a:xfrm>
            <a:off x="5238927" y="622904"/>
            <a:ext cx="3227686" cy="1693529"/>
          </a:xfrm>
          <a:prstGeom prst="cloudCallout">
            <a:avLst>
              <a:gd name="adj1" fmla="val -72676"/>
              <a:gd name="adj2" fmla="val 40875"/>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b="1" dirty="0">
                <a:solidFill>
                  <a:srgbClr val="253746"/>
                </a:solidFill>
                <a:latin typeface="Myriad Pro Light" panose="020B0603030403020204" pitchFamily="34" charset="0"/>
              </a:rPr>
              <a:t>How many beads do we need to make 30? </a:t>
            </a:r>
          </a:p>
        </p:txBody>
      </p:sp>
    </p:spTree>
    <p:extLst>
      <p:ext uri="{BB962C8B-B14F-4D97-AF65-F5344CB8AC3E}">
        <p14:creationId xmlns:p14="http://schemas.microsoft.com/office/powerpoint/2010/main" val="30572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75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4" grpId="0" animBg="1"/>
      <p:bldP spid="15" grpId="0"/>
      <p:bldP spid="2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53</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400110"/>
          </a:xfrm>
          <a:prstGeom prst="rect">
            <a:avLst/>
          </a:prstGeom>
          <a:noFill/>
        </p:spPr>
        <p:txBody>
          <a:bodyPr wrap="square" rtlCol="0">
            <a:spAutoFit/>
          </a:bodyPr>
          <a:lstStyle/>
          <a:p>
            <a:pPr>
              <a:buClr>
                <a:srgbClr val="EA7600"/>
              </a:buClr>
              <a:buSzPct val="120000"/>
            </a:pPr>
            <a:r>
              <a:rPr lang="en-GB" sz="2000" b="1" dirty="0">
                <a:solidFill>
                  <a:srgbClr val="253746"/>
                </a:solidFill>
              </a:rPr>
              <a:t>Day 3:</a:t>
            </a:r>
            <a:r>
              <a:rPr lang="en-GB" sz="2000" b="1" dirty="0">
                <a:solidFill>
                  <a:srgbClr val="006400"/>
                </a:solidFill>
              </a:rPr>
              <a:t> </a:t>
            </a:r>
            <a:r>
              <a:rPr lang="en-GB" sz="2000" b="1" dirty="0">
                <a:solidFill>
                  <a:srgbClr val="0000C8"/>
                </a:solidFill>
              </a:rPr>
              <a:t>Add a single-digit number to a 2-digit number, bridging 10.</a:t>
            </a:r>
          </a:p>
        </p:txBody>
      </p:sp>
      <p:pic>
        <p:nvPicPr>
          <p:cNvPr id="5" name="Picture 4" descr="A close up of a logo&#10;&#10;Description automatically generated">
            <a:extLst>
              <a:ext uri="{FF2B5EF4-FFF2-40B4-BE49-F238E27FC236}">
                <a16:creationId xmlns:a16="http://schemas.microsoft.com/office/drawing/2014/main" id="{E7D2AEB9-9FBE-4688-B710-6981B722CD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38" y="2660036"/>
            <a:ext cx="9195969" cy="1046600"/>
          </a:xfrm>
          <a:prstGeom prst="rect">
            <a:avLst/>
          </a:prstGeom>
        </p:spPr>
      </p:pic>
      <p:sp>
        <p:nvSpPr>
          <p:cNvPr id="6" name="Speech Bubble: Rectangle with Corners Rounded 14">
            <a:extLst>
              <a:ext uri="{FF2B5EF4-FFF2-40B4-BE49-F238E27FC236}">
                <a16:creationId xmlns:a16="http://schemas.microsoft.com/office/drawing/2014/main" id="{3A112FBB-EFD4-4E35-A2EC-A45CA64118D0}"/>
              </a:ext>
            </a:extLst>
          </p:cNvPr>
          <p:cNvSpPr/>
          <p:nvPr/>
        </p:nvSpPr>
        <p:spPr>
          <a:xfrm>
            <a:off x="5131007" y="698553"/>
            <a:ext cx="3508168" cy="1711271"/>
          </a:xfrm>
          <a:prstGeom prst="cloudCallout">
            <a:avLst>
              <a:gd name="adj1" fmla="val -59741"/>
              <a:gd name="adj2" fmla="val 6679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We are going to calculate </a:t>
            </a:r>
            <a:r>
              <a:rPr lang="en-GB" sz="2000" b="1" dirty="0">
                <a:solidFill>
                  <a:srgbClr val="FF0000"/>
                </a:solidFill>
                <a:latin typeface="Myriad Pro Light" panose="020B0603030403020204" pitchFamily="34" charset="0"/>
              </a:rPr>
              <a:t>45 + 7</a:t>
            </a:r>
            <a:r>
              <a:rPr lang="en-GB" sz="2000" b="1" dirty="0">
                <a:solidFill>
                  <a:srgbClr val="253746"/>
                </a:solidFill>
                <a:latin typeface="Myriad Pro Light" panose="020B0603030403020204" pitchFamily="34" charset="0"/>
              </a:rPr>
              <a:t>.</a:t>
            </a:r>
          </a:p>
        </p:txBody>
      </p:sp>
      <p:sp>
        <p:nvSpPr>
          <p:cNvPr id="7" name="Speech Bubble: Rectangle with Corners Rounded 14">
            <a:extLst>
              <a:ext uri="{FF2B5EF4-FFF2-40B4-BE49-F238E27FC236}">
                <a16:creationId xmlns:a16="http://schemas.microsoft.com/office/drawing/2014/main" id="{BFE88785-29B2-426C-B337-F89C1B050247}"/>
              </a:ext>
            </a:extLst>
          </p:cNvPr>
          <p:cNvSpPr/>
          <p:nvPr/>
        </p:nvSpPr>
        <p:spPr>
          <a:xfrm>
            <a:off x="303640" y="3591606"/>
            <a:ext cx="3290365" cy="1433815"/>
          </a:xfrm>
          <a:prstGeom prst="cloudCallout">
            <a:avLst>
              <a:gd name="adj1" fmla="val -59741"/>
              <a:gd name="adj2" fmla="val 6679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Draw a label after the 45</a:t>
            </a:r>
            <a:r>
              <a:rPr lang="en-GB" sz="2000" b="1" baseline="30000" dirty="0">
                <a:solidFill>
                  <a:srgbClr val="253746"/>
                </a:solidFill>
                <a:latin typeface="Myriad Pro Light" panose="020B0603030403020204" pitchFamily="34" charset="0"/>
              </a:rPr>
              <a:t>th</a:t>
            </a:r>
            <a:r>
              <a:rPr lang="en-GB" sz="2000" b="1" dirty="0">
                <a:solidFill>
                  <a:srgbClr val="253746"/>
                </a:solidFill>
                <a:latin typeface="Myriad Pro Light" panose="020B0603030403020204" pitchFamily="34" charset="0"/>
              </a:rPr>
              <a:t> bead.</a:t>
            </a:r>
          </a:p>
        </p:txBody>
      </p:sp>
      <p:grpSp>
        <p:nvGrpSpPr>
          <p:cNvPr id="8" name="Group 7">
            <a:extLst>
              <a:ext uri="{FF2B5EF4-FFF2-40B4-BE49-F238E27FC236}">
                <a16:creationId xmlns:a16="http://schemas.microsoft.com/office/drawing/2014/main" id="{D83A493B-6742-4121-8670-7190656D6A89}"/>
              </a:ext>
            </a:extLst>
          </p:cNvPr>
          <p:cNvGrpSpPr/>
          <p:nvPr/>
        </p:nvGrpSpPr>
        <p:grpSpPr>
          <a:xfrm>
            <a:off x="1755714" y="4451150"/>
            <a:ext cx="3146106" cy="1569186"/>
            <a:chOff x="3954068" y="4063018"/>
            <a:chExt cx="3146106" cy="1569186"/>
          </a:xfrm>
        </p:grpSpPr>
        <p:sp>
          <p:nvSpPr>
            <p:cNvPr id="9" name="Speech Bubble: Rectangle with Corners Rounded 14">
              <a:extLst>
                <a:ext uri="{FF2B5EF4-FFF2-40B4-BE49-F238E27FC236}">
                  <a16:creationId xmlns:a16="http://schemas.microsoft.com/office/drawing/2014/main" id="{4A7C2B26-9FB1-4CB8-8E3C-24D42A366F74}"/>
                </a:ext>
              </a:extLst>
            </p:cNvPr>
            <p:cNvSpPr/>
            <p:nvPr/>
          </p:nvSpPr>
          <p:spPr>
            <a:xfrm>
              <a:off x="3954068" y="4063018"/>
              <a:ext cx="3146106" cy="1569186"/>
            </a:xfrm>
            <a:prstGeom prst="cloudCallout">
              <a:avLst>
                <a:gd name="adj1" fmla="val -41956"/>
                <a:gd name="adj2" fmla="val 64184"/>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How many beads to the next 10? </a:t>
              </a:r>
            </a:p>
          </p:txBody>
        </p:sp>
        <p:pic>
          <p:nvPicPr>
            <p:cNvPr id="11" name="Picture 10">
              <a:extLst>
                <a:ext uri="{FF2B5EF4-FFF2-40B4-BE49-F238E27FC236}">
                  <a16:creationId xmlns:a16="http://schemas.microsoft.com/office/drawing/2014/main" id="{0A6BFA02-D4D5-40E5-B747-1E6348F30636}"/>
                </a:ext>
              </a:extLst>
            </p:cNvPr>
            <p:cNvPicPr>
              <a:picLocks noChangeAspect="1"/>
            </p:cNvPicPr>
            <p:nvPr/>
          </p:nvPicPr>
          <p:blipFill rotWithShape="1">
            <a:blip r:embed="rId4" cstate="screen">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443398" y="4287950"/>
              <a:ext cx="391606" cy="849534"/>
            </a:xfrm>
            <a:prstGeom prst="rect">
              <a:avLst/>
            </a:prstGeom>
          </p:spPr>
        </p:pic>
      </p:grpSp>
      <p:grpSp>
        <p:nvGrpSpPr>
          <p:cNvPr id="13" name="Group 12">
            <a:extLst>
              <a:ext uri="{FF2B5EF4-FFF2-40B4-BE49-F238E27FC236}">
                <a16:creationId xmlns:a16="http://schemas.microsoft.com/office/drawing/2014/main" id="{99B5E666-0D4D-4E56-A719-B3191F2A387F}"/>
              </a:ext>
            </a:extLst>
          </p:cNvPr>
          <p:cNvGrpSpPr/>
          <p:nvPr/>
        </p:nvGrpSpPr>
        <p:grpSpPr>
          <a:xfrm>
            <a:off x="4607487" y="3666557"/>
            <a:ext cx="3146106" cy="1569186"/>
            <a:chOff x="3954068" y="4063018"/>
            <a:chExt cx="3146106" cy="1569186"/>
          </a:xfrm>
        </p:grpSpPr>
        <p:sp>
          <p:nvSpPr>
            <p:cNvPr id="14" name="Speech Bubble: Rectangle with Corners Rounded 14">
              <a:extLst>
                <a:ext uri="{FF2B5EF4-FFF2-40B4-BE49-F238E27FC236}">
                  <a16:creationId xmlns:a16="http://schemas.microsoft.com/office/drawing/2014/main" id="{6CC16890-C8F3-4CDA-B128-EDFB7B81EFF0}"/>
                </a:ext>
              </a:extLst>
            </p:cNvPr>
            <p:cNvSpPr/>
            <p:nvPr/>
          </p:nvSpPr>
          <p:spPr>
            <a:xfrm>
              <a:off x="3954068" y="4063018"/>
              <a:ext cx="3146106" cy="1569186"/>
            </a:xfrm>
            <a:prstGeom prst="cloudCallout">
              <a:avLst>
                <a:gd name="adj1" fmla="val -24371"/>
                <a:gd name="adj2" fmla="val 83550"/>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How many more do we need to add?</a:t>
              </a:r>
            </a:p>
          </p:txBody>
        </p:sp>
        <p:pic>
          <p:nvPicPr>
            <p:cNvPr id="15" name="Picture 14">
              <a:extLst>
                <a:ext uri="{FF2B5EF4-FFF2-40B4-BE49-F238E27FC236}">
                  <a16:creationId xmlns:a16="http://schemas.microsoft.com/office/drawing/2014/main" id="{E131C30D-7ADA-4A4D-8FA0-697FD4F2BBA8}"/>
                </a:ext>
              </a:extLst>
            </p:cNvPr>
            <p:cNvPicPr>
              <a:picLocks noChangeAspect="1"/>
            </p:cNvPicPr>
            <p:nvPr/>
          </p:nvPicPr>
          <p:blipFill rotWithShape="1">
            <a:blip r:embed="rId4" cstate="screen">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443398" y="4287950"/>
              <a:ext cx="391606" cy="849534"/>
            </a:xfrm>
            <a:prstGeom prst="rect">
              <a:avLst/>
            </a:prstGeom>
          </p:spPr>
        </p:pic>
      </p:grpSp>
      <p:grpSp>
        <p:nvGrpSpPr>
          <p:cNvPr id="16" name="Group 15">
            <a:extLst>
              <a:ext uri="{FF2B5EF4-FFF2-40B4-BE49-F238E27FC236}">
                <a16:creationId xmlns:a16="http://schemas.microsoft.com/office/drawing/2014/main" id="{4FE0A576-44A2-4E40-8EC6-38AC6349329C}"/>
              </a:ext>
            </a:extLst>
          </p:cNvPr>
          <p:cNvGrpSpPr/>
          <p:nvPr/>
        </p:nvGrpSpPr>
        <p:grpSpPr>
          <a:xfrm>
            <a:off x="6477484" y="4736893"/>
            <a:ext cx="2552218" cy="1344254"/>
            <a:chOff x="4547956" y="4287950"/>
            <a:chExt cx="2552218" cy="1344254"/>
          </a:xfrm>
        </p:grpSpPr>
        <p:sp>
          <p:nvSpPr>
            <p:cNvPr id="17" name="Speech Bubble: Rectangle with Corners Rounded 14">
              <a:extLst>
                <a:ext uri="{FF2B5EF4-FFF2-40B4-BE49-F238E27FC236}">
                  <a16:creationId xmlns:a16="http://schemas.microsoft.com/office/drawing/2014/main" id="{A1A07E4D-266A-4FA4-AED0-448FC4D75258}"/>
                </a:ext>
              </a:extLst>
            </p:cNvPr>
            <p:cNvSpPr/>
            <p:nvPr/>
          </p:nvSpPr>
          <p:spPr>
            <a:xfrm>
              <a:off x="4547956" y="4287950"/>
              <a:ext cx="2552218" cy="1344254"/>
            </a:xfrm>
            <a:prstGeom prst="cloudCallout">
              <a:avLst>
                <a:gd name="adj1" fmla="val -55403"/>
                <a:gd name="adj2" fmla="val 57226"/>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What is the answer? </a:t>
              </a:r>
            </a:p>
          </p:txBody>
        </p:sp>
        <p:pic>
          <p:nvPicPr>
            <p:cNvPr id="18" name="Picture 17">
              <a:extLst>
                <a:ext uri="{FF2B5EF4-FFF2-40B4-BE49-F238E27FC236}">
                  <a16:creationId xmlns:a16="http://schemas.microsoft.com/office/drawing/2014/main" id="{81CE439F-E655-4A80-9E0A-3133600B6548}"/>
                </a:ext>
              </a:extLst>
            </p:cNvPr>
            <p:cNvPicPr>
              <a:picLocks noChangeAspect="1"/>
            </p:cNvPicPr>
            <p:nvPr/>
          </p:nvPicPr>
          <p:blipFill rotWithShape="1">
            <a:blip r:embed="rId4" cstate="screen">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443398" y="4287950"/>
              <a:ext cx="391606" cy="849534"/>
            </a:xfrm>
            <a:prstGeom prst="rect">
              <a:avLst/>
            </a:prstGeom>
          </p:spPr>
        </p:pic>
      </p:grpSp>
    </p:spTree>
    <p:extLst>
      <p:ext uri="{BB962C8B-B14F-4D97-AF65-F5344CB8AC3E}">
        <p14:creationId xmlns:p14="http://schemas.microsoft.com/office/powerpoint/2010/main" val="369846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54</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pic>
        <p:nvPicPr>
          <p:cNvPr id="5" name="Picture 4" descr="A screenshot of a social media post&#10;&#10;Description automatically generated">
            <a:extLst>
              <a:ext uri="{FF2B5EF4-FFF2-40B4-BE49-F238E27FC236}">
                <a16:creationId xmlns:a16="http://schemas.microsoft.com/office/drawing/2014/main" id="{DE62361E-43A5-4181-AA3C-A72B3F27A426}"/>
              </a:ext>
            </a:extLst>
          </p:cNvPr>
          <p:cNvPicPr>
            <a:picLocks noChangeAspect="1"/>
          </p:cNvPicPr>
          <p:nvPr/>
        </p:nvPicPr>
        <p:blipFill rotWithShape="1">
          <a:blip r:embed="rId3">
            <a:extLst>
              <a:ext uri="{28A0092B-C50C-407E-A947-70E740481C1C}">
                <a14:useLocalDpi xmlns:a14="http://schemas.microsoft.com/office/drawing/2010/main" val="0"/>
              </a:ext>
            </a:extLst>
          </a:blip>
          <a:srcRect l="5450" t="47177" r="6009" b="42255"/>
          <a:stretch/>
        </p:blipFill>
        <p:spPr>
          <a:xfrm>
            <a:off x="72594" y="2815679"/>
            <a:ext cx="8977621" cy="757699"/>
          </a:xfrm>
          <a:prstGeom prst="rect">
            <a:avLst/>
          </a:prstGeom>
          <a:ln>
            <a:noFill/>
          </a:ln>
          <a:effectLst>
            <a:outerShdw blurRad="292100" dist="139700" dir="2700000" algn="tl" rotWithShape="0">
              <a:srgbClr val="333333">
                <a:alpha val="65000"/>
              </a:srgbClr>
            </a:outerShdw>
          </a:effectLst>
        </p:spPr>
      </p:pic>
      <p:sp>
        <p:nvSpPr>
          <p:cNvPr id="6" name="Speech Bubble: Rectangle with Corners Rounded 14">
            <a:extLst>
              <a:ext uri="{FF2B5EF4-FFF2-40B4-BE49-F238E27FC236}">
                <a16:creationId xmlns:a16="http://schemas.microsoft.com/office/drawing/2014/main" id="{A70F2395-4B9F-4E0C-ABAE-C804810CD523}"/>
              </a:ext>
            </a:extLst>
          </p:cNvPr>
          <p:cNvSpPr/>
          <p:nvPr/>
        </p:nvSpPr>
        <p:spPr>
          <a:xfrm>
            <a:off x="5131008" y="698553"/>
            <a:ext cx="3555792" cy="1901772"/>
          </a:xfrm>
          <a:prstGeom prst="cloudCallout">
            <a:avLst>
              <a:gd name="adj1" fmla="val -59741"/>
              <a:gd name="adj2" fmla="val 6679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lvl="0" algn="ctr">
              <a:lnSpc>
                <a:spcPct val="114000"/>
              </a:lnSpc>
              <a:defRPr/>
            </a:pPr>
            <a:r>
              <a:rPr kumimoji="0" lang="en-GB" sz="20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We are going to </a:t>
            </a:r>
            <a:r>
              <a:rPr lang="en-GB" sz="2000" b="1" dirty="0">
                <a:solidFill>
                  <a:srgbClr val="253746"/>
                </a:solidFill>
                <a:latin typeface="Myriad Pro Light" panose="020B0603030403020204" pitchFamily="34" charset="0"/>
              </a:rPr>
              <a:t>calculate </a:t>
            </a:r>
            <a:r>
              <a:rPr lang="en-GB" sz="2000" b="1" dirty="0">
                <a:solidFill>
                  <a:srgbClr val="FF0000"/>
                </a:solidFill>
                <a:latin typeface="Myriad Pro Light" panose="020B0603030403020204" pitchFamily="34" charset="0"/>
              </a:rPr>
              <a:t>45</a:t>
            </a:r>
            <a:r>
              <a:rPr kumimoji="0" lang="en-GB" sz="2000" b="1" i="0" u="none" strike="noStrike" kern="1200" cap="none" spc="0" normalizeH="0" baseline="0" noProof="0" dirty="0">
                <a:ln>
                  <a:noFill/>
                </a:ln>
                <a:solidFill>
                  <a:srgbClr val="FF0000"/>
                </a:solidFill>
                <a:effectLst/>
                <a:uLnTx/>
                <a:uFillTx/>
                <a:latin typeface="Myriad Pro Light" panose="020B0603030403020204" pitchFamily="34" charset="0"/>
                <a:ea typeface="+mn-ea"/>
                <a:cs typeface="+mn-cs"/>
              </a:rPr>
              <a:t> + 7</a:t>
            </a:r>
            <a:r>
              <a:rPr kumimoji="0" lang="en-GB" sz="20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a:t>
            </a:r>
          </a:p>
        </p:txBody>
      </p:sp>
      <p:grpSp>
        <p:nvGrpSpPr>
          <p:cNvPr id="7" name="Group 6">
            <a:extLst>
              <a:ext uri="{FF2B5EF4-FFF2-40B4-BE49-F238E27FC236}">
                <a16:creationId xmlns:a16="http://schemas.microsoft.com/office/drawing/2014/main" id="{0434C08E-7B87-4455-A3C1-8228935ECC3F}"/>
              </a:ext>
            </a:extLst>
          </p:cNvPr>
          <p:cNvGrpSpPr/>
          <p:nvPr/>
        </p:nvGrpSpPr>
        <p:grpSpPr>
          <a:xfrm>
            <a:off x="3972486" y="3090759"/>
            <a:ext cx="418158" cy="482619"/>
            <a:chOff x="4479874" y="5454502"/>
            <a:chExt cx="418158" cy="482619"/>
          </a:xfrm>
        </p:grpSpPr>
        <p:cxnSp>
          <p:nvCxnSpPr>
            <p:cNvPr id="8" name="Straight Connector 7">
              <a:extLst>
                <a:ext uri="{FF2B5EF4-FFF2-40B4-BE49-F238E27FC236}">
                  <a16:creationId xmlns:a16="http://schemas.microsoft.com/office/drawing/2014/main" id="{95E8A33C-CEF4-4A84-BB18-64B750280420}"/>
                </a:ext>
              </a:extLst>
            </p:cNvPr>
            <p:cNvCxnSpPr/>
            <p:nvPr/>
          </p:nvCxnSpPr>
          <p:spPr>
            <a:xfrm>
              <a:off x="4657057" y="5454502"/>
              <a:ext cx="0" cy="191386"/>
            </a:xfrm>
            <a:prstGeom prst="line">
              <a:avLst/>
            </a:prstGeom>
            <a:ln w="38100">
              <a:solidFill>
                <a:srgbClr val="25374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42E08FF-A5F0-49B9-8974-1B2E7D12816D}"/>
                </a:ext>
              </a:extLst>
            </p:cNvPr>
            <p:cNvSpPr txBox="1"/>
            <p:nvPr/>
          </p:nvSpPr>
          <p:spPr>
            <a:xfrm>
              <a:off x="4479874" y="5598567"/>
              <a:ext cx="418158" cy="338554"/>
            </a:xfrm>
            <a:prstGeom prst="rect">
              <a:avLst/>
            </a:prstGeom>
            <a:noFill/>
          </p:spPr>
          <p:txBody>
            <a:bodyPr wrap="square" rtlCol="0">
              <a:spAutoFit/>
            </a:bodyPr>
            <a:lstStyle/>
            <a:p>
              <a:r>
                <a:rPr lang="en-GB" sz="1600" b="1" dirty="0">
                  <a:solidFill>
                    <a:srgbClr val="253746"/>
                  </a:solidFill>
                </a:rPr>
                <a:t>45</a:t>
              </a:r>
            </a:p>
          </p:txBody>
        </p:sp>
      </p:grpSp>
      <p:sp>
        <p:nvSpPr>
          <p:cNvPr id="11" name="Freeform: Shape 11">
            <a:extLst>
              <a:ext uri="{FF2B5EF4-FFF2-40B4-BE49-F238E27FC236}">
                <a16:creationId xmlns:a16="http://schemas.microsoft.com/office/drawing/2014/main" id="{6437BC4A-DF46-48BB-94F8-17388AB7244D}"/>
              </a:ext>
            </a:extLst>
          </p:cNvPr>
          <p:cNvSpPr/>
          <p:nvPr/>
        </p:nvSpPr>
        <p:spPr>
          <a:xfrm>
            <a:off x="4130737" y="2801155"/>
            <a:ext cx="425601" cy="273817"/>
          </a:xfrm>
          <a:custGeom>
            <a:avLst/>
            <a:gdLst>
              <a:gd name="connsiteX0" fmla="*/ 0 w 202018"/>
              <a:gd name="connsiteY0" fmla="*/ 170147 h 180780"/>
              <a:gd name="connsiteX1" fmla="*/ 74428 w 202018"/>
              <a:gd name="connsiteY1" fmla="*/ 26 h 180780"/>
              <a:gd name="connsiteX2" fmla="*/ 202018 w 202018"/>
              <a:gd name="connsiteY2" fmla="*/ 180780 h 180780"/>
              <a:gd name="connsiteX0" fmla="*/ 0 w 202018"/>
              <a:gd name="connsiteY0" fmla="*/ 178925 h 189558"/>
              <a:gd name="connsiteX1" fmla="*/ 106463 w 202018"/>
              <a:gd name="connsiteY1" fmla="*/ 24 h 189558"/>
              <a:gd name="connsiteX2" fmla="*/ 202018 w 202018"/>
              <a:gd name="connsiteY2" fmla="*/ 189558 h 189558"/>
            </a:gdLst>
            <a:ahLst/>
            <a:cxnLst>
              <a:cxn ang="0">
                <a:pos x="connsiteX0" y="connsiteY0"/>
              </a:cxn>
              <a:cxn ang="0">
                <a:pos x="connsiteX1" y="connsiteY1"/>
              </a:cxn>
              <a:cxn ang="0">
                <a:pos x="connsiteX2" y="connsiteY2"/>
              </a:cxn>
            </a:cxnLst>
            <a:rect l="l" t="t" r="r" b="b"/>
            <a:pathLst>
              <a:path w="202018" h="189558">
                <a:moveTo>
                  <a:pt x="0" y="178925"/>
                </a:moveTo>
                <a:cubicBezTo>
                  <a:pt x="20379" y="92978"/>
                  <a:pt x="72793" y="-1748"/>
                  <a:pt x="106463" y="24"/>
                </a:cubicBezTo>
                <a:cubicBezTo>
                  <a:pt x="140133" y="1796"/>
                  <a:pt x="155058" y="100067"/>
                  <a:pt x="202018" y="189558"/>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844F5FF6-F775-489B-9430-54AC9B347D5F}"/>
              </a:ext>
            </a:extLst>
          </p:cNvPr>
          <p:cNvSpPr txBox="1"/>
          <p:nvPr/>
        </p:nvSpPr>
        <p:spPr>
          <a:xfrm>
            <a:off x="4130737" y="2515503"/>
            <a:ext cx="494303" cy="338554"/>
          </a:xfrm>
          <a:prstGeom prst="rect">
            <a:avLst/>
          </a:prstGeom>
          <a:noFill/>
        </p:spPr>
        <p:txBody>
          <a:bodyPr wrap="square" rtlCol="0">
            <a:spAutoFit/>
          </a:bodyPr>
          <a:lstStyle/>
          <a:p>
            <a:r>
              <a:rPr lang="en-GB" sz="1600" b="1" dirty="0">
                <a:solidFill>
                  <a:srgbClr val="253746"/>
                </a:solidFill>
              </a:rPr>
              <a:t>+5</a:t>
            </a:r>
          </a:p>
        </p:txBody>
      </p:sp>
      <p:sp>
        <p:nvSpPr>
          <p:cNvPr id="14" name="Freeform: Shape 13">
            <a:extLst>
              <a:ext uri="{FF2B5EF4-FFF2-40B4-BE49-F238E27FC236}">
                <a16:creationId xmlns:a16="http://schemas.microsoft.com/office/drawing/2014/main" id="{72C94AFC-6F38-480F-945F-611B925FA369}"/>
              </a:ext>
            </a:extLst>
          </p:cNvPr>
          <p:cNvSpPr/>
          <p:nvPr/>
        </p:nvSpPr>
        <p:spPr>
          <a:xfrm>
            <a:off x="4556342" y="2793602"/>
            <a:ext cx="195766" cy="281370"/>
          </a:xfrm>
          <a:custGeom>
            <a:avLst/>
            <a:gdLst>
              <a:gd name="connsiteX0" fmla="*/ 0 w 202018"/>
              <a:gd name="connsiteY0" fmla="*/ 170147 h 180780"/>
              <a:gd name="connsiteX1" fmla="*/ 74428 w 202018"/>
              <a:gd name="connsiteY1" fmla="*/ 26 h 180780"/>
              <a:gd name="connsiteX2" fmla="*/ 202018 w 202018"/>
              <a:gd name="connsiteY2" fmla="*/ 180780 h 180780"/>
              <a:gd name="connsiteX0" fmla="*/ 0 w 202018"/>
              <a:gd name="connsiteY0" fmla="*/ 178925 h 189558"/>
              <a:gd name="connsiteX1" fmla="*/ 106463 w 202018"/>
              <a:gd name="connsiteY1" fmla="*/ 24 h 189558"/>
              <a:gd name="connsiteX2" fmla="*/ 202018 w 202018"/>
              <a:gd name="connsiteY2" fmla="*/ 189558 h 189558"/>
              <a:gd name="connsiteX0" fmla="*/ 0 w 202018"/>
              <a:gd name="connsiteY0" fmla="*/ 181338 h 191971"/>
              <a:gd name="connsiteX1" fmla="*/ 106463 w 202018"/>
              <a:gd name="connsiteY1" fmla="*/ 2437 h 191971"/>
              <a:gd name="connsiteX2" fmla="*/ 171971 w 202018"/>
              <a:gd name="connsiteY2" fmla="*/ 85132 h 191971"/>
              <a:gd name="connsiteX3" fmla="*/ 202018 w 202018"/>
              <a:gd name="connsiteY3" fmla="*/ 191971 h 191971"/>
            </a:gdLst>
            <a:ahLst/>
            <a:cxnLst>
              <a:cxn ang="0">
                <a:pos x="connsiteX0" y="connsiteY0"/>
              </a:cxn>
              <a:cxn ang="0">
                <a:pos x="connsiteX1" y="connsiteY1"/>
              </a:cxn>
              <a:cxn ang="0">
                <a:pos x="connsiteX2" y="connsiteY2"/>
              </a:cxn>
              <a:cxn ang="0">
                <a:pos x="connsiteX3" y="connsiteY3"/>
              </a:cxn>
            </a:cxnLst>
            <a:rect l="l" t="t" r="r" b="b"/>
            <a:pathLst>
              <a:path w="202018" h="191971">
                <a:moveTo>
                  <a:pt x="0" y="181338"/>
                </a:moveTo>
                <a:cubicBezTo>
                  <a:pt x="20379" y="95391"/>
                  <a:pt x="72793" y="665"/>
                  <a:pt x="106463" y="2437"/>
                </a:cubicBezTo>
                <a:cubicBezTo>
                  <a:pt x="133531" y="-13597"/>
                  <a:pt x="156045" y="53543"/>
                  <a:pt x="171971" y="85132"/>
                </a:cubicBezTo>
                <a:cubicBezTo>
                  <a:pt x="187897" y="116721"/>
                  <a:pt x="195416" y="174165"/>
                  <a:pt x="202018" y="19197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433AF6AB-2C83-4B08-9A69-61780AB91173}"/>
              </a:ext>
            </a:extLst>
          </p:cNvPr>
          <p:cNvSpPr txBox="1"/>
          <p:nvPr/>
        </p:nvSpPr>
        <p:spPr>
          <a:xfrm>
            <a:off x="4499713" y="2511487"/>
            <a:ext cx="494303" cy="338554"/>
          </a:xfrm>
          <a:prstGeom prst="rect">
            <a:avLst/>
          </a:prstGeom>
          <a:noFill/>
        </p:spPr>
        <p:txBody>
          <a:bodyPr wrap="square" rtlCol="0">
            <a:spAutoFit/>
          </a:bodyPr>
          <a:lstStyle/>
          <a:p>
            <a:r>
              <a:rPr lang="en-GB" sz="1600" b="1" dirty="0">
                <a:solidFill>
                  <a:srgbClr val="253746"/>
                </a:solidFill>
              </a:rPr>
              <a:t>+2</a:t>
            </a:r>
          </a:p>
        </p:txBody>
      </p:sp>
      <p:grpSp>
        <p:nvGrpSpPr>
          <p:cNvPr id="16" name="Group 15">
            <a:extLst>
              <a:ext uri="{FF2B5EF4-FFF2-40B4-BE49-F238E27FC236}">
                <a16:creationId xmlns:a16="http://schemas.microsoft.com/office/drawing/2014/main" id="{30C321BE-32F5-4623-9862-7BFE9E28891B}"/>
              </a:ext>
            </a:extLst>
          </p:cNvPr>
          <p:cNvGrpSpPr/>
          <p:nvPr/>
        </p:nvGrpSpPr>
        <p:grpSpPr>
          <a:xfrm>
            <a:off x="4574924" y="3093319"/>
            <a:ext cx="418158" cy="482619"/>
            <a:chOff x="4479874" y="5454502"/>
            <a:chExt cx="418158" cy="482619"/>
          </a:xfrm>
        </p:grpSpPr>
        <p:cxnSp>
          <p:nvCxnSpPr>
            <p:cNvPr id="17" name="Straight Connector 16">
              <a:extLst>
                <a:ext uri="{FF2B5EF4-FFF2-40B4-BE49-F238E27FC236}">
                  <a16:creationId xmlns:a16="http://schemas.microsoft.com/office/drawing/2014/main" id="{6487999D-8DAE-4274-B7EC-9E14C3CAD6CB}"/>
                </a:ext>
              </a:extLst>
            </p:cNvPr>
            <p:cNvCxnSpPr/>
            <p:nvPr/>
          </p:nvCxnSpPr>
          <p:spPr>
            <a:xfrm>
              <a:off x="4657057" y="5454502"/>
              <a:ext cx="0" cy="191386"/>
            </a:xfrm>
            <a:prstGeom prst="line">
              <a:avLst/>
            </a:prstGeom>
            <a:ln w="38100">
              <a:solidFill>
                <a:srgbClr val="253746"/>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144BE1D-5B89-4602-AAD6-3A6515F4E4CA}"/>
                </a:ext>
              </a:extLst>
            </p:cNvPr>
            <p:cNvSpPr txBox="1"/>
            <p:nvPr/>
          </p:nvSpPr>
          <p:spPr>
            <a:xfrm>
              <a:off x="4479874" y="5598567"/>
              <a:ext cx="418158" cy="338554"/>
            </a:xfrm>
            <a:prstGeom prst="rect">
              <a:avLst/>
            </a:prstGeom>
            <a:noFill/>
          </p:spPr>
          <p:txBody>
            <a:bodyPr wrap="square" rtlCol="0">
              <a:spAutoFit/>
            </a:bodyPr>
            <a:lstStyle/>
            <a:p>
              <a:r>
                <a:rPr lang="en-GB" sz="1600" b="1" dirty="0">
                  <a:solidFill>
                    <a:srgbClr val="253746"/>
                  </a:solidFill>
                </a:rPr>
                <a:t>52</a:t>
              </a:r>
            </a:p>
          </p:txBody>
        </p:sp>
      </p:grpSp>
      <p:grpSp>
        <p:nvGrpSpPr>
          <p:cNvPr id="19" name="Group 18">
            <a:extLst>
              <a:ext uri="{FF2B5EF4-FFF2-40B4-BE49-F238E27FC236}">
                <a16:creationId xmlns:a16="http://schemas.microsoft.com/office/drawing/2014/main" id="{B377521E-EB20-48D9-A328-B2122B839A32}"/>
              </a:ext>
            </a:extLst>
          </p:cNvPr>
          <p:cNvGrpSpPr/>
          <p:nvPr/>
        </p:nvGrpSpPr>
        <p:grpSpPr>
          <a:xfrm>
            <a:off x="50520" y="4503650"/>
            <a:ext cx="3146106" cy="1569186"/>
            <a:chOff x="3954068" y="4063018"/>
            <a:chExt cx="3146106" cy="1569186"/>
          </a:xfrm>
        </p:grpSpPr>
        <p:sp>
          <p:nvSpPr>
            <p:cNvPr id="20" name="Speech Bubble: Rectangle with Corners Rounded 14">
              <a:extLst>
                <a:ext uri="{FF2B5EF4-FFF2-40B4-BE49-F238E27FC236}">
                  <a16:creationId xmlns:a16="http://schemas.microsoft.com/office/drawing/2014/main" id="{E606D716-89C2-497C-83CB-2AA80C25DFC6}"/>
                </a:ext>
              </a:extLst>
            </p:cNvPr>
            <p:cNvSpPr/>
            <p:nvPr/>
          </p:nvSpPr>
          <p:spPr>
            <a:xfrm>
              <a:off x="3954068" y="4063018"/>
              <a:ext cx="3146106" cy="1569186"/>
            </a:xfrm>
            <a:prstGeom prst="cloudCallout">
              <a:avLst>
                <a:gd name="adj1" fmla="val 29590"/>
                <a:gd name="adj2" fmla="val -90630"/>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How many more do we need to add?</a:t>
              </a:r>
            </a:p>
          </p:txBody>
        </p:sp>
        <p:pic>
          <p:nvPicPr>
            <p:cNvPr id="21" name="Picture 20">
              <a:extLst>
                <a:ext uri="{FF2B5EF4-FFF2-40B4-BE49-F238E27FC236}">
                  <a16:creationId xmlns:a16="http://schemas.microsoft.com/office/drawing/2014/main" id="{82DB0904-1910-4490-B65D-5B48188F37C4}"/>
                </a:ext>
              </a:extLst>
            </p:cNvPr>
            <p:cNvPicPr>
              <a:picLocks noChangeAspect="1"/>
            </p:cNvPicPr>
            <p:nvPr/>
          </p:nvPicPr>
          <p:blipFill rotWithShape="1">
            <a:blip r:embed="rId4" cstate="screen">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443398" y="4287950"/>
              <a:ext cx="391606" cy="849534"/>
            </a:xfrm>
            <a:prstGeom prst="rect">
              <a:avLst/>
            </a:prstGeom>
          </p:spPr>
        </p:pic>
      </p:grpSp>
      <p:grpSp>
        <p:nvGrpSpPr>
          <p:cNvPr id="22" name="Group 21">
            <a:extLst>
              <a:ext uri="{FF2B5EF4-FFF2-40B4-BE49-F238E27FC236}">
                <a16:creationId xmlns:a16="http://schemas.microsoft.com/office/drawing/2014/main" id="{8A881068-3AE2-4152-9114-60DF66AE1248}"/>
              </a:ext>
            </a:extLst>
          </p:cNvPr>
          <p:cNvGrpSpPr/>
          <p:nvPr/>
        </p:nvGrpSpPr>
        <p:grpSpPr>
          <a:xfrm>
            <a:off x="3338593" y="4350695"/>
            <a:ext cx="2608783" cy="1289672"/>
            <a:chOff x="3954068" y="4063018"/>
            <a:chExt cx="2608783" cy="1289672"/>
          </a:xfrm>
        </p:grpSpPr>
        <p:sp>
          <p:nvSpPr>
            <p:cNvPr id="23" name="Speech Bubble: Rectangle with Corners Rounded 14">
              <a:extLst>
                <a:ext uri="{FF2B5EF4-FFF2-40B4-BE49-F238E27FC236}">
                  <a16:creationId xmlns:a16="http://schemas.microsoft.com/office/drawing/2014/main" id="{1C094C55-D9A2-4F8D-B50A-57F46EA74380}"/>
                </a:ext>
              </a:extLst>
            </p:cNvPr>
            <p:cNvSpPr/>
            <p:nvPr/>
          </p:nvSpPr>
          <p:spPr>
            <a:xfrm>
              <a:off x="3954068" y="4063018"/>
              <a:ext cx="2608783" cy="1289672"/>
            </a:xfrm>
            <a:prstGeom prst="cloudCallout">
              <a:avLst>
                <a:gd name="adj1" fmla="val -45859"/>
                <a:gd name="adj2" fmla="val -7758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What is the answer? </a:t>
              </a:r>
            </a:p>
          </p:txBody>
        </p:sp>
        <p:pic>
          <p:nvPicPr>
            <p:cNvPr id="24" name="Picture 23">
              <a:extLst>
                <a:ext uri="{FF2B5EF4-FFF2-40B4-BE49-F238E27FC236}">
                  <a16:creationId xmlns:a16="http://schemas.microsoft.com/office/drawing/2014/main" id="{FAC55CFD-C732-47EB-8E4B-638F02B23D96}"/>
                </a:ext>
              </a:extLst>
            </p:cNvPr>
            <p:cNvPicPr>
              <a:picLocks noChangeAspect="1"/>
            </p:cNvPicPr>
            <p:nvPr/>
          </p:nvPicPr>
          <p:blipFill rotWithShape="1">
            <a:blip r:embed="rId4" cstate="screen">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5933198" y="4163447"/>
              <a:ext cx="385883" cy="837119"/>
            </a:xfrm>
            <a:prstGeom prst="rect">
              <a:avLst/>
            </a:prstGeom>
          </p:spPr>
        </p:pic>
      </p:grpSp>
      <p:grpSp>
        <p:nvGrpSpPr>
          <p:cNvPr id="25" name="Group 24">
            <a:extLst>
              <a:ext uri="{FF2B5EF4-FFF2-40B4-BE49-F238E27FC236}">
                <a16:creationId xmlns:a16="http://schemas.microsoft.com/office/drawing/2014/main" id="{ACCA85DC-9494-4A2B-9355-8D743B42FF4C}"/>
              </a:ext>
            </a:extLst>
          </p:cNvPr>
          <p:cNvGrpSpPr/>
          <p:nvPr/>
        </p:nvGrpSpPr>
        <p:grpSpPr>
          <a:xfrm>
            <a:off x="5682204" y="4451124"/>
            <a:ext cx="3146106" cy="1569186"/>
            <a:chOff x="3954068" y="4063018"/>
            <a:chExt cx="3146106" cy="1569186"/>
          </a:xfrm>
        </p:grpSpPr>
        <p:sp>
          <p:nvSpPr>
            <p:cNvPr id="26" name="Speech Bubble: Rectangle with Corners Rounded 14">
              <a:extLst>
                <a:ext uri="{FF2B5EF4-FFF2-40B4-BE49-F238E27FC236}">
                  <a16:creationId xmlns:a16="http://schemas.microsoft.com/office/drawing/2014/main" id="{5F0F2819-118B-4FC2-B705-13E4CC7F5974}"/>
                </a:ext>
              </a:extLst>
            </p:cNvPr>
            <p:cNvSpPr/>
            <p:nvPr/>
          </p:nvSpPr>
          <p:spPr>
            <a:xfrm>
              <a:off x="3954068" y="4063018"/>
              <a:ext cx="3146106" cy="1569186"/>
            </a:xfrm>
            <a:prstGeom prst="cloudCallout">
              <a:avLst>
                <a:gd name="adj1" fmla="val -45859"/>
                <a:gd name="adj2" fmla="val -7758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Where is that on the line? </a:t>
              </a:r>
            </a:p>
          </p:txBody>
        </p:sp>
        <p:pic>
          <p:nvPicPr>
            <p:cNvPr id="27" name="Picture 26">
              <a:extLst>
                <a:ext uri="{FF2B5EF4-FFF2-40B4-BE49-F238E27FC236}">
                  <a16:creationId xmlns:a16="http://schemas.microsoft.com/office/drawing/2014/main" id="{F48E690F-EE06-4429-BB63-D85528EA76B9}"/>
                </a:ext>
              </a:extLst>
            </p:cNvPr>
            <p:cNvPicPr>
              <a:picLocks noChangeAspect="1"/>
            </p:cNvPicPr>
            <p:nvPr/>
          </p:nvPicPr>
          <p:blipFill rotWithShape="1">
            <a:blip r:embed="rId4" cstate="screen">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443398" y="4287950"/>
              <a:ext cx="391606" cy="849534"/>
            </a:xfrm>
            <a:prstGeom prst="rect">
              <a:avLst/>
            </a:prstGeom>
          </p:spPr>
        </p:pic>
      </p:grpSp>
      <p:sp>
        <p:nvSpPr>
          <p:cNvPr id="28" name="Speech Bubble: Rectangle with Corners Rounded 14">
            <a:extLst>
              <a:ext uri="{FF2B5EF4-FFF2-40B4-BE49-F238E27FC236}">
                <a16:creationId xmlns:a16="http://schemas.microsoft.com/office/drawing/2014/main" id="{31AFD2A2-FE8D-4AE4-8483-3A62BD6ED88A}"/>
              </a:ext>
            </a:extLst>
          </p:cNvPr>
          <p:cNvSpPr/>
          <p:nvPr/>
        </p:nvSpPr>
        <p:spPr>
          <a:xfrm>
            <a:off x="1355762" y="812672"/>
            <a:ext cx="3227686" cy="1693529"/>
          </a:xfrm>
          <a:prstGeom prst="cloudCallout">
            <a:avLst>
              <a:gd name="adj1" fmla="val -72676"/>
              <a:gd name="adj2" fmla="val 40875"/>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b="1" dirty="0">
                <a:solidFill>
                  <a:srgbClr val="253746"/>
                </a:solidFill>
                <a:latin typeface="Myriad Pro Light" panose="020B0603030403020204" pitchFamily="34" charset="0"/>
              </a:rPr>
              <a:t>How many beads do we need to make 50? </a:t>
            </a:r>
          </a:p>
        </p:txBody>
      </p:sp>
      <p:sp>
        <p:nvSpPr>
          <p:cNvPr id="29" name="TextBox 28">
            <a:extLst>
              <a:ext uri="{FF2B5EF4-FFF2-40B4-BE49-F238E27FC236}">
                <a16:creationId xmlns:a16="http://schemas.microsoft.com/office/drawing/2014/main" id="{B69677ED-5C54-4353-B94F-C526DD00205C}"/>
              </a:ext>
            </a:extLst>
          </p:cNvPr>
          <p:cNvSpPr txBox="1"/>
          <p:nvPr/>
        </p:nvSpPr>
        <p:spPr>
          <a:xfrm>
            <a:off x="116681" y="138645"/>
            <a:ext cx="8933534" cy="400110"/>
          </a:xfrm>
          <a:prstGeom prst="rect">
            <a:avLst/>
          </a:prstGeom>
          <a:noFill/>
        </p:spPr>
        <p:txBody>
          <a:bodyPr wrap="square" rtlCol="0">
            <a:spAutoFit/>
          </a:bodyPr>
          <a:lstStyle/>
          <a:p>
            <a:pPr>
              <a:buClr>
                <a:srgbClr val="EA7600"/>
              </a:buClr>
              <a:buSzPct val="120000"/>
            </a:pPr>
            <a:r>
              <a:rPr lang="en-GB" sz="2000" b="1" dirty="0">
                <a:solidFill>
                  <a:srgbClr val="253746"/>
                </a:solidFill>
              </a:rPr>
              <a:t>Day 3:</a:t>
            </a:r>
            <a:r>
              <a:rPr lang="en-GB" sz="2000" b="1" dirty="0">
                <a:solidFill>
                  <a:srgbClr val="006400"/>
                </a:solidFill>
              </a:rPr>
              <a:t> </a:t>
            </a:r>
            <a:r>
              <a:rPr lang="en-GB" sz="2000" b="1" dirty="0">
                <a:solidFill>
                  <a:srgbClr val="0000C8"/>
                </a:solidFill>
              </a:rPr>
              <a:t>Add a single-digit number to a 2-digit number, bridging 10.</a:t>
            </a:r>
          </a:p>
        </p:txBody>
      </p:sp>
    </p:spTree>
    <p:extLst>
      <p:ext uri="{BB962C8B-B14F-4D97-AF65-F5344CB8AC3E}">
        <p14:creationId xmlns:p14="http://schemas.microsoft.com/office/powerpoint/2010/main" val="185837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4" grpId="0" animBg="1"/>
      <p:bldP spid="1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55</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pic>
        <p:nvPicPr>
          <p:cNvPr id="4" name="Picture 3">
            <a:extLst>
              <a:ext uri="{FF2B5EF4-FFF2-40B4-BE49-F238E27FC236}">
                <a16:creationId xmlns:a16="http://schemas.microsoft.com/office/drawing/2014/main" id="{315EE6A1-1C71-4873-AA58-36F44F2AECD8}"/>
              </a:ext>
            </a:extLst>
          </p:cNvPr>
          <p:cNvPicPr>
            <a:picLocks noChangeAspect="1"/>
          </p:cNvPicPr>
          <p:nvPr/>
        </p:nvPicPr>
        <p:blipFill rotWithShape="1">
          <a:blip r:embed="rId3"/>
          <a:srcRect b="1412"/>
          <a:stretch/>
        </p:blipFill>
        <p:spPr>
          <a:xfrm>
            <a:off x="263966" y="215681"/>
            <a:ext cx="8616067" cy="5714649"/>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A19E9721-3C47-47AA-A906-8BEC0DEADCB0}"/>
              </a:ext>
            </a:extLst>
          </p:cNvPr>
          <p:cNvSpPr/>
          <p:nvPr/>
        </p:nvSpPr>
        <p:spPr>
          <a:xfrm>
            <a:off x="300062" y="4656221"/>
            <a:ext cx="8507055" cy="1274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p:nvGrpSpPr>
        <p:grpSpPr>
          <a:xfrm>
            <a:off x="5560936" y="4987877"/>
            <a:ext cx="1713640" cy="1160976"/>
            <a:chOff x="1834709" y="4015907"/>
            <a:chExt cx="1606379" cy="952832"/>
          </a:xfrm>
        </p:grpSpPr>
        <p:sp>
          <p:nvSpPr>
            <p:cNvPr id="14" name="Rounded Rectangle 13"/>
            <p:cNvSpPr/>
            <p:nvPr/>
          </p:nvSpPr>
          <p:spPr>
            <a:xfrm>
              <a:off x="1834709" y="4015907"/>
              <a:ext cx="1606379" cy="495328"/>
            </a:xfrm>
            <a:prstGeom prst="roundRect">
              <a:avLst>
                <a:gd name="adj" fmla="val 42473"/>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Challenge</a:t>
              </a:r>
              <a:endParaRPr lang="en-GB" sz="2400" b="1" dirty="0">
                <a:solidFill>
                  <a:schemeClr val="tx1"/>
                </a:solidFill>
              </a:endParaRPr>
            </a:p>
          </p:txBody>
        </p:sp>
        <p:pic>
          <p:nvPicPr>
            <p:cNvPr id="15"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44755">
              <a:off x="2150897" y="4363258"/>
              <a:ext cx="388517" cy="60548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9951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0" presetClass="exit" presetSubtype="0" fill="hold" grpId="0" nodeType="withEffect">
                                  <p:stCondLst>
                                    <p:cond delay="0"/>
                                  </p:stCondLst>
                                  <p:childTnLst>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56</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pic>
        <p:nvPicPr>
          <p:cNvPr id="3" name="Picture 2">
            <a:extLst>
              <a:ext uri="{FF2B5EF4-FFF2-40B4-BE49-F238E27FC236}">
                <a16:creationId xmlns:a16="http://schemas.microsoft.com/office/drawing/2014/main" id="{08488CE4-9BA9-4A42-AB69-F5403CA405A1}"/>
              </a:ext>
            </a:extLst>
          </p:cNvPr>
          <p:cNvPicPr>
            <a:picLocks noChangeAspect="1"/>
          </p:cNvPicPr>
          <p:nvPr/>
        </p:nvPicPr>
        <p:blipFill>
          <a:blip r:embed="rId3"/>
          <a:stretch>
            <a:fillRect/>
          </a:stretch>
        </p:blipFill>
        <p:spPr>
          <a:xfrm>
            <a:off x="348778" y="338553"/>
            <a:ext cx="8350187" cy="54245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370952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57</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a:t>Year 1/2</a:t>
            </a:r>
            <a:endParaRPr lang="en-GB" dirty="0"/>
          </a:p>
        </p:txBody>
      </p:sp>
      <p:sp>
        <p:nvSpPr>
          <p:cNvPr id="5" name="TextBox 4">
            <a:extLst>
              <a:ext uri="{FF2B5EF4-FFF2-40B4-BE49-F238E27FC236}">
                <a16:creationId xmlns:a16="http://schemas.microsoft.com/office/drawing/2014/main" id="{B69677ED-5C54-4353-B94F-C526DD00205C}"/>
              </a:ext>
            </a:extLst>
          </p:cNvPr>
          <p:cNvSpPr txBox="1"/>
          <p:nvPr/>
        </p:nvSpPr>
        <p:spPr>
          <a:xfrm>
            <a:off x="506473" y="1019757"/>
            <a:ext cx="8130503" cy="1331134"/>
          </a:xfrm>
          <a:prstGeom prst="rect">
            <a:avLst/>
          </a:prstGeom>
          <a:noFill/>
        </p:spPr>
        <p:txBody>
          <a:bodyPr wrap="square" rtlCol="0">
            <a:spAutoFit/>
          </a:bodyPr>
          <a:lstStyle/>
          <a:p>
            <a:pPr algn="ctr">
              <a:spcAft>
                <a:spcPts val="30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b="1" dirty="0">
                <a:solidFill>
                  <a:srgbClr val="253746"/>
                </a:solidFill>
              </a:rPr>
              <a:t>Day 4</a:t>
            </a:r>
          </a:p>
          <a:p>
            <a:pPr>
              <a:buClr>
                <a:srgbClr val="EA7600"/>
              </a:buClr>
              <a:buSzPct val="120000"/>
            </a:pPr>
            <a:r>
              <a:rPr lang="en-GB" b="1" dirty="0">
                <a:solidFill>
                  <a:srgbClr val="006400"/>
                </a:solidFill>
              </a:rPr>
              <a:t>Add three numbers, using number bonds to 10.</a:t>
            </a:r>
          </a:p>
          <a:p>
            <a:pPr>
              <a:spcAft>
                <a:spcPts val="1000"/>
              </a:spcAft>
              <a:buClr>
                <a:srgbClr val="EA7600"/>
              </a:buClr>
              <a:buSzPct val="120000"/>
            </a:pPr>
            <a:r>
              <a:rPr lang="en-GB" b="1" dirty="0">
                <a:solidFill>
                  <a:srgbClr val="0000C8"/>
                </a:solidFill>
              </a:rPr>
              <a:t>Subtract a single-digit number from a 2-digit number, bridging 10.</a:t>
            </a:r>
          </a:p>
        </p:txBody>
      </p:sp>
      <p:sp>
        <p:nvSpPr>
          <p:cNvPr id="6" name="TextBox 5">
            <a:extLst>
              <a:ext uri="{FF2B5EF4-FFF2-40B4-BE49-F238E27FC236}">
                <a16:creationId xmlns:a16="http://schemas.microsoft.com/office/drawing/2014/main" id="{A64F3FED-3247-4F55-BF8A-D1D9E087C650}"/>
              </a:ext>
            </a:extLst>
          </p:cNvPr>
          <p:cNvSpPr txBox="1"/>
          <p:nvPr/>
        </p:nvSpPr>
        <p:spPr>
          <a:xfrm>
            <a:off x="116681" y="16610"/>
            <a:ext cx="8910088"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Mental addition and subtraction</a:t>
            </a:r>
          </a:p>
        </p:txBody>
      </p:sp>
    </p:spTree>
    <p:extLst>
      <p:ext uri="{BB962C8B-B14F-4D97-AF65-F5344CB8AC3E}">
        <p14:creationId xmlns:p14="http://schemas.microsoft.com/office/powerpoint/2010/main" val="19380862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58</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707886"/>
          </a:xfrm>
          <a:prstGeom prst="rect">
            <a:avLst/>
          </a:prstGeom>
          <a:noFill/>
        </p:spPr>
        <p:txBody>
          <a:bodyPr wrap="square" rtlCol="0">
            <a:spAutoFit/>
          </a:bodyPr>
          <a:lstStyle/>
          <a:p>
            <a:pPr>
              <a:buClr>
                <a:srgbClr val="EA7600"/>
              </a:buClr>
              <a:buSzPct val="120000"/>
            </a:pPr>
            <a:r>
              <a:rPr lang="en-GB" sz="2000" b="1" dirty="0">
                <a:solidFill>
                  <a:srgbClr val="253746"/>
                </a:solidFill>
              </a:rPr>
              <a:t>Day 4: </a:t>
            </a:r>
            <a:r>
              <a:rPr lang="en-GB" sz="2000" b="1" dirty="0">
                <a:solidFill>
                  <a:srgbClr val="006400"/>
                </a:solidFill>
              </a:rPr>
              <a:t>Add three numbers, using number bonds to 10. </a:t>
            </a:r>
            <a:r>
              <a:rPr lang="en-GB" sz="2000" b="1" dirty="0">
                <a:solidFill>
                  <a:srgbClr val="0000C8"/>
                </a:solidFill>
              </a:rPr>
              <a:t>Subtract a single-digit number from a 2-digit number, bridging 10.</a:t>
            </a:r>
          </a:p>
        </p:txBody>
      </p:sp>
      <p:pic>
        <p:nvPicPr>
          <p:cNvPr id="17" name="Picture 2" descr="Dice, Games, Game, Six, Sided, Face, Side, Gambling"/>
          <p:cNvPicPr>
            <a:picLocks noChangeAspect="1" noChangeArrowheads="1"/>
          </p:cNvPicPr>
          <p:nvPr/>
        </p:nvPicPr>
        <p:blipFill rotWithShape="1">
          <a:blip r:embed="rId3">
            <a:extLst>
              <a:ext uri="{28A0092B-C50C-407E-A947-70E740481C1C}">
                <a14:useLocalDpi xmlns:a14="http://schemas.microsoft.com/office/drawing/2010/main" val="0"/>
              </a:ext>
            </a:extLst>
          </a:blip>
          <a:srcRect l="66656" t="30055" r="16672" b="32244"/>
          <a:stretch/>
        </p:blipFill>
        <p:spPr bwMode="auto">
          <a:xfrm>
            <a:off x="1687198" y="1249047"/>
            <a:ext cx="1524469" cy="172369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 name="Picture 2" descr="Dice, Games, Game, Six, Sided, Face, Side, Gambling"/>
          <p:cNvPicPr>
            <a:picLocks noChangeAspect="1" noChangeArrowheads="1"/>
          </p:cNvPicPr>
          <p:nvPr/>
        </p:nvPicPr>
        <p:blipFill rotWithShape="1">
          <a:blip r:embed="rId3">
            <a:extLst>
              <a:ext uri="{28A0092B-C50C-407E-A947-70E740481C1C}">
                <a14:useLocalDpi xmlns:a14="http://schemas.microsoft.com/office/drawing/2010/main" val="0"/>
              </a:ext>
            </a:extLst>
          </a:blip>
          <a:srcRect l="66656" t="30055" r="16672" b="32244"/>
          <a:stretch/>
        </p:blipFill>
        <p:spPr bwMode="auto">
          <a:xfrm>
            <a:off x="3644699" y="1249047"/>
            <a:ext cx="1524469" cy="172369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9" name="Picture 2" descr="Dice, Games, Game, Six, Sided, Face, Side, Gambling"/>
          <p:cNvPicPr>
            <a:picLocks noChangeAspect="1" noChangeArrowheads="1"/>
          </p:cNvPicPr>
          <p:nvPr/>
        </p:nvPicPr>
        <p:blipFill rotWithShape="1">
          <a:blip r:embed="rId3">
            <a:extLst>
              <a:ext uri="{28A0092B-C50C-407E-A947-70E740481C1C}">
                <a14:useLocalDpi xmlns:a14="http://schemas.microsoft.com/office/drawing/2010/main" val="0"/>
              </a:ext>
            </a:extLst>
          </a:blip>
          <a:srcRect l="33461" t="30055" r="49911" b="32244"/>
          <a:stretch/>
        </p:blipFill>
        <p:spPr bwMode="auto">
          <a:xfrm>
            <a:off x="5575725" y="1249047"/>
            <a:ext cx="1520418" cy="172369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45377F9E-D2A2-4BA3-B120-59FF6DB0C5D4}"/>
              </a:ext>
            </a:extLst>
          </p:cNvPr>
          <p:cNvGrpSpPr/>
          <p:nvPr/>
        </p:nvGrpSpPr>
        <p:grpSpPr>
          <a:xfrm>
            <a:off x="937555" y="3294784"/>
            <a:ext cx="3247932" cy="2163790"/>
            <a:chOff x="4298496" y="4063018"/>
            <a:chExt cx="2801678" cy="1569186"/>
          </a:xfrm>
          <a:effectLst>
            <a:outerShdw blurRad="50800" dist="38100" dir="2700000" algn="tl" rotWithShape="0">
              <a:prstClr val="black">
                <a:alpha val="40000"/>
              </a:prstClr>
            </a:outerShdw>
          </a:effectLst>
        </p:grpSpPr>
        <p:sp>
          <p:nvSpPr>
            <p:cNvPr id="21" name="Speech Bubble: Rectangle with Corners Rounded 14">
              <a:extLst>
                <a:ext uri="{FF2B5EF4-FFF2-40B4-BE49-F238E27FC236}">
                  <a16:creationId xmlns:a16="http://schemas.microsoft.com/office/drawing/2014/main" id="{33A118E9-4FBA-4F4E-97F1-10B297E4A984}"/>
                </a:ext>
              </a:extLst>
            </p:cNvPr>
            <p:cNvSpPr/>
            <p:nvPr/>
          </p:nvSpPr>
          <p:spPr>
            <a:xfrm>
              <a:off x="4298496" y="4063018"/>
              <a:ext cx="2801678" cy="1569186"/>
            </a:xfrm>
            <a:prstGeom prst="cloudCallout">
              <a:avLst>
                <a:gd name="adj1" fmla="val -59741"/>
                <a:gd name="adj2" fmla="val 6679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What is the </a:t>
              </a:r>
              <a:r>
                <a:rPr lang="en-GB" sz="2000" b="1" dirty="0">
                  <a:solidFill>
                    <a:srgbClr val="C00000"/>
                  </a:solidFill>
                  <a:latin typeface="Myriad Pro Light" panose="020B0603030403020204" pitchFamily="34" charset="0"/>
                </a:rPr>
                <a:t>total</a:t>
              </a:r>
              <a:r>
                <a:rPr lang="en-GB" sz="2000" b="1" dirty="0">
                  <a:solidFill>
                    <a:srgbClr val="253746"/>
                  </a:solidFill>
                  <a:latin typeface="Myriad Pro Light" panose="020B0603030403020204" pitchFamily="34" charset="0"/>
                </a:rPr>
                <a:t> number of spots on these first two dice?</a:t>
              </a:r>
            </a:p>
          </p:txBody>
        </p:sp>
        <p:pic>
          <p:nvPicPr>
            <p:cNvPr id="22" name="Picture 21">
              <a:extLst>
                <a:ext uri="{FF2B5EF4-FFF2-40B4-BE49-F238E27FC236}">
                  <a16:creationId xmlns:a16="http://schemas.microsoft.com/office/drawing/2014/main" id="{EEC1D852-2E0F-4198-9E1C-668A9B27AF8C}"/>
                </a:ext>
              </a:extLst>
            </p:cNvPr>
            <p:cNvPicPr>
              <a:picLocks noChangeAspect="1"/>
            </p:cNvPicPr>
            <p:nvPr/>
          </p:nvPicPr>
          <p:blipFill rotWithShape="1">
            <a:blip r:embed="rId4"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6645351" y="4155977"/>
              <a:ext cx="391606" cy="691634"/>
            </a:xfrm>
            <a:prstGeom prst="rect">
              <a:avLst/>
            </a:prstGeom>
          </p:spPr>
        </p:pic>
      </p:grpSp>
      <p:sp>
        <p:nvSpPr>
          <p:cNvPr id="23" name="Rectangle 22"/>
          <p:cNvSpPr/>
          <p:nvPr/>
        </p:nvSpPr>
        <p:spPr>
          <a:xfrm>
            <a:off x="4592044" y="3668396"/>
            <a:ext cx="1255472" cy="1107996"/>
          </a:xfrm>
          <a:prstGeom prst="rect">
            <a:avLst/>
          </a:prstGeom>
        </p:spPr>
        <p:txBody>
          <a:bodyPr wrap="none">
            <a:spAutoFit/>
          </a:bodyPr>
          <a:lstStyle/>
          <a:p>
            <a:pPr lvl="0"/>
            <a:r>
              <a:rPr lang="en-GB" sz="6600" b="1" dirty="0">
                <a:latin typeface="Myriad Pro Light"/>
              </a:rPr>
              <a:t>10</a:t>
            </a:r>
          </a:p>
        </p:txBody>
      </p:sp>
      <p:grpSp>
        <p:nvGrpSpPr>
          <p:cNvPr id="24" name="Group 23">
            <a:extLst>
              <a:ext uri="{FF2B5EF4-FFF2-40B4-BE49-F238E27FC236}">
                <a16:creationId xmlns:a16="http://schemas.microsoft.com/office/drawing/2014/main" id="{45377F9E-D2A2-4BA3-B120-59FF6DB0C5D4}"/>
              </a:ext>
            </a:extLst>
          </p:cNvPr>
          <p:cNvGrpSpPr/>
          <p:nvPr/>
        </p:nvGrpSpPr>
        <p:grpSpPr>
          <a:xfrm>
            <a:off x="4423389" y="3319861"/>
            <a:ext cx="3247932" cy="2163790"/>
            <a:chOff x="4298496" y="4063018"/>
            <a:chExt cx="2801678" cy="1569186"/>
          </a:xfrm>
          <a:effectLst>
            <a:outerShdw blurRad="50800" dist="38100" dir="2700000" algn="tl" rotWithShape="0">
              <a:prstClr val="black">
                <a:alpha val="40000"/>
              </a:prstClr>
            </a:outerShdw>
          </a:effectLst>
        </p:grpSpPr>
        <p:sp>
          <p:nvSpPr>
            <p:cNvPr id="25" name="Speech Bubble: Rectangle with Corners Rounded 14">
              <a:extLst>
                <a:ext uri="{FF2B5EF4-FFF2-40B4-BE49-F238E27FC236}">
                  <a16:creationId xmlns:a16="http://schemas.microsoft.com/office/drawing/2014/main" id="{33A118E9-4FBA-4F4E-97F1-10B297E4A984}"/>
                </a:ext>
              </a:extLst>
            </p:cNvPr>
            <p:cNvSpPr/>
            <p:nvPr/>
          </p:nvSpPr>
          <p:spPr>
            <a:xfrm>
              <a:off x="4298496" y="4063018"/>
              <a:ext cx="2801678" cy="1569186"/>
            </a:xfrm>
            <a:prstGeom prst="cloudCallout">
              <a:avLst>
                <a:gd name="adj1" fmla="val -59741"/>
                <a:gd name="adj2" fmla="val 6679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What is 10 add another 3?</a:t>
              </a:r>
            </a:p>
          </p:txBody>
        </p:sp>
        <p:pic>
          <p:nvPicPr>
            <p:cNvPr id="26" name="Picture 25">
              <a:extLst>
                <a:ext uri="{FF2B5EF4-FFF2-40B4-BE49-F238E27FC236}">
                  <a16:creationId xmlns:a16="http://schemas.microsoft.com/office/drawing/2014/main" id="{EEC1D852-2E0F-4198-9E1C-668A9B27AF8C}"/>
                </a:ext>
              </a:extLst>
            </p:cNvPr>
            <p:cNvPicPr>
              <a:picLocks noChangeAspect="1"/>
            </p:cNvPicPr>
            <p:nvPr/>
          </p:nvPicPr>
          <p:blipFill rotWithShape="1">
            <a:blip r:embed="rId4"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6443398" y="4207755"/>
              <a:ext cx="391606" cy="674158"/>
            </a:xfrm>
            <a:prstGeom prst="rect">
              <a:avLst/>
            </a:prstGeom>
          </p:spPr>
        </p:pic>
      </p:grpSp>
      <p:sp>
        <p:nvSpPr>
          <p:cNvPr id="27" name="Rectangle 26"/>
          <p:cNvSpPr/>
          <p:nvPr/>
        </p:nvSpPr>
        <p:spPr>
          <a:xfrm>
            <a:off x="7909223" y="3822681"/>
            <a:ext cx="1091966" cy="1107996"/>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txBody>
          <a:bodyPr wrap="none">
            <a:spAutoFit/>
          </a:bodyPr>
          <a:lstStyle/>
          <a:p>
            <a:pPr lvl="0" algn="ctr"/>
            <a:r>
              <a:rPr lang="en-GB" sz="6600" b="1" dirty="0">
                <a:latin typeface="Myriad Pro Light"/>
              </a:rPr>
              <a:t>13</a:t>
            </a:r>
          </a:p>
        </p:txBody>
      </p:sp>
    </p:spTree>
    <p:extLst>
      <p:ext uri="{BB962C8B-B14F-4D97-AF65-F5344CB8AC3E}">
        <p14:creationId xmlns:p14="http://schemas.microsoft.com/office/powerpoint/2010/main" val="135241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par>
                                <p:cTn id="21" presetID="3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1000" fill="hold"/>
                                        <p:tgtEl>
                                          <p:spTgt spid="17"/>
                                        </p:tgtEl>
                                        <p:attrNameLst>
                                          <p:attrName>ppt_w</p:attrName>
                                        </p:attrNameLst>
                                      </p:cBhvr>
                                      <p:tavLst>
                                        <p:tav tm="0">
                                          <p:val>
                                            <p:fltVal val="0"/>
                                          </p:val>
                                        </p:tav>
                                        <p:tav tm="100000">
                                          <p:val>
                                            <p:strVal val="#ppt_w"/>
                                          </p:val>
                                        </p:tav>
                                      </p:tavLst>
                                    </p:anim>
                                    <p:anim calcmode="lin" valueType="num">
                                      <p:cBhvr>
                                        <p:cTn id="24" dur="1000" fill="hold"/>
                                        <p:tgtEl>
                                          <p:spTgt spid="17"/>
                                        </p:tgtEl>
                                        <p:attrNameLst>
                                          <p:attrName>ppt_h</p:attrName>
                                        </p:attrNameLst>
                                      </p:cBhvr>
                                      <p:tavLst>
                                        <p:tav tm="0">
                                          <p:val>
                                            <p:fltVal val="0"/>
                                          </p:val>
                                        </p:tav>
                                        <p:tav tm="100000">
                                          <p:val>
                                            <p:strVal val="#ppt_h"/>
                                          </p:val>
                                        </p:tav>
                                      </p:tavLst>
                                    </p:anim>
                                    <p:anim calcmode="lin" valueType="num">
                                      <p:cBhvr>
                                        <p:cTn id="25" dur="1000" fill="hold"/>
                                        <p:tgtEl>
                                          <p:spTgt spid="17"/>
                                        </p:tgtEl>
                                        <p:attrNameLst>
                                          <p:attrName>style.rotation</p:attrName>
                                        </p:attrNameLst>
                                      </p:cBhvr>
                                      <p:tavLst>
                                        <p:tav tm="0">
                                          <p:val>
                                            <p:fltVal val="90"/>
                                          </p:val>
                                        </p:tav>
                                        <p:tav tm="100000">
                                          <p:val>
                                            <p:fltVal val="0"/>
                                          </p:val>
                                        </p:tav>
                                      </p:tavLst>
                                    </p:anim>
                                    <p:animEffect transition="in" filter="fade">
                                      <p:cBhvr>
                                        <p:cTn id="26" dur="10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80">
                                          <p:stCondLst>
                                            <p:cond delay="0"/>
                                          </p:stCondLst>
                                        </p:cTn>
                                        <p:tgtEl>
                                          <p:spTgt spid="18"/>
                                        </p:tgtEl>
                                      </p:cBhvr>
                                    </p:animEffect>
                                    <p:anim calcmode="lin" valueType="num">
                                      <p:cBhvr>
                                        <p:cTn id="3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37" dur="26">
                                          <p:stCondLst>
                                            <p:cond delay="650"/>
                                          </p:stCondLst>
                                        </p:cTn>
                                        <p:tgtEl>
                                          <p:spTgt spid="18"/>
                                        </p:tgtEl>
                                      </p:cBhvr>
                                      <p:to x="100000" y="60000"/>
                                    </p:animScale>
                                    <p:animScale>
                                      <p:cBhvr>
                                        <p:cTn id="38" dur="166" decel="50000">
                                          <p:stCondLst>
                                            <p:cond delay="676"/>
                                          </p:stCondLst>
                                        </p:cTn>
                                        <p:tgtEl>
                                          <p:spTgt spid="18"/>
                                        </p:tgtEl>
                                      </p:cBhvr>
                                      <p:to x="100000" y="100000"/>
                                    </p:animScale>
                                    <p:animScale>
                                      <p:cBhvr>
                                        <p:cTn id="39" dur="26">
                                          <p:stCondLst>
                                            <p:cond delay="1312"/>
                                          </p:stCondLst>
                                        </p:cTn>
                                        <p:tgtEl>
                                          <p:spTgt spid="18"/>
                                        </p:tgtEl>
                                      </p:cBhvr>
                                      <p:to x="100000" y="80000"/>
                                    </p:animScale>
                                    <p:animScale>
                                      <p:cBhvr>
                                        <p:cTn id="40" dur="166" decel="50000">
                                          <p:stCondLst>
                                            <p:cond delay="1338"/>
                                          </p:stCondLst>
                                        </p:cTn>
                                        <p:tgtEl>
                                          <p:spTgt spid="18"/>
                                        </p:tgtEl>
                                      </p:cBhvr>
                                      <p:to x="100000" y="100000"/>
                                    </p:animScale>
                                    <p:animScale>
                                      <p:cBhvr>
                                        <p:cTn id="41" dur="26">
                                          <p:stCondLst>
                                            <p:cond delay="1642"/>
                                          </p:stCondLst>
                                        </p:cTn>
                                        <p:tgtEl>
                                          <p:spTgt spid="18"/>
                                        </p:tgtEl>
                                      </p:cBhvr>
                                      <p:to x="100000" y="90000"/>
                                    </p:animScale>
                                    <p:animScale>
                                      <p:cBhvr>
                                        <p:cTn id="42" dur="166" decel="50000">
                                          <p:stCondLst>
                                            <p:cond delay="1668"/>
                                          </p:stCondLst>
                                        </p:cTn>
                                        <p:tgtEl>
                                          <p:spTgt spid="18"/>
                                        </p:tgtEl>
                                      </p:cBhvr>
                                      <p:to x="100000" y="100000"/>
                                    </p:animScale>
                                    <p:animScale>
                                      <p:cBhvr>
                                        <p:cTn id="43" dur="26">
                                          <p:stCondLst>
                                            <p:cond delay="1808"/>
                                          </p:stCondLst>
                                        </p:cTn>
                                        <p:tgtEl>
                                          <p:spTgt spid="18"/>
                                        </p:tgtEl>
                                      </p:cBhvr>
                                      <p:to x="100000" y="95000"/>
                                    </p:animScale>
                                    <p:animScale>
                                      <p:cBhvr>
                                        <p:cTn id="44" dur="166" decel="50000">
                                          <p:stCondLst>
                                            <p:cond delay="1834"/>
                                          </p:stCondLst>
                                        </p:cTn>
                                        <p:tgtEl>
                                          <p:spTgt spid="18"/>
                                        </p:tgtEl>
                                      </p:cBhvr>
                                      <p:to x="100000" y="100000"/>
                                    </p:animScale>
                                  </p:childTnLst>
                                </p:cTn>
                              </p:par>
                              <p:par>
                                <p:cTn id="45" presetID="31"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1000" fill="hold"/>
                                        <p:tgtEl>
                                          <p:spTgt spid="18"/>
                                        </p:tgtEl>
                                        <p:attrNameLst>
                                          <p:attrName>ppt_w</p:attrName>
                                        </p:attrNameLst>
                                      </p:cBhvr>
                                      <p:tavLst>
                                        <p:tav tm="0">
                                          <p:val>
                                            <p:fltVal val="0"/>
                                          </p:val>
                                        </p:tav>
                                        <p:tav tm="100000">
                                          <p:val>
                                            <p:strVal val="#ppt_w"/>
                                          </p:val>
                                        </p:tav>
                                      </p:tavLst>
                                    </p:anim>
                                    <p:anim calcmode="lin" valueType="num">
                                      <p:cBhvr>
                                        <p:cTn id="48" dur="1000" fill="hold"/>
                                        <p:tgtEl>
                                          <p:spTgt spid="18"/>
                                        </p:tgtEl>
                                        <p:attrNameLst>
                                          <p:attrName>ppt_h</p:attrName>
                                        </p:attrNameLst>
                                      </p:cBhvr>
                                      <p:tavLst>
                                        <p:tav tm="0">
                                          <p:val>
                                            <p:fltVal val="0"/>
                                          </p:val>
                                        </p:tav>
                                        <p:tav tm="100000">
                                          <p:val>
                                            <p:strVal val="#ppt_h"/>
                                          </p:val>
                                        </p:tav>
                                      </p:tavLst>
                                    </p:anim>
                                    <p:anim calcmode="lin" valueType="num">
                                      <p:cBhvr>
                                        <p:cTn id="49" dur="1000" fill="hold"/>
                                        <p:tgtEl>
                                          <p:spTgt spid="18"/>
                                        </p:tgtEl>
                                        <p:attrNameLst>
                                          <p:attrName>style.rotation</p:attrName>
                                        </p:attrNameLst>
                                      </p:cBhvr>
                                      <p:tavLst>
                                        <p:tav tm="0">
                                          <p:val>
                                            <p:fltVal val="90"/>
                                          </p:val>
                                        </p:tav>
                                        <p:tav tm="100000">
                                          <p:val>
                                            <p:fltVal val="0"/>
                                          </p:val>
                                        </p:tav>
                                      </p:tavLst>
                                    </p:anim>
                                    <p:animEffect transition="in" filter="fade">
                                      <p:cBhvr>
                                        <p:cTn id="50" dur="1000"/>
                                        <p:tgtEl>
                                          <p:spTgt spid="18"/>
                                        </p:tgtEl>
                                      </p:cBhvr>
                                    </p:animEffect>
                                  </p:childTnLst>
                                </p:cTn>
                              </p:par>
                            </p:childTnLst>
                          </p:cTn>
                        </p:par>
                        <p:par>
                          <p:cTn id="51" fill="hold">
                            <p:stCondLst>
                              <p:cond delay="2000"/>
                            </p:stCondLst>
                            <p:childTnLst>
                              <p:par>
                                <p:cTn id="52" presetID="10" presetClass="entr" presetSubtype="0" fill="hold" nodeType="afterEffect">
                                  <p:stCondLst>
                                    <p:cond delay="25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26" presetClass="entr" presetSubtype="0" fill="hold"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down)">
                                      <p:cBhvr>
                                        <p:cTn id="64" dur="580">
                                          <p:stCondLst>
                                            <p:cond delay="0"/>
                                          </p:stCondLst>
                                        </p:cTn>
                                        <p:tgtEl>
                                          <p:spTgt spid="19"/>
                                        </p:tgtEl>
                                      </p:cBhvr>
                                    </p:animEffect>
                                    <p:anim calcmode="lin" valueType="num">
                                      <p:cBhvr>
                                        <p:cTn id="65"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70" dur="26">
                                          <p:stCondLst>
                                            <p:cond delay="650"/>
                                          </p:stCondLst>
                                        </p:cTn>
                                        <p:tgtEl>
                                          <p:spTgt spid="19"/>
                                        </p:tgtEl>
                                      </p:cBhvr>
                                      <p:to x="100000" y="60000"/>
                                    </p:animScale>
                                    <p:animScale>
                                      <p:cBhvr>
                                        <p:cTn id="71" dur="166" decel="50000">
                                          <p:stCondLst>
                                            <p:cond delay="676"/>
                                          </p:stCondLst>
                                        </p:cTn>
                                        <p:tgtEl>
                                          <p:spTgt spid="19"/>
                                        </p:tgtEl>
                                      </p:cBhvr>
                                      <p:to x="100000" y="100000"/>
                                    </p:animScale>
                                    <p:animScale>
                                      <p:cBhvr>
                                        <p:cTn id="72" dur="26">
                                          <p:stCondLst>
                                            <p:cond delay="1312"/>
                                          </p:stCondLst>
                                        </p:cTn>
                                        <p:tgtEl>
                                          <p:spTgt spid="19"/>
                                        </p:tgtEl>
                                      </p:cBhvr>
                                      <p:to x="100000" y="80000"/>
                                    </p:animScale>
                                    <p:animScale>
                                      <p:cBhvr>
                                        <p:cTn id="73" dur="166" decel="50000">
                                          <p:stCondLst>
                                            <p:cond delay="1338"/>
                                          </p:stCondLst>
                                        </p:cTn>
                                        <p:tgtEl>
                                          <p:spTgt spid="19"/>
                                        </p:tgtEl>
                                      </p:cBhvr>
                                      <p:to x="100000" y="100000"/>
                                    </p:animScale>
                                    <p:animScale>
                                      <p:cBhvr>
                                        <p:cTn id="74" dur="26">
                                          <p:stCondLst>
                                            <p:cond delay="1642"/>
                                          </p:stCondLst>
                                        </p:cTn>
                                        <p:tgtEl>
                                          <p:spTgt spid="19"/>
                                        </p:tgtEl>
                                      </p:cBhvr>
                                      <p:to x="100000" y="90000"/>
                                    </p:animScale>
                                    <p:animScale>
                                      <p:cBhvr>
                                        <p:cTn id="75" dur="166" decel="50000">
                                          <p:stCondLst>
                                            <p:cond delay="1668"/>
                                          </p:stCondLst>
                                        </p:cTn>
                                        <p:tgtEl>
                                          <p:spTgt spid="19"/>
                                        </p:tgtEl>
                                      </p:cBhvr>
                                      <p:to x="100000" y="100000"/>
                                    </p:animScale>
                                    <p:animScale>
                                      <p:cBhvr>
                                        <p:cTn id="76" dur="26">
                                          <p:stCondLst>
                                            <p:cond delay="1808"/>
                                          </p:stCondLst>
                                        </p:cTn>
                                        <p:tgtEl>
                                          <p:spTgt spid="19"/>
                                        </p:tgtEl>
                                      </p:cBhvr>
                                      <p:to x="100000" y="95000"/>
                                    </p:animScale>
                                    <p:animScale>
                                      <p:cBhvr>
                                        <p:cTn id="77" dur="166" decel="50000">
                                          <p:stCondLst>
                                            <p:cond delay="1834"/>
                                          </p:stCondLst>
                                        </p:cTn>
                                        <p:tgtEl>
                                          <p:spTgt spid="19"/>
                                        </p:tgtEl>
                                      </p:cBhvr>
                                      <p:to x="100000" y="100000"/>
                                    </p:animScale>
                                  </p:childTnLst>
                                </p:cTn>
                              </p:par>
                              <p:par>
                                <p:cTn id="78" presetID="31" presetClass="entr" presetSubtype="0" fill="hold" nodeType="with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p:cTn id="80" dur="1000" fill="hold"/>
                                        <p:tgtEl>
                                          <p:spTgt spid="19"/>
                                        </p:tgtEl>
                                        <p:attrNameLst>
                                          <p:attrName>ppt_w</p:attrName>
                                        </p:attrNameLst>
                                      </p:cBhvr>
                                      <p:tavLst>
                                        <p:tav tm="0">
                                          <p:val>
                                            <p:fltVal val="0"/>
                                          </p:val>
                                        </p:tav>
                                        <p:tav tm="100000">
                                          <p:val>
                                            <p:strVal val="#ppt_w"/>
                                          </p:val>
                                        </p:tav>
                                      </p:tavLst>
                                    </p:anim>
                                    <p:anim calcmode="lin" valueType="num">
                                      <p:cBhvr>
                                        <p:cTn id="81" dur="1000" fill="hold"/>
                                        <p:tgtEl>
                                          <p:spTgt spid="19"/>
                                        </p:tgtEl>
                                        <p:attrNameLst>
                                          <p:attrName>ppt_h</p:attrName>
                                        </p:attrNameLst>
                                      </p:cBhvr>
                                      <p:tavLst>
                                        <p:tav tm="0">
                                          <p:val>
                                            <p:fltVal val="0"/>
                                          </p:val>
                                        </p:tav>
                                        <p:tav tm="100000">
                                          <p:val>
                                            <p:strVal val="#ppt_h"/>
                                          </p:val>
                                        </p:tav>
                                      </p:tavLst>
                                    </p:anim>
                                    <p:anim calcmode="lin" valueType="num">
                                      <p:cBhvr>
                                        <p:cTn id="82" dur="1000" fill="hold"/>
                                        <p:tgtEl>
                                          <p:spTgt spid="19"/>
                                        </p:tgtEl>
                                        <p:attrNameLst>
                                          <p:attrName>style.rotation</p:attrName>
                                        </p:attrNameLst>
                                      </p:cBhvr>
                                      <p:tavLst>
                                        <p:tav tm="0">
                                          <p:val>
                                            <p:fltVal val="90"/>
                                          </p:val>
                                        </p:tav>
                                        <p:tav tm="100000">
                                          <p:val>
                                            <p:fltVal val="0"/>
                                          </p:val>
                                        </p:tav>
                                      </p:tavLst>
                                    </p:anim>
                                    <p:animEffect transition="in" filter="fade">
                                      <p:cBhvr>
                                        <p:cTn id="83" dur="1000"/>
                                        <p:tgtEl>
                                          <p:spTgt spid="19"/>
                                        </p:tgtEl>
                                      </p:cBhvr>
                                    </p:animEffect>
                                  </p:childTnLst>
                                </p:cTn>
                              </p:par>
                            </p:childTnLst>
                          </p:cTn>
                        </p:par>
                        <p:par>
                          <p:cTn id="84" fill="hold">
                            <p:stCondLst>
                              <p:cond delay="2000"/>
                            </p:stCondLst>
                            <p:childTnLst>
                              <p:par>
                                <p:cTn id="85" presetID="10" presetClass="entr" presetSubtype="0" fill="hold" nodeType="afterEffect">
                                  <p:stCondLst>
                                    <p:cond delay="25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500"/>
                                        <p:tgtEl>
                                          <p:spTgt spid="2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59</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707886"/>
          </a:xfrm>
          <a:prstGeom prst="rect">
            <a:avLst/>
          </a:prstGeom>
          <a:noFill/>
        </p:spPr>
        <p:txBody>
          <a:bodyPr wrap="square" rtlCol="0">
            <a:spAutoFit/>
          </a:bodyPr>
          <a:lstStyle/>
          <a:p>
            <a:pPr>
              <a:buClr>
                <a:srgbClr val="EA7600"/>
              </a:buClr>
              <a:buSzPct val="120000"/>
            </a:pPr>
            <a:r>
              <a:rPr lang="en-GB" sz="2000" b="1" dirty="0">
                <a:solidFill>
                  <a:srgbClr val="253746"/>
                </a:solidFill>
              </a:rPr>
              <a:t>Day 4: </a:t>
            </a:r>
            <a:r>
              <a:rPr lang="en-GB" sz="2000" b="1" dirty="0">
                <a:solidFill>
                  <a:srgbClr val="006400"/>
                </a:solidFill>
              </a:rPr>
              <a:t>Add three numbers, using number bonds to 10. </a:t>
            </a:r>
            <a:r>
              <a:rPr lang="en-GB" sz="2000" b="1" dirty="0">
                <a:solidFill>
                  <a:srgbClr val="0000C8"/>
                </a:solidFill>
              </a:rPr>
              <a:t>Subtract a single-digit number from a 2-digit number, bridging 10.</a:t>
            </a:r>
          </a:p>
        </p:txBody>
      </p:sp>
      <p:pic>
        <p:nvPicPr>
          <p:cNvPr id="5" name="Picture 2" descr="Dice, Games, Game, Six, Sided, Face, Side, Gambling"/>
          <p:cNvPicPr>
            <a:picLocks noChangeAspect="1" noChangeArrowheads="1"/>
          </p:cNvPicPr>
          <p:nvPr/>
        </p:nvPicPr>
        <p:blipFill rotWithShape="1">
          <a:blip r:embed="rId3">
            <a:extLst>
              <a:ext uri="{28A0092B-C50C-407E-A947-70E740481C1C}">
                <a14:useLocalDpi xmlns:a14="http://schemas.microsoft.com/office/drawing/2010/main" val="0"/>
              </a:ext>
            </a:extLst>
          </a:blip>
          <a:srcRect l="66656" t="30055" r="16672" b="32244"/>
          <a:stretch/>
        </p:blipFill>
        <p:spPr bwMode="auto">
          <a:xfrm>
            <a:off x="2136377" y="1249414"/>
            <a:ext cx="1524469" cy="172369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2" descr="Dice, Games, Game, Six, Sided, Face, Side, Gambling"/>
          <p:cNvPicPr>
            <a:picLocks noChangeAspect="1" noChangeArrowheads="1"/>
          </p:cNvPicPr>
          <p:nvPr/>
        </p:nvPicPr>
        <p:blipFill rotWithShape="1">
          <a:blip r:embed="rId3">
            <a:extLst>
              <a:ext uri="{28A0092B-C50C-407E-A947-70E740481C1C}">
                <a14:useLocalDpi xmlns:a14="http://schemas.microsoft.com/office/drawing/2010/main" val="0"/>
              </a:ext>
            </a:extLst>
          </a:blip>
          <a:srcRect l="66656" t="30055" r="16672" b="32244"/>
          <a:stretch/>
        </p:blipFill>
        <p:spPr bwMode="auto">
          <a:xfrm>
            <a:off x="5717844" y="1249412"/>
            <a:ext cx="1524469" cy="172369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2" descr="Dice, Games, Game, Six, Sided, Face, Side, Gambling"/>
          <p:cNvPicPr>
            <a:picLocks noChangeAspect="1" noChangeArrowheads="1"/>
          </p:cNvPicPr>
          <p:nvPr/>
        </p:nvPicPr>
        <p:blipFill rotWithShape="1">
          <a:blip r:embed="rId3">
            <a:extLst>
              <a:ext uri="{28A0092B-C50C-407E-A947-70E740481C1C}">
                <a14:useLocalDpi xmlns:a14="http://schemas.microsoft.com/office/drawing/2010/main" val="0"/>
              </a:ext>
            </a:extLst>
          </a:blip>
          <a:srcRect l="16435" t="30055" r="66738" b="32244"/>
          <a:stretch/>
        </p:blipFill>
        <p:spPr bwMode="auto">
          <a:xfrm>
            <a:off x="3906420" y="1249414"/>
            <a:ext cx="1538624" cy="172369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45377F9E-D2A2-4BA3-B120-59FF6DB0C5D4}"/>
              </a:ext>
            </a:extLst>
          </p:cNvPr>
          <p:cNvGrpSpPr/>
          <p:nvPr/>
        </p:nvGrpSpPr>
        <p:grpSpPr>
          <a:xfrm>
            <a:off x="474582" y="3471248"/>
            <a:ext cx="3247932" cy="2163790"/>
            <a:chOff x="4298496" y="4063018"/>
            <a:chExt cx="2801678" cy="1569186"/>
          </a:xfrm>
        </p:grpSpPr>
        <p:sp>
          <p:nvSpPr>
            <p:cNvPr id="9" name="Speech Bubble: Rectangle with Corners Rounded 14">
              <a:extLst>
                <a:ext uri="{FF2B5EF4-FFF2-40B4-BE49-F238E27FC236}">
                  <a16:creationId xmlns:a16="http://schemas.microsoft.com/office/drawing/2014/main" id="{33A118E9-4FBA-4F4E-97F1-10B297E4A984}"/>
                </a:ext>
              </a:extLst>
            </p:cNvPr>
            <p:cNvSpPr/>
            <p:nvPr/>
          </p:nvSpPr>
          <p:spPr>
            <a:xfrm>
              <a:off x="4298496" y="4063018"/>
              <a:ext cx="2801678" cy="1569186"/>
            </a:xfrm>
            <a:prstGeom prst="cloudCallout">
              <a:avLst>
                <a:gd name="adj1" fmla="val -59741"/>
                <a:gd name="adj2" fmla="val 6679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What is the total?</a:t>
              </a:r>
            </a:p>
          </p:txBody>
        </p:sp>
        <p:pic>
          <p:nvPicPr>
            <p:cNvPr id="11" name="Picture 10">
              <a:extLst>
                <a:ext uri="{FF2B5EF4-FFF2-40B4-BE49-F238E27FC236}">
                  <a16:creationId xmlns:a16="http://schemas.microsoft.com/office/drawing/2014/main" id="{EEC1D852-2E0F-4198-9E1C-668A9B27AF8C}"/>
                </a:ext>
              </a:extLst>
            </p:cNvPr>
            <p:cNvPicPr>
              <a:picLocks noChangeAspect="1"/>
            </p:cNvPicPr>
            <p:nvPr/>
          </p:nvPicPr>
          <p:blipFill rotWithShape="1">
            <a:blip r:embed="rId4"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6389472" y="4283498"/>
              <a:ext cx="391606" cy="691634"/>
            </a:xfrm>
            <a:prstGeom prst="rect">
              <a:avLst/>
            </a:prstGeom>
          </p:spPr>
        </p:pic>
      </p:grpSp>
      <p:grpSp>
        <p:nvGrpSpPr>
          <p:cNvPr id="13" name="Group 12">
            <a:extLst>
              <a:ext uri="{FF2B5EF4-FFF2-40B4-BE49-F238E27FC236}">
                <a16:creationId xmlns:a16="http://schemas.microsoft.com/office/drawing/2014/main" id="{45377F9E-D2A2-4BA3-B120-59FF6DB0C5D4}"/>
              </a:ext>
            </a:extLst>
          </p:cNvPr>
          <p:cNvGrpSpPr/>
          <p:nvPr/>
        </p:nvGrpSpPr>
        <p:grpSpPr>
          <a:xfrm>
            <a:off x="512411" y="3461141"/>
            <a:ext cx="3247932" cy="2163790"/>
            <a:chOff x="4298496" y="4063017"/>
            <a:chExt cx="2801678" cy="1569186"/>
          </a:xfrm>
          <a:effectLst>
            <a:outerShdw blurRad="50800" dist="38100" dir="2700000" algn="tl" rotWithShape="0">
              <a:prstClr val="black">
                <a:alpha val="40000"/>
              </a:prstClr>
            </a:outerShdw>
          </a:effectLst>
        </p:grpSpPr>
        <p:sp>
          <p:nvSpPr>
            <p:cNvPr id="14" name="Speech Bubble: Rectangle with Corners Rounded 14">
              <a:extLst>
                <a:ext uri="{FF2B5EF4-FFF2-40B4-BE49-F238E27FC236}">
                  <a16:creationId xmlns:a16="http://schemas.microsoft.com/office/drawing/2014/main" id="{33A118E9-4FBA-4F4E-97F1-10B297E4A984}"/>
                </a:ext>
              </a:extLst>
            </p:cNvPr>
            <p:cNvSpPr/>
            <p:nvPr/>
          </p:nvSpPr>
          <p:spPr>
            <a:xfrm>
              <a:off x="4298496" y="4063017"/>
              <a:ext cx="2801678" cy="1569186"/>
            </a:xfrm>
            <a:prstGeom prst="cloudCallout">
              <a:avLst>
                <a:gd name="adj1" fmla="val -59741"/>
                <a:gd name="adj2" fmla="val 6679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How did you add them?</a:t>
              </a:r>
            </a:p>
          </p:txBody>
        </p:sp>
        <p:pic>
          <p:nvPicPr>
            <p:cNvPr id="15" name="Picture 14">
              <a:extLst>
                <a:ext uri="{FF2B5EF4-FFF2-40B4-BE49-F238E27FC236}">
                  <a16:creationId xmlns:a16="http://schemas.microsoft.com/office/drawing/2014/main" id="{EEC1D852-2E0F-4198-9E1C-668A9B27AF8C}"/>
                </a:ext>
              </a:extLst>
            </p:cNvPr>
            <p:cNvPicPr>
              <a:picLocks noChangeAspect="1"/>
            </p:cNvPicPr>
            <p:nvPr/>
          </p:nvPicPr>
          <p:blipFill rotWithShape="1">
            <a:blip r:embed="rId4"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6443398" y="4445850"/>
              <a:ext cx="391606" cy="691634"/>
            </a:xfrm>
            <a:prstGeom prst="rect">
              <a:avLst/>
            </a:prstGeom>
          </p:spPr>
        </p:pic>
      </p:grpSp>
      <p:sp>
        <p:nvSpPr>
          <p:cNvPr id="16" name="Rectangle 15"/>
          <p:cNvSpPr/>
          <p:nvPr/>
        </p:nvSpPr>
        <p:spPr>
          <a:xfrm>
            <a:off x="5039788" y="3999145"/>
            <a:ext cx="1091966" cy="1107996"/>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txBody>
          <a:bodyPr wrap="none">
            <a:spAutoFit/>
          </a:bodyPr>
          <a:lstStyle/>
          <a:p>
            <a:pPr lvl="0" algn="ctr"/>
            <a:r>
              <a:rPr lang="en-GB" sz="6600" b="1" dirty="0">
                <a:latin typeface="Myriad Pro Light"/>
              </a:rPr>
              <a:t>12</a:t>
            </a:r>
          </a:p>
        </p:txBody>
      </p:sp>
      <p:grpSp>
        <p:nvGrpSpPr>
          <p:cNvPr id="17" name="Group 16">
            <a:extLst>
              <a:ext uri="{FF2B5EF4-FFF2-40B4-BE49-F238E27FC236}">
                <a16:creationId xmlns:a16="http://schemas.microsoft.com/office/drawing/2014/main" id="{45377F9E-D2A2-4BA3-B120-59FF6DB0C5D4}"/>
              </a:ext>
            </a:extLst>
          </p:cNvPr>
          <p:cNvGrpSpPr/>
          <p:nvPr/>
        </p:nvGrpSpPr>
        <p:grpSpPr>
          <a:xfrm>
            <a:off x="4096616" y="3724001"/>
            <a:ext cx="3610069" cy="1723697"/>
            <a:chOff x="4298495" y="4382174"/>
            <a:chExt cx="3114059" cy="1250029"/>
          </a:xfrm>
          <a:effectLst>
            <a:outerShdw blurRad="50800" dist="38100" dir="2700000" algn="tl" rotWithShape="0">
              <a:prstClr val="black">
                <a:alpha val="40000"/>
              </a:prstClr>
            </a:outerShdw>
          </a:effectLst>
        </p:grpSpPr>
        <p:sp>
          <p:nvSpPr>
            <p:cNvPr id="18" name="Speech Bubble: Rectangle with Corners Rounded 14">
              <a:extLst>
                <a:ext uri="{FF2B5EF4-FFF2-40B4-BE49-F238E27FC236}">
                  <a16:creationId xmlns:a16="http://schemas.microsoft.com/office/drawing/2014/main" id="{33A118E9-4FBA-4F4E-97F1-10B297E4A984}"/>
                </a:ext>
              </a:extLst>
            </p:cNvPr>
            <p:cNvSpPr/>
            <p:nvPr/>
          </p:nvSpPr>
          <p:spPr>
            <a:xfrm>
              <a:off x="4298495" y="4382174"/>
              <a:ext cx="3114059" cy="1250029"/>
            </a:xfrm>
            <a:prstGeom prst="cloudCallout">
              <a:avLst>
                <a:gd name="adj1" fmla="val -59741"/>
                <a:gd name="adj2" fmla="val 6679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Is there an efficient order to do it?</a:t>
              </a:r>
            </a:p>
          </p:txBody>
        </p:sp>
        <p:pic>
          <p:nvPicPr>
            <p:cNvPr id="19" name="Picture 18">
              <a:extLst>
                <a:ext uri="{FF2B5EF4-FFF2-40B4-BE49-F238E27FC236}">
                  <a16:creationId xmlns:a16="http://schemas.microsoft.com/office/drawing/2014/main" id="{EEC1D852-2E0F-4198-9E1C-668A9B27AF8C}"/>
                </a:ext>
              </a:extLst>
            </p:cNvPr>
            <p:cNvPicPr>
              <a:picLocks noChangeAspect="1"/>
            </p:cNvPicPr>
            <p:nvPr/>
          </p:nvPicPr>
          <p:blipFill rotWithShape="1">
            <a:blip r:embed="rId4"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6887299" y="4382174"/>
              <a:ext cx="391606" cy="593966"/>
            </a:xfrm>
            <a:prstGeom prst="rect">
              <a:avLst/>
            </a:prstGeom>
          </p:spPr>
        </p:pic>
      </p:grpSp>
    </p:spTree>
    <p:extLst>
      <p:ext uri="{BB962C8B-B14F-4D97-AF65-F5344CB8AC3E}">
        <p14:creationId xmlns:p14="http://schemas.microsoft.com/office/powerpoint/2010/main" val="81835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3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80">
                                          <p:stCondLst>
                                            <p:cond delay="0"/>
                                          </p:stCondLst>
                                        </p:cTn>
                                        <p:tgtEl>
                                          <p:spTgt spid="7"/>
                                        </p:tgtEl>
                                      </p:cBhvr>
                                    </p:animEffect>
                                    <p:anim calcmode="lin" valueType="num">
                                      <p:cBhvr>
                                        <p:cTn id="3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7" dur="26">
                                          <p:stCondLst>
                                            <p:cond delay="650"/>
                                          </p:stCondLst>
                                        </p:cTn>
                                        <p:tgtEl>
                                          <p:spTgt spid="7"/>
                                        </p:tgtEl>
                                      </p:cBhvr>
                                      <p:to x="100000" y="60000"/>
                                    </p:animScale>
                                    <p:animScale>
                                      <p:cBhvr>
                                        <p:cTn id="38" dur="166" decel="50000">
                                          <p:stCondLst>
                                            <p:cond delay="676"/>
                                          </p:stCondLst>
                                        </p:cTn>
                                        <p:tgtEl>
                                          <p:spTgt spid="7"/>
                                        </p:tgtEl>
                                      </p:cBhvr>
                                      <p:to x="100000" y="100000"/>
                                    </p:animScale>
                                    <p:animScale>
                                      <p:cBhvr>
                                        <p:cTn id="39" dur="26">
                                          <p:stCondLst>
                                            <p:cond delay="1312"/>
                                          </p:stCondLst>
                                        </p:cTn>
                                        <p:tgtEl>
                                          <p:spTgt spid="7"/>
                                        </p:tgtEl>
                                      </p:cBhvr>
                                      <p:to x="100000" y="80000"/>
                                    </p:animScale>
                                    <p:animScale>
                                      <p:cBhvr>
                                        <p:cTn id="40" dur="166" decel="50000">
                                          <p:stCondLst>
                                            <p:cond delay="1338"/>
                                          </p:stCondLst>
                                        </p:cTn>
                                        <p:tgtEl>
                                          <p:spTgt spid="7"/>
                                        </p:tgtEl>
                                      </p:cBhvr>
                                      <p:to x="100000" y="100000"/>
                                    </p:animScale>
                                    <p:animScale>
                                      <p:cBhvr>
                                        <p:cTn id="41" dur="26">
                                          <p:stCondLst>
                                            <p:cond delay="1642"/>
                                          </p:stCondLst>
                                        </p:cTn>
                                        <p:tgtEl>
                                          <p:spTgt spid="7"/>
                                        </p:tgtEl>
                                      </p:cBhvr>
                                      <p:to x="100000" y="90000"/>
                                    </p:animScale>
                                    <p:animScale>
                                      <p:cBhvr>
                                        <p:cTn id="42" dur="166" decel="50000">
                                          <p:stCondLst>
                                            <p:cond delay="1668"/>
                                          </p:stCondLst>
                                        </p:cTn>
                                        <p:tgtEl>
                                          <p:spTgt spid="7"/>
                                        </p:tgtEl>
                                      </p:cBhvr>
                                      <p:to x="100000" y="100000"/>
                                    </p:animScale>
                                    <p:animScale>
                                      <p:cBhvr>
                                        <p:cTn id="43" dur="26">
                                          <p:stCondLst>
                                            <p:cond delay="1808"/>
                                          </p:stCondLst>
                                        </p:cTn>
                                        <p:tgtEl>
                                          <p:spTgt spid="7"/>
                                        </p:tgtEl>
                                      </p:cBhvr>
                                      <p:to x="100000" y="95000"/>
                                    </p:animScale>
                                    <p:animScale>
                                      <p:cBhvr>
                                        <p:cTn id="44" dur="166" decel="50000">
                                          <p:stCondLst>
                                            <p:cond delay="1834"/>
                                          </p:stCondLst>
                                        </p:cTn>
                                        <p:tgtEl>
                                          <p:spTgt spid="7"/>
                                        </p:tgtEl>
                                      </p:cBhvr>
                                      <p:to x="100000" y="100000"/>
                                    </p:animScale>
                                  </p:childTnLst>
                                </p:cTn>
                              </p:par>
                              <p:par>
                                <p:cTn id="45" presetID="31"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 calcmode="lin" valueType="num">
                                      <p:cBhvr>
                                        <p:cTn id="49" dur="1000" fill="hold"/>
                                        <p:tgtEl>
                                          <p:spTgt spid="7"/>
                                        </p:tgtEl>
                                        <p:attrNameLst>
                                          <p:attrName>style.rotation</p:attrName>
                                        </p:attrNameLst>
                                      </p:cBhvr>
                                      <p:tavLst>
                                        <p:tav tm="0">
                                          <p:val>
                                            <p:fltVal val="90"/>
                                          </p:val>
                                        </p:tav>
                                        <p:tav tm="100000">
                                          <p:val>
                                            <p:fltVal val="0"/>
                                          </p:val>
                                        </p:tav>
                                      </p:tavLst>
                                    </p:anim>
                                    <p:animEffect transition="in" filter="fade">
                                      <p:cBhvr>
                                        <p:cTn id="50" dur="10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down)">
                                      <p:cBhvr>
                                        <p:cTn id="55" dur="580">
                                          <p:stCondLst>
                                            <p:cond delay="0"/>
                                          </p:stCondLst>
                                        </p:cTn>
                                        <p:tgtEl>
                                          <p:spTgt spid="6"/>
                                        </p:tgtEl>
                                      </p:cBhvr>
                                    </p:animEffect>
                                    <p:anim calcmode="lin" valueType="num">
                                      <p:cBhvr>
                                        <p:cTn id="5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1" dur="26">
                                          <p:stCondLst>
                                            <p:cond delay="650"/>
                                          </p:stCondLst>
                                        </p:cTn>
                                        <p:tgtEl>
                                          <p:spTgt spid="6"/>
                                        </p:tgtEl>
                                      </p:cBhvr>
                                      <p:to x="100000" y="60000"/>
                                    </p:animScale>
                                    <p:animScale>
                                      <p:cBhvr>
                                        <p:cTn id="62" dur="166" decel="50000">
                                          <p:stCondLst>
                                            <p:cond delay="676"/>
                                          </p:stCondLst>
                                        </p:cTn>
                                        <p:tgtEl>
                                          <p:spTgt spid="6"/>
                                        </p:tgtEl>
                                      </p:cBhvr>
                                      <p:to x="100000" y="100000"/>
                                    </p:animScale>
                                    <p:animScale>
                                      <p:cBhvr>
                                        <p:cTn id="63" dur="26">
                                          <p:stCondLst>
                                            <p:cond delay="1312"/>
                                          </p:stCondLst>
                                        </p:cTn>
                                        <p:tgtEl>
                                          <p:spTgt spid="6"/>
                                        </p:tgtEl>
                                      </p:cBhvr>
                                      <p:to x="100000" y="80000"/>
                                    </p:animScale>
                                    <p:animScale>
                                      <p:cBhvr>
                                        <p:cTn id="64" dur="166" decel="50000">
                                          <p:stCondLst>
                                            <p:cond delay="1338"/>
                                          </p:stCondLst>
                                        </p:cTn>
                                        <p:tgtEl>
                                          <p:spTgt spid="6"/>
                                        </p:tgtEl>
                                      </p:cBhvr>
                                      <p:to x="100000" y="100000"/>
                                    </p:animScale>
                                    <p:animScale>
                                      <p:cBhvr>
                                        <p:cTn id="65" dur="26">
                                          <p:stCondLst>
                                            <p:cond delay="1642"/>
                                          </p:stCondLst>
                                        </p:cTn>
                                        <p:tgtEl>
                                          <p:spTgt spid="6"/>
                                        </p:tgtEl>
                                      </p:cBhvr>
                                      <p:to x="100000" y="90000"/>
                                    </p:animScale>
                                    <p:animScale>
                                      <p:cBhvr>
                                        <p:cTn id="66" dur="166" decel="50000">
                                          <p:stCondLst>
                                            <p:cond delay="1668"/>
                                          </p:stCondLst>
                                        </p:cTn>
                                        <p:tgtEl>
                                          <p:spTgt spid="6"/>
                                        </p:tgtEl>
                                      </p:cBhvr>
                                      <p:to x="100000" y="100000"/>
                                    </p:animScale>
                                    <p:animScale>
                                      <p:cBhvr>
                                        <p:cTn id="67" dur="26">
                                          <p:stCondLst>
                                            <p:cond delay="1808"/>
                                          </p:stCondLst>
                                        </p:cTn>
                                        <p:tgtEl>
                                          <p:spTgt spid="6"/>
                                        </p:tgtEl>
                                      </p:cBhvr>
                                      <p:to x="100000" y="95000"/>
                                    </p:animScale>
                                    <p:animScale>
                                      <p:cBhvr>
                                        <p:cTn id="68" dur="166" decel="50000">
                                          <p:stCondLst>
                                            <p:cond delay="1834"/>
                                          </p:stCondLst>
                                        </p:cTn>
                                        <p:tgtEl>
                                          <p:spTgt spid="6"/>
                                        </p:tgtEl>
                                      </p:cBhvr>
                                      <p:to x="100000" y="100000"/>
                                    </p:animScale>
                                  </p:childTnLst>
                                </p:cTn>
                              </p:par>
                              <p:par>
                                <p:cTn id="69" presetID="31" presetClass="entr" presetSubtype="0" fill="hold" nodeType="with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p:cTn id="71" dur="1000" fill="hold"/>
                                        <p:tgtEl>
                                          <p:spTgt spid="6"/>
                                        </p:tgtEl>
                                        <p:attrNameLst>
                                          <p:attrName>ppt_w</p:attrName>
                                        </p:attrNameLst>
                                      </p:cBhvr>
                                      <p:tavLst>
                                        <p:tav tm="0">
                                          <p:val>
                                            <p:fltVal val="0"/>
                                          </p:val>
                                        </p:tav>
                                        <p:tav tm="100000">
                                          <p:val>
                                            <p:strVal val="#ppt_w"/>
                                          </p:val>
                                        </p:tav>
                                      </p:tavLst>
                                    </p:anim>
                                    <p:anim calcmode="lin" valueType="num">
                                      <p:cBhvr>
                                        <p:cTn id="72" dur="1000" fill="hold"/>
                                        <p:tgtEl>
                                          <p:spTgt spid="6"/>
                                        </p:tgtEl>
                                        <p:attrNameLst>
                                          <p:attrName>ppt_h</p:attrName>
                                        </p:attrNameLst>
                                      </p:cBhvr>
                                      <p:tavLst>
                                        <p:tav tm="0">
                                          <p:val>
                                            <p:fltVal val="0"/>
                                          </p:val>
                                        </p:tav>
                                        <p:tav tm="100000">
                                          <p:val>
                                            <p:strVal val="#ppt_h"/>
                                          </p:val>
                                        </p:tav>
                                      </p:tavLst>
                                    </p:anim>
                                    <p:anim calcmode="lin" valueType="num">
                                      <p:cBhvr>
                                        <p:cTn id="73" dur="1000" fill="hold"/>
                                        <p:tgtEl>
                                          <p:spTgt spid="6"/>
                                        </p:tgtEl>
                                        <p:attrNameLst>
                                          <p:attrName>style.rotation</p:attrName>
                                        </p:attrNameLst>
                                      </p:cBhvr>
                                      <p:tavLst>
                                        <p:tav tm="0">
                                          <p:val>
                                            <p:fltVal val="90"/>
                                          </p:val>
                                        </p:tav>
                                        <p:tav tm="100000">
                                          <p:val>
                                            <p:fltVal val="0"/>
                                          </p:val>
                                        </p:tav>
                                      </p:tavLst>
                                    </p:anim>
                                    <p:animEffect transition="in" filter="fade">
                                      <p:cBhvr>
                                        <p:cTn id="74" dur="1000"/>
                                        <p:tgtEl>
                                          <p:spTgt spid="6"/>
                                        </p:tgtEl>
                                      </p:cBhvr>
                                    </p:animEffect>
                                  </p:childTnLst>
                                </p:cTn>
                              </p:par>
                            </p:childTnLst>
                          </p:cTn>
                        </p:par>
                        <p:par>
                          <p:cTn id="75" fill="hold">
                            <p:stCondLst>
                              <p:cond delay="2000"/>
                            </p:stCondLst>
                            <p:childTnLst>
                              <p:par>
                                <p:cTn id="76" presetID="10" presetClass="entr" presetSubtype="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fade">
                                      <p:cBhvr>
                                        <p:cTn id="78" dur="500"/>
                                        <p:tgtEl>
                                          <p:spTgt spid="8"/>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fade">
                                      <p:cBhvr>
                                        <p:cTn id="83" dur="500"/>
                                        <p:tgtEl>
                                          <p:spTgt spid="16"/>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fade">
                                      <p:cBhvr>
                                        <p:cTn id="88" dur="500"/>
                                        <p:tgtEl>
                                          <p:spTgt spid="13"/>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fade">
                                      <p:cBhvr>
                                        <p:cTn id="9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6</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a:t>Year 1/2</a:t>
            </a:r>
            <a:endParaRPr lang="en-GB" dirty="0"/>
          </a:p>
        </p:txBody>
      </p:sp>
      <p:sp>
        <p:nvSpPr>
          <p:cNvPr id="7" name="TextBox 6">
            <a:extLst>
              <a:ext uri="{FF2B5EF4-FFF2-40B4-BE49-F238E27FC236}">
                <a16:creationId xmlns:a16="http://schemas.microsoft.com/office/drawing/2014/main" id="{B69677ED-5C54-4353-B94F-C526DD00205C}"/>
              </a:ext>
            </a:extLst>
          </p:cNvPr>
          <p:cNvSpPr txBox="1"/>
          <p:nvPr/>
        </p:nvSpPr>
        <p:spPr>
          <a:xfrm>
            <a:off x="480193" y="3527780"/>
            <a:ext cx="8130503" cy="833562"/>
          </a:xfrm>
          <a:prstGeom prst="rect">
            <a:avLst/>
          </a:prstGeom>
          <a:noFill/>
        </p:spPr>
        <p:txBody>
          <a:bodyPr wrap="square" rtlCol="0">
            <a:spAutoFit/>
          </a:bodyPr>
          <a:lstStyle/>
          <a:p>
            <a:pPr algn="ctr">
              <a:spcAft>
                <a:spcPts val="450"/>
              </a:spcAft>
              <a:buClr>
                <a:schemeClr val="accent2"/>
              </a:buClr>
            </a:pPr>
            <a:r>
              <a:rPr lang="en-GB" sz="2400" b="1" dirty="0">
                <a:solidFill>
                  <a:srgbClr val="253746"/>
                </a:solidFill>
              </a:rPr>
              <a:t>Short Mental Workout</a:t>
            </a:r>
          </a:p>
          <a:p>
            <a:pPr algn="ctr">
              <a:spcAft>
                <a:spcPts val="1000"/>
              </a:spcAft>
              <a:buClr>
                <a:srgbClr val="EA7600"/>
              </a:buClr>
              <a:buSzPct val="120000"/>
            </a:pPr>
            <a:r>
              <a:rPr lang="en-GB" sz="2000" b="1" dirty="0">
                <a:solidFill>
                  <a:srgbClr val="5B9BD5">
                    <a:lumMod val="75000"/>
                  </a:srgbClr>
                </a:solidFill>
              </a:rPr>
              <a:t>Pairs to 10</a:t>
            </a:r>
            <a:endParaRPr lang="en-GB" sz="2000" b="1" dirty="0">
              <a:solidFill>
                <a:schemeClr val="accent5">
                  <a:lumMod val="75000"/>
                </a:schemeClr>
              </a:solidFill>
            </a:endParaRPr>
          </a:p>
        </p:txBody>
      </p:sp>
      <p:pic>
        <p:nvPicPr>
          <p:cNvPr id="1028" name="Picture 4" descr="Brain, Character, Organ, Smart, Eyes">
            <a:extLst>
              <a:ext uri="{FF2B5EF4-FFF2-40B4-BE49-F238E27FC236}">
                <a16:creationId xmlns:a16="http://schemas.microsoft.com/office/drawing/2014/main" id="{85D595CD-0160-40C1-9B64-7A2B23D513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4638" y="1430124"/>
            <a:ext cx="1878765" cy="16722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64F3FED-3247-4F55-BF8A-D1D9E087C650}"/>
              </a:ext>
            </a:extLst>
          </p:cNvPr>
          <p:cNvSpPr txBox="1"/>
          <p:nvPr/>
        </p:nvSpPr>
        <p:spPr>
          <a:xfrm>
            <a:off x="116681" y="16610"/>
            <a:ext cx="8910088"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Mental addition and subtraction</a:t>
            </a:r>
          </a:p>
        </p:txBody>
      </p:sp>
    </p:spTree>
    <p:extLst>
      <p:ext uri="{BB962C8B-B14F-4D97-AF65-F5344CB8AC3E}">
        <p14:creationId xmlns:p14="http://schemas.microsoft.com/office/powerpoint/2010/main" val="13872175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60</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707886"/>
          </a:xfrm>
          <a:prstGeom prst="rect">
            <a:avLst/>
          </a:prstGeom>
          <a:noFill/>
        </p:spPr>
        <p:txBody>
          <a:bodyPr wrap="square" rtlCol="0">
            <a:spAutoFit/>
          </a:bodyPr>
          <a:lstStyle/>
          <a:p>
            <a:pPr>
              <a:buClr>
                <a:srgbClr val="EA7600"/>
              </a:buClr>
              <a:buSzPct val="120000"/>
            </a:pPr>
            <a:r>
              <a:rPr lang="en-GB" sz="2000" b="1" dirty="0">
                <a:solidFill>
                  <a:srgbClr val="253746"/>
                </a:solidFill>
              </a:rPr>
              <a:t>Day 4: </a:t>
            </a:r>
            <a:r>
              <a:rPr lang="en-GB" sz="2000" b="1" dirty="0">
                <a:solidFill>
                  <a:srgbClr val="006400"/>
                </a:solidFill>
              </a:rPr>
              <a:t>Add three numbers, using number bonds to 10. </a:t>
            </a:r>
            <a:r>
              <a:rPr lang="en-GB" sz="2000" b="1" dirty="0">
                <a:solidFill>
                  <a:srgbClr val="0000C8"/>
                </a:solidFill>
              </a:rPr>
              <a:t>Subtract a single-digit number from a 2-digit number, bridging 10.</a:t>
            </a:r>
          </a:p>
        </p:txBody>
      </p:sp>
      <p:pic>
        <p:nvPicPr>
          <p:cNvPr id="5" name="Picture 2" descr="Dice, Games, Game, Six, Sided, Face, Side, Gambling"/>
          <p:cNvPicPr>
            <a:picLocks noChangeAspect="1" noChangeArrowheads="1"/>
          </p:cNvPicPr>
          <p:nvPr/>
        </p:nvPicPr>
        <p:blipFill rotWithShape="1">
          <a:blip r:embed="rId3">
            <a:extLst>
              <a:ext uri="{28A0092B-C50C-407E-A947-70E740481C1C}">
                <a14:useLocalDpi xmlns:a14="http://schemas.microsoft.com/office/drawing/2010/main" val="0"/>
              </a:ext>
            </a:extLst>
          </a:blip>
          <a:srcRect l="66656" t="30055" r="16672" b="32244"/>
          <a:stretch/>
        </p:blipFill>
        <p:spPr bwMode="auto">
          <a:xfrm>
            <a:off x="371746" y="1505721"/>
            <a:ext cx="1524469" cy="172369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2" descr="Dice, Games, Game, Six, Sided, Face, Side, Gambling"/>
          <p:cNvPicPr>
            <a:picLocks noChangeAspect="1" noChangeArrowheads="1"/>
          </p:cNvPicPr>
          <p:nvPr/>
        </p:nvPicPr>
        <p:blipFill rotWithShape="1">
          <a:blip r:embed="rId3">
            <a:extLst>
              <a:ext uri="{28A0092B-C50C-407E-A947-70E740481C1C}">
                <a14:useLocalDpi xmlns:a14="http://schemas.microsoft.com/office/drawing/2010/main" val="0"/>
              </a:ext>
            </a:extLst>
          </a:blip>
          <a:srcRect l="66656" t="30055" r="16672" b="32244"/>
          <a:stretch/>
        </p:blipFill>
        <p:spPr bwMode="auto">
          <a:xfrm>
            <a:off x="3923598" y="1505721"/>
            <a:ext cx="1524469" cy="172369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2" descr="Dice, Games, Game, Six, Sided, Face, Side, Gambling"/>
          <p:cNvPicPr>
            <a:picLocks noChangeAspect="1" noChangeArrowheads="1"/>
          </p:cNvPicPr>
          <p:nvPr/>
        </p:nvPicPr>
        <p:blipFill rotWithShape="1">
          <a:blip r:embed="rId3">
            <a:extLst>
              <a:ext uri="{28A0092B-C50C-407E-A947-70E740481C1C}">
                <a14:useLocalDpi xmlns:a14="http://schemas.microsoft.com/office/drawing/2010/main" val="0"/>
              </a:ext>
            </a:extLst>
          </a:blip>
          <a:srcRect l="16435" t="30055" r="66738" b="32244"/>
          <a:stretch/>
        </p:blipFill>
        <p:spPr bwMode="auto">
          <a:xfrm>
            <a:off x="2157311" y="1505721"/>
            <a:ext cx="1538624" cy="172369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Speech Bubble: Rectangle with Corners Rounded 14">
            <a:extLst>
              <a:ext uri="{FF2B5EF4-FFF2-40B4-BE49-F238E27FC236}">
                <a16:creationId xmlns:a16="http://schemas.microsoft.com/office/drawing/2014/main" id="{33A118E9-4FBA-4F4E-97F1-10B297E4A984}"/>
              </a:ext>
            </a:extLst>
          </p:cNvPr>
          <p:cNvSpPr/>
          <p:nvPr/>
        </p:nvSpPr>
        <p:spPr>
          <a:xfrm>
            <a:off x="5255303" y="3093561"/>
            <a:ext cx="3247932" cy="2163790"/>
          </a:xfrm>
          <a:prstGeom prst="cloudCallout">
            <a:avLst>
              <a:gd name="adj1" fmla="val -59741"/>
              <a:gd name="adj2" fmla="val 6679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Let’s add them now…</a:t>
            </a:r>
          </a:p>
        </p:txBody>
      </p:sp>
      <p:sp>
        <p:nvSpPr>
          <p:cNvPr id="13" name="Speech Bubble: Rectangle with Corners Rounded 14">
            <a:extLst>
              <a:ext uri="{FF2B5EF4-FFF2-40B4-BE49-F238E27FC236}">
                <a16:creationId xmlns:a16="http://schemas.microsoft.com/office/drawing/2014/main" id="{33A118E9-4FBA-4F4E-97F1-10B297E4A984}"/>
              </a:ext>
            </a:extLst>
          </p:cNvPr>
          <p:cNvSpPr/>
          <p:nvPr/>
        </p:nvSpPr>
        <p:spPr>
          <a:xfrm>
            <a:off x="1133980" y="3328023"/>
            <a:ext cx="3247932" cy="2163790"/>
          </a:xfrm>
          <a:prstGeom prst="cloudCallout">
            <a:avLst>
              <a:gd name="adj1" fmla="val -59741"/>
              <a:gd name="adj2" fmla="val 66793"/>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5 add 5 makes 10, then another 2 makes 12.</a:t>
            </a:r>
          </a:p>
        </p:txBody>
      </p:sp>
      <p:sp>
        <p:nvSpPr>
          <p:cNvPr id="14" name="TextBox 13">
            <a:extLst>
              <a:ext uri="{FF2B5EF4-FFF2-40B4-BE49-F238E27FC236}">
                <a16:creationId xmlns:a16="http://schemas.microsoft.com/office/drawing/2014/main" id="{B69677ED-5C54-4353-B94F-C526DD00205C}"/>
              </a:ext>
            </a:extLst>
          </p:cNvPr>
          <p:cNvSpPr txBox="1"/>
          <p:nvPr/>
        </p:nvSpPr>
        <p:spPr>
          <a:xfrm>
            <a:off x="116681" y="138645"/>
            <a:ext cx="8933534" cy="707886"/>
          </a:xfrm>
          <a:prstGeom prst="rect">
            <a:avLst/>
          </a:prstGeom>
          <a:noFill/>
        </p:spPr>
        <p:txBody>
          <a:bodyPr wrap="square" rtlCol="0">
            <a:spAutoFit/>
          </a:bodyPr>
          <a:lstStyle/>
          <a:p>
            <a:pPr>
              <a:buClr>
                <a:srgbClr val="EA7600"/>
              </a:buClr>
              <a:buSzPct val="120000"/>
            </a:pPr>
            <a:r>
              <a:rPr lang="en-GB" sz="2000" b="1" dirty="0">
                <a:solidFill>
                  <a:srgbClr val="253746"/>
                </a:solidFill>
              </a:rPr>
              <a:t>Day 4: </a:t>
            </a:r>
            <a:r>
              <a:rPr lang="en-GB" sz="2000" b="1" dirty="0">
                <a:solidFill>
                  <a:srgbClr val="006400"/>
                </a:solidFill>
              </a:rPr>
              <a:t>Add three numbers, using number bonds to 10. </a:t>
            </a:r>
            <a:r>
              <a:rPr lang="en-GB" sz="2000" b="1" dirty="0">
                <a:solidFill>
                  <a:srgbClr val="0000C8"/>
                </a:solidFill>
              </a:rPr>
              <a:t>Subtract a single-digit number from a 2-digit number, bridging 10.</a:t>
            </a:r>
          </a:p>
        </p:txBody>
      </p:sp>
    </p:spTree>
    <p:extLst>
      <p:ext uri="{BB962C8B-B14F-4D97-AF65-F5344CB8AC3E}">
        <p14:creationId xmlns:p14="http://schemas.microsoft.com/office/powerpoint/2010/main" val="81835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11022E-16 1.11111E-6 L -0.20226 -0.00347 " pathEditMode="relative" rAng="0" ptsTypes="AA">
                                      <p:cBhvr>
                                        <p:cTn id="6" dur="2000" fill="hold"/>
                                        <p:tgtEl>
                                          <p:spTgt spid="6"/>
                                        </p:tgtEl>
                                        <p:attrNameLst>
                                          <p:attrName>ppt_x</p:attrName>
                                          <p:attrName>ppt_y</p:attrName>
                                        </p:attrNameLst>
                                      </p:cBhvr>
                                      <p:rCtr x="-10122" y="-185"/>
                                    </p:animMotion>
                                  </p:childTnLst>
                                </p:cTn>
                              </p:par>
                              <p:par>
                                <p:cTn id="7" presetID="42" presetClass="path" presetSubtype="0" accel="50000" decel="50000" fill="hold" nodeType="withEffect">
                                  <p:stCondLst>
                                    <p:cond delay="0"/>
                                  </p:stCondLst>
                                  <p:childTnLst>
                                    <p:animMotion origin="layout" path="M -0.00487 -0.00347 L 0.18541 1.11111E-6 " pathEditMode="relative" rAng="0" ptsTypes="AA">
                                      <p:cBhvr>
                                        <p:cTn id="8" dur="2000" fill="hold"/>
                                        <p:tgtEl>
                                          <p:spTgt spid="7"/>
                                        </p:tgtEl>
                                        <p:attrNameLst>
                                          <p:attrName>ppt_x</p:attrName>
                                          <p:attrName>ppt_y</p:attrName>
                                        </p:attrNameLst>
                                      </p:cBhvr>
                                      <p:rCtr x="9514" y="162"/>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595D07-EC1A-4BBA-AC7E-1845BA997DA1}"/>
              </a:ext>
            </a:extLst>
          </p:cNvPr>
          <p:cNvPicPr>
            <a:picLocks noChangeAspect="1"/>
          </p:cNvPicPr>
          <p:nvPr/>
        </p:nvPicPr>
        <p:blipFill>
          <a:blip r:embed="rId3"/>
          <a:stretch>
            <a:fillRect/>
          </a:stretch>
        </p:blipFill>
        <p:spPr>
          <a:xfrm>
            <a:off x="333408" y="309666"/>
            <a:ext cx="8357159" cy="5536443"/>
          </a:xfrm>
          <a:prstGeom prst="rect">
            <a:avLst/>
          </a:prstGeom>
          <a:ln>
            <a:noFill/>
          </a:ln>
          <a:effectLst>
            <a:outerShdw blurRad="292100" dist="139700" dir="2700000" algn="tl" rotWithShape="0">
              <a:srgbClr val="333333">
                <a:alpha val="65000"/>
              </a:srgbClr>
            </a:outerShdw>
          </a:effectLst>
        </p:spPr>
      </p:pic>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61</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sp>
        <p:nvSpPr>
          <p:cNvPr id="5" name="Rectangle 4">
            <a:extLst>
              <a:ext uri="{FF2B5EF4-FFF2-40B4-BE49-F238E27FC236}">
                <a16:creationId xmlns:a16="http://schemas.microsoft.com/office/drawing/2014/main" id="{A18DBB18-29E0-4C3B-95B8-4BE0F6670A7C}"/>
              </a:ext>
            </a:extLst>
          </p:cNvPr>
          <p:cNvSpPr/>
          <p:nvPr/>
        </p:nvSpPr>
        <p:spPr>
          <a:xfrm>
            <a:off x="421105" y="4788568"/>
            <a:ext cx="4259179" cy="1033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p:nvGrpSpPr>
        <p:grpSpPr>
          <a:xfrm>
            <a:off x="1693874" y="4945766"/>
            <a:ext cx="1713640" cy="1160976"/>
            <a:chOff x="1834709" y="4015907"/>
            <a:chExt cx="1606379" cy="952832"/>
          </a:xfrm>
        </p:grpSpPr>
        <p:sp>
          <p:nvSpPr>
            <p:cNvPr id="14" name="Rounded Rectangle 13"/>
            <p:cNvSpPr/>
            <p:nvPr/>
          </p:nvSpPr>
          <p:spPr>
            <a:xfrm>
              <a:off x="1834709" y="4015907"/>
              <a:ext cx="1606379" cy="495328"/>
            </a:xfrm>
            <a:prstGeom prst="roundRect">
              <a:avLst>
                <a:gd name="adj" fmla="val 42473"/>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Challenge</a:t>
              </a:r>
              <a:endParaRPr lang="en-GB" sz="2400" b="1" dirty="0">
                <a:solidFill>
                  <a:schemeClr val="tx1"/>
                </a:solidFill>
              </a:endParaRPr>
            </a:p>
          </p:txBody>
        </p:sp>
        <p:pic>
          <p:nvPicPr>
            <p:cNvPr id="15"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44755">
              <a:off x="2150897" y="4363258"/>
              <a:ext cx="388517" cy="60548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2896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0" presetClass="exit" presetSubtype="0" fill="hold" grpId="0" nodeType="withEffect">
                                  <p:stCondLst>
                                    <p:cond delay="0"/>
                                  </p:stCondLst>
                                  <p:childTnLst>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62</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400110"/>
          </a:xfrm>
          <a:prstGeom prst="rect">
            <a:avLst/>
          </a:prstGeom>
          <a:noFill/>
        </p:spPr>
        <p:txBody>
          <a:bodyPr wrap="square" rtlCol="0">
            <a:spAutoFit/>
          </a:bodyPr>
          <a:lstStyle/>
          <a:p>
            <a:pPr>
              <a:buClr>
                <a:srgbClr val="EA7600"/>
              </a:buClr>
              <a:buSzPct val="120000"/>
            </a:pPr>
            <a:r>
              <a:rPr lang="en-GB" sz="2000" b="1" dirty="0">
                <a:solidFill>
                  <a:srgbClr val="253746"/>
                </a:solidFill>
              </a:rPr>
              <a:t>Day 4:</a:t>
            </a:r>
            <a:r>
              <a:rPr lang="en-GB" sz="2000" b="1" dirty="0">
                <a:solidFill>
                  <a:srgbClr val="006400"/>
                </a:solidFill>
              </a:rPr>
              <a:t> </a:t>
            </a:r>
            <a:r>
              <a:rPr lang="en-GB" sz="2000" b="1" dirty="0">
                <a:solidFill>
                  <a:srgbClr val="0000C8"/>
                </a:solidFill>
              </a:rPr>
              <a:t>Subtract a single-digit number from a 2-digit number, bridging 10.</a:t>
            </a:r>
          </a:p>
        </p:txBody>
      </p:sp>
      <p:pic>
        <p:nvPicPr>
          <p:cNvPr id="21" name="Picture 20" descr="A screenshot of a cell phone&#10;&#10;Description automatically generated">
            <a:extLst>
              <a:ext uri="{FF2B5EF4-FFF2-40B4-BE49-F238E27FC236}">
                <a16:creationId xmlns:a16="http://schemas.microsoft.com/office/drawing/2014/main" id="{944E2F30-52F8-4D70-B8BD-046B866B52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428" t="13384" r="25536" b="11616"/>
          <a:stretch/>
        </p:blipFill>
        <p:spPr>
          <a:xfrm>
            <a:off x="898072" y="791936"/>
            <a:ext cx="4579466" cy="4579467"/>
          </a:xfrm>
          <a:prstGeom prst="rect">
            <a:avLst/>
          </a:prstGeom>
          <a:ln>
            <a:noFill/>
          </a:ln>
          <a:effectLst>
            <a:outerShdw blurRad="292100" dist="139700" dir="2700000" algn="tl" rotWithShape="0">
              <a:srgbClr val="333333">
                <a:alpha val="65000"/>
              </a:srgbClr>
            </a:outerShdw>
          </a:effectLst>
        </p:spPr>
      </p:pic>
      <p:sp>
        <p:nvSpPr>
          <p:cNvPr id="22" name="Speech Bubble: Rectangle with Corners Rounded 10">
            <a:extLst>
              <a:ext uri="{FF2B5EF4-FFF2-40B4-BE49-F238E27FC236}">
                <a16:creationId xmlns:a16="http://schemas.microsoft.com/office/drawing/2014/main" id="{C5CB127C-3279-41C4-8B1E-332F71B90BE3}"/>
              </a:ext>
            </a:extLst>
          </p:cNvPr>
          <p:cNvSpPr/>
          <p:nvPr/>
        </p:nvSpPr>
        <p:spPr>
          <a:xfrm>
            <a:off x="5716902" y="1802449"/>
            <a:ext cx="2769384" cy="867823"/>
          </a:xfrm>
          <a:prstGeom prst="wedgeEllipseCallout">
            <a:avLst>
              <a:gd name="adj1" fmla="val -18402"/>
              <a:gd name="adj2" fmla="val -7439"/>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defTabSz="457200" rtl="0" eaLnBrk="1" fontAlgn="auto" latinLnBrk="0" hangingPunct="1">
              <a:lnSpc>
                <a:spcPct val="114000"/>
              </a:lnSpc>
              <a:spcBef>
                <a:spcPts val="0"/>
              </a:spcBef>
              <a:spcAft>
                <a:spcPts val="0"/>
              </a:spcAft>
              <a:buClrTx/>
              <a:buSzTx/>
              <a:buFontTx/>
              <a:buNone/>
              <a:tabLst/>
              <a:defRPr/>
            </a:pPr>
            <a:r>
              <a:rPr lang="en-GB" sz="2400" b="1" noProof="0" dirty="0">
                <a:solidFill>
                  <a:srgbClr val="253746"/>
                </a:solidFill>
                <a:latin typeface="Myriad Pro Light" panose="020B0603030403020204" pitchFamily="34" charset="0"/>
              </a:rPr>
              <a:t>32</a:t>
            </a:r>
            <a:r>
              <a:rPr kumimoji="0" lang="en-GB" sz="2400" b="1" i="0" u="none" strike="noStrike" kern="1200" cap="none" spc="0" normalizeH="0" baseline="0" noProof="0" dirty="0">
                <a:ln>
                  <a:noFill/>
                </a:ln>
                <a:solidFill>
                  <a:srgbClr val="253746"/>
                </a:solidFill>
                <a:effectLst/>
                <a:uLnTx/>
                <a:uFillTx/>
                <a:latin typeface="Myriad Pro Light" panose="020B0603030403020204" pitchFamily="34" charset="0"/>
              </a:rPr>
              <a:t> </a:t>
            </a:r>
            <a:r>
              <a:rPr lang="en-GB" sz="2400" b="1" dirty="0">
                <a:solidFill>
                  <a:srgbClr val="253746"/>
                </a:solidFill>
                <a:latin typeface="Myriad Pro Light" panose="020B0603030403020204" pitchFamily="34" charset="0"/>
              </a:rPr>
              <a:t>– 6 = </a:t>
            </a:r>
            <a:r>
              <a:rPr kumimoji="0" lang="en-GB" sz="2400" b="1" i="0" u="none" strike="noStrike" kern="1200" cap="none" spc="0" normalizeH="0" baseline="0" noProof="0" dirty="0">
                <a:ln>
                  <a:noFill/>
                </a:ln>
                <a:solidFill>
                  <a:srgbClr val="253746"/>
                </a:solidFill>
                <a:effectLst/>
                <a:uLnTx/>
                <a:uFillTx/>
                <a:latin typeface="Myriad Pro Light" panose="020B0603030403020204" pitchFamily="34" charset="0"/>
              </a:rPr>
              <a:t> </a:t>
            </a:r>
            <a:endParaRPr kumimoji="0" lang="en-GB" sz="2400" b="1" i="0" u="none" strike="noStrike" kern="1200" cap="none" spc="0" normalizeH="0" baseline="0" noProof="0" dirty="0">
              <a:ln>
                <a:noFill/>
              </a:ln>
              <a:solidFill>
                <a:prstClr val="black"/>
              </a:solidFill>
              <a:effectLst/>
              <a:uLnTx/>
              <a:uFillTx/>
              <a:latin typeface="Myriad Pro Light" panose="020B0603030403020204" pitchFamily="34" charset="0"/>
            </a:endParaRPr>
          </a:p>
        </p:txBody>
      </p:sp>
      <p:sp>
        <p:nvSpPr>
          <p:cNvPr id="23" name="Speech Bubble: Rectangle with Corners Rounded 14">
            <a:extLst>
              <a:ext uri="{FF2B5EF4-FFF2-40B4-BE49-F238E27FC236}">
                <a16:creationId xmlns:a16="http://schemas.microsoft.com/office/drawing/2014/main" id="{C1CFCCA7-86BE-44EB-807A-A719D2087075}"/>
              </a:ext>
            </a:extLst>
          </p:cNvPr>
          <p:cNvSpPr/>
          <p:nvPr/>
        </p:nvSpPr>
        <p:spPr>
          <a:xfrm>
            <a:off x="5477538" y="4176075"/>
            <a:ext cx="3170690" cy="1805626"/>
          </a:xfrm>
          <a:prstGeom prst="cloudCallout">
            <a:avLst>
              <a:gd name="adj1" fmla="val -65412"/>
              <a:gd name="adj2" fmla="val 52005"/>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GB"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This is the opposite of when we were adding. </a:t>
            </a:r>
          </a:p>
        </p:txBody>
      </p:sp>
      <p:sp>
        <p:nvSpPr>
          <p:cNvPr id="24" name="Speech Bubble: Rectangle with Corners Rounded 14">
            <a:extLst>
              <a:ext uri="{FF2B5EF4-FFF2-40B4-BE49-F238E27FC236}">
                <a16:creationId xmlns:a16="http://schemas.microsoft.com/office/drawing/2014/main" id="{C688AB44-7025-49FB-9F3B-6C75D5272613}"/>
              </a:ext>
            </a:extLst>
          </p:cNvPr>
          <p:cNvSpPr/>
          <p:nvPr/>
        </p:nvSpPr>
        <p:spPr>
          <a:xfrm>
            <a:off x="5542180" y="2626019"/>
            <a:ext cx="3524450" cy="1550055"/>
          </a:xfrm>
          <a:prstGeom prst="cloudCallout">
            <a:avLst>
              <a:gd name="adj1" fmla="val -59741"/>
              <a:gd name="adj2" fmla="val 66793"/>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lvl="0" algn="ctr">
              <a:lnSpc>
                <a:spcPct val="114000"/>
              </a:lnSpc>
            </a:pPr>
            <a:r>
              <a:rPr lang="en-GB" b="1" dirty="0">
                <a:solidFill>
                  <a:srgbClr val="253746"/>
                </a:solidFill>
                <a:latin typeface="Myriad Pro Light" panose="020B0603030403020204" pitchFamily="34" charset="0"/>
              </a:rPr>
              <a:t>If we count back 6, we will cross a multiple of ten (30).</a:t>
            </a:r>
            <a:endParaRPr kumimoji="0" lang="en-GB" b="1" i="0" u="none" strike="noStrike" kern="1200" cap="none" spc="0" normalizeH="0" baseline="0" noProof="0" dirty="0">
              <a:ln>
                <a:noFill/>
              </a:ln>
              <a:solidFill>
                <a:srgbClr val="253746"/>
              </a:solidFill>
              <a:effectLst/>
              <a:uLnTx/>
              <a:uFillTx/>
              <a:latin typeface="Myriad Pro Light" panose="020B0603030403020204" pitchFamily="34" charset="0"/>
            </a:endParaRPr>
          </a:p>
        </p:txBody>
      </p:sp>
      <p:sp>
        <p:nvSpPr>
          <p:cNvPr id="25" name="TextBox 24">
            <a:extLst>
              <a:ext uri="{FF2B5EF4-FFF2-40B4-BE49-F238E27FC236}">
                <a16:creationId xmlns:a16="http://schemas.microsoft.com/office/drawing/2014/main" id="{73D7CA7C-B692-4717-ADC9-653AD971DCE1}"/>
              </a:ext>
            </a:extLst>
          </p:cNvPr>
          <p:cNvSpPr txBox="1"/>
          <p:nvPr/>
        </p:nvSpPr>
        <p:spPr>
          <a:xfrm>
            <a:off x="7510073" y="1294973"/>
            <a:ext cx="71992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800" b="1" noProof="0" dirty="0">
                <a:solidFill>
                  <a:srgbClr val="FF0000"/>
                </a:solidFill>
                <a:latin typeface="Myriad Pro Light" panose="020B0603030403020204"/>
              </a:rPr>
              <a:t>26</a:t>
            </a:r>
            <a:endParaRPr kumimoji="0" lang="en-GB" sz="2800" b="1" i="0" u="none" strike="noStrike" kern="1200" cap="none" spc="0" normalizeH="0" baseline="0" noProof="0" dirty="0">
              <a:ln>
                <a:noFill/>
              </a:ln>
              <a:solidFill>
                <a:srgbClr val="FF0000"/>
              </a:solidFill>
              <a:effectLst/>
              <a:uLnTx/>
              <a:uFillTx/>
              <a:latin typeface="Myriad Pro Light" panose="020B0603030403020204"/>
              <a:ea typeface="+mn-ea"/>
              <a:cs typeface="+mn-cs"/>
            </a:endParaRPr>
          </a:p>
        </p:txBody>
      </p:sp>
      <p:sp>
        <p:nvSpPr>
          <p:cNvPr id="26" name="Speech Bubble: Rectangle with Corners Rounded 10">
            <a:extLst>
              <a:ext uri="{FF2B5EF4-FFF2-40B4-BE49-F238E27FC236}">
                <a16:creationId xmlns:a16="http://schemas.microsoft.com/office/drawing/2014/main" id="{93461D91-8B27-42E0-8AD2-3366FEF1BAE6}"/>
              </a:ext>
            </a:extLst>
          </p:cNvPr>
          <p:cNvSpPr/>
          <p:nvPr/>
        </p:nvSpPr>
        <p:spPr>
          <a:xfrm flipH="1">
            <a:off x="5336313" y="619210"/>
            <a:ext cx="3135028" cy="1148967"/>
          </a:xfrm>
          <a:prstGeom prst="homePlate">
            <a:avLst>
              <a:gd name="adj" fmla="val 55550"/>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sz="2000" b="1" dirty="0">
                <a:solidFill>
                  <a:srgbClr val="253746"/>
                </a:solidFill>
                <a:latin typeface="Myriad Pro Light" panose="020B0603030403020204" pitchFamily="34" charset="0"/>
              </a:rPr>
              <a:t> Remember that these are special numbers.</a:t>
            </a:r>
          </a:p>
        </p:txBody>
      </p:sp>
      <p:sp>
        <p:nvSpPr>
          <p:cNvPr id="27" name="Oval 26">
            <a:extLst>
              <a:ext uri="{FF2B5EF4-FFF2-40B4-BE49-F238E27FC236}">
                <a16:creationId xmlns:a16="http://schemas.microsoft.com/office/drawing/2014/main" id="{8384B3DD-F12B-43A4-8787-A6F95ED7B04C}"/>
              </a:ext>
            </a:extLst>
          </p:cNvPr>
          <p:cNvSpPr/>
          <p:nvPr/>
        </p:nvSpPr>
        <p:spPr>
          <a:xfrm>
            <a:off x="1492814" y="2235448"/>
            <a:ext cx="385304" cy="39057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16DC60EA-813C-42CD-B700-B39156A95909}"/>
              </a:ext>
            </a:extLst>
          </p:cNvPr>
          <p:cNvSpPr/>
          <p:nvPr/>
        </p:nvSpPr>
        <p:spPr>
          <a:xfrm>
            <a:off x="3230064" y="1785909"/>
            <a:ext cx="385304" cy="39057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D272A60E-EFEA-4BEB-8955-EDDEB13B91CC}"/>
              </a:ext>
            </a:extLst>
          </p:cNvPr>
          <p:cNvSpPr txBox="1"/>
          <p:nvPr/>
        </p:nvSpPr>
        <p:spPr>
          <a:xfrm>
            <a:off x="7526007" y="2040739"/>
            <a:ext cx="719921" cy="461665"/>
          </a:xfrm>
          <a:prstGeom prst="rect">
            <a:avLst/>
          </a:prstGeom>
          <a:noFill/>
        </p:spPr>
        <p:txBody>
          <a:bodyPr wrap="square" rtlCol="0">
            <a:spAutoFit/>
          </a:bodyPr>
          <a:lstStyle/>
          <a:p>
            <a:r>
              <a:rPr lang="en-GB" sz="2400" b="1" dirty="0">
                <a:solidFill>
                  <a:srgbClr val="FF0000"/>
                </a:solidFill>
                <a:latin typeface="Myriad Pro Light" panose="020B0603030403020204"/>
              </a:rPr>
              <a:t>26</a:t>
            </a:r>
          </a:p>
        </p:txBody>
      </p:sp>
      <p:sp>
        <p:nvSpPr>
          <p:cNvPr id="30" name="Oval 29">
            <a:extLst>
              <a:ext uri="{FF2B5EF4-FFF2-40B4-BE49-F238E27FC236}">
                <a16:creationId xmlns:a16="http://schemas.microsoft.com/office/drawing/2014/main" id="{8FD46619-A57C-42B8-9546-839A7140E58E}"/>
              </a:ext>
            </a:extLst>
          </p:cNvPr>
          <p:cNvSpPr/>
          <p:nvPr/>
        </p:nvSpPr>
        <p:spPr>
          <a:xfrm>
            <a:off x="4967338" y="1809743"/>
            <a:ext cx="385304" cy="390571"/>
          </a:xfrm>
          <a:prstGeom prst="ellipse">
            <a:avLst/>
          </a:prstGeom>
          <a:noFill/>
          <a:ln w="28575">
            <a:solidFill>
              <a:srgbClr val="253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2350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childTnLst>
                          </p:cTn>
                        </p:par>
                        <p:par>
                          <p:cTn id="18" fill="hold">
                            <p:stCondLst>
                              <p:cond delay="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7" grpId="0" animBg="1"/>
      <p:bldP spid="28" grpId="0" animBg="1"/>
      <p:bldP spid="29" grpId="0"/>
      <p:bldP spid="3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63</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400110"/>
          </a:xfrm>
          <a:prstGeom prst="rect">
            <a:avLst/>
          </a:prstGeom>
          <a:noFill/>
        </p:spPr>
        <p:txBody>
          <a:bodyPr wrap="square" rtlCol="0">
            <a:spAutoFit/>
          </a:bodyPr>
          <a:lstStyle/>
          <a:p>
            <a:pPr>
              <a:buClr>
                <a:srgbClr val="EA7600"/>
              </a:buClr>
              <a:buSzPct val="120000"/>
            </a:pPr>
            <a:r>
              <a:rPr lang="en-GB" sz="2000" b="1" dirty="0">
                <a:solidFill>
                  <a:srgbClr val="253746"/>
                </a:solidFill>
              </a:rPr>
              <a:t>Day 4:</a:t>
            </a:r>
            <a:r>
              <a:rPr lang="en-GB" sz="2000" b="1" dirty="0">
                <a:solidFill>
                  <a:srgbClr val="006400"/>
                </a:solidFill>
              </a:rPr>
              <a:t> </a:t>
            </a:r>
            <a:r>
              <a:rPr lang="en-GB" sz="2000" b="1" dirty="0">
                <a:solidFill>
                  <a:srgbClr val="0000C8"/>
                </a:solidFill>
              </a:rPr>
              <a:t>Subtract a single-digit number from a 2-digit number, bridging 10.</a:t>
            </a:r>
          </a:p>
        </p:txBody>
      </p:sp>
      <p:pic>
        <p:nvPicPr>
          <p:cNvPr id="17" name="Picture 16" descr="A screenshot of a cell phone&#10;&#10;Description automatically generated">
            <a:extLst>
              <a:ext uri="{FF2B5EF4-FFF2-40B4-BE49-F238E27FC236}">
                <a16:creationId xmlns:a16="http://schemas.microsoft.com/office/drawing/2014/main" id="{944E2F30-52F8-4D70-B8BD-046B866B52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428" t="13384" r="25536" b="11616"/>
          <a:stretch/>
        </p:blipFill>
        <p:spPr>
          <a:xfrm>
            <a:off x="898072" y="791936"/>
            <a:ext cx="4579466" cy="4579467"/>
          </a:xfrm>
          <a:prstGeom prst="rect">
            <a:avLst/>
          </a:prstGeom>
          <a:ln>
            <a:noFill/>
          </a:ln>
          <a:effectLst>
            <a:outerShdw blurRad="292100" dist="139700" dir="2700000" algn="tl" rotWithShape="0">
              <a:srgbClr val="333333">
                <a:alpha val="65000"/>
              </a:srgbClr>
            </a:outerShdw>
          </a:effectLst>
        </p:spPr>
      </p:pic>
      <p:sp>
        <p:nvSpPr>
          <p:cNvPr id="18" name="Speech Bubble: Rectangle with Corners Rounded 10">
            <a:extLst>
              <a:ext uri="{FF2B5EF4-FFF2-40B4-BE49-F238E27FC236}">
                <a16:creationId xmlns:a16="http://schemas.microsoft.com/office/drawing/2014/main" id="{C5CB127C-3279-41C4-8B1E-332F71B90BE3}"/>
              </a:ext>
            </a:extLst>
          </p:cNvPr>
          <p:cNvSpPr/>
          <p:nvPr/>
        </p:nvSpPr>
        <p:spPr>
          <a:xfrm>
            <a:off x="5716902" y="1802449"/>
            <a:ext cx="2769384" cy="867823"/>
          </a:xfrm>
          <a:prstGeom prst="wedgeEllipseCallout">
            <a:avLst>
              <a:gd name="adj1" fmla="val -18402"/>
              <a:gd name="adj2" fmla="val -7439"/>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l" defTabSz="457200" rtl="0" eaLnBrk="1" fontAlgn="auto" latinLnBrk="0" hangingPunct="1">
              <a:lnSpc>
                <a:spcPct val="114000"/>
              </a:lnSpc>
              <a:spcBef>
                <a:spcPts val="0"/>
              </a:spcBef>
              <a:spcAft>
                <a:spcPts val="0"/>
              </a:spcAft>
              <a:buClrTx/>
              <a:buSzTx/>
              <a:buFontTx/>
              <a:buNone/>
              <a:tabLst/>
              <a:defRPr/>
            </a:pPr>
            <a:r>
              <a:rPr lang="en-GB" sz="2400" b="1" dirty="0">
                <a:solidFill>
                  <a:srgbClr val="253746"/>
                </a:solidFill>
                <a:latin typeface="Myriad Pro Light" panose="020B0603030403020204" pitchFamily="34" charset="0"/>
              </a:rPr>
              <a:t>45</a:t>
            </a:r>
            <a:r>
              <a:rPr kumimoji="0" lang="en-GB" sz="2400" b="1" i="0" u="none" strike="noStrike" kern="1200" cap="none" spc="0" normalizeH="0" baseline="0" noProof="0" dirty="0">
                <a:ln>
                  <a:noFill/>
                </a:ln>
                <a:solidFill>
                  <a:srgbClr val="253746"/>
                </a:solidFill>
                <a:effectLst/>
                <a:uLnTx/>
                <a:uFillTx/>
                <a:latin typeface="Myriad Pro Light" panose="020B0603030403020204" pitchFamily="34" charset="0"/>
              </a:rPr>
              <a:t> – 7 =  </a:t>
            </a:r>
            <a:endParaRPr kumimoji="0" lang="en-GB" sz="2400" b="1" i="0" u="none" strike="noStrike" kern="1200" cap="none" spc="0" normalizeH="0" baseline="0" noProof="0" dirty="0">
              <a:ln>
                <a:noFill/>
              </a:ln>
              <a:solidFill>
                <a:prstClr val="black"/>
              </a:solidFill>
              <a:effectLst/>
              <a:uLnTx/>
              <a:uFillTx/>
              <a:latin typeface="Myriad Pro Light" panose="020B0603030403020204" pitchFamily="34" charset="0"/>
            </a:endParaRPr>
          </a:p>
        </p:txBody>
      </p:sp>
      <p:sp>
        <p:nvSpPr>
          <p:cNvPr id="19" name="Speech Bubble: Rectangle with Corners Rounded 14">
            <a:extLst>
              <a:ext uri="{FF2B5EF4-FFF2-40B4-BE49-F238E27FC236}">
                <a16:creationId xmlns:a16="http://schemas.microsoft.com/office/drawing/2014/main" id="{C688AB44-7025-49FB-9F3B-6C75D5272613}"/>
              </a:ext>
            </a:extLst>
          </p:cNvPr>
          <p:cNvSpPr/>
          <p:nvPr/>
        </p:nvSpPr>
        <p:spPr>
          <a:xfrm>
            <a:off x="5542180" y="2694455"/>
            <a:ext cx="3524450" cy="1686159"/>
          </a:xfrm>
          <a:prstGeom prst="cloudCallout">
            <a:avLst>
              <a:gd name="adj1" fmla="val -59741"/>
              <a:gd name="adj2" fmla="val 66793"/>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GB"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If we count back 7, we will cross a multiple of ten (40).</a:t>
            </a:r>
          </a:p>
        </p:txBody>
      </p:sp>
      <p:sp>
        <p:nvSpPr>
          <p:cNvPr id="20" name="TextBox 19">
            <a:extLst>
              <a:ext uri="{FF2B5EF4-FFF2-40B4-BE49-F238E27FC236}">
                <a16:creationId xmlns:a16="http://schemas.microsoft.com/office/drawing/2014/main" id="{73D7CA7C-B692-4717-ADC9-653AD971DCE1}"/>
              </a:ext>
            </a:extLst>
          </p:cNvPr>
          <p:cNvSpPr txBox="1"/>
          <p:nvPr/>
        </p:nvSpPr>
        <p:spPr>
          <a:xfrm>
            <a:off x="7510073" y="1294973"/>
            <a:ext cx="71992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00"/>
                </a:solidFill>
                <a:effectLst/>
                <a:uLnTx/>
                <a:uFillTx/>
                <a:latin typeface="Myriad Pro Light" panose="020B0603030403020204"/>
                <a:ea typeface="+mn-ea"/>
                <a:cs typeface="+mn-cs"/>
              </a:rPr>
              <a:t>26</a:t>
            </a:r>
          </a:p>
        </p:txBody>
      </p:sp>
      <p:sp>
        <p:nvSpPr>
          <p:cNvPr id="21" name="Speech Bubble: Rectangle with Corners Rounded 10">
            <a:extLst>
              <a:ext uri="{FF2B5EF4-FFF2-40B4-BE49-F238E27FC236}">
                <a16:creationId xmlns:a16="http://schemas.microsoft.com/office/drawing/2014/main" id="{93461D91-8B27-42E0-8AD2-3366FEF1BAE6}"/>
              </a:ext>
            </a:extLst>
          </p:cNvPr>
          <p:cNvSpPr/>
          <p:nvPr/>
        </p:nvSpPr>
        <p:spPr>
          <a:xfrm flipH="1">
            <a:off x="5336313" y="619210"/>
            <a:ext cx="3135028" cy="1148967"/>
          </a:xfrm>
          <a:prstGeom prst="homePlate">
            <a:avLst>
              <a:gd name="adj" fmla="val 55550"/>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 Remember that these are special numbers.</a:t>
            </a:r>
          </a:p>
        </p:txBody>
      </p:sp>
      <p:sp>
        <p:nvSpPr>
          <p:cNvPr id="22" name="Oval 21">
            <a:extLst>
              <a:ext uri="{FF2B5EF4-FFF2-40B4-BE49-F238E27FC236}">
                <a16:creationId xmlns:a16="http://schemas.microsoft.com/office/drawing/2014/main" id="{8384B3DD-F12B-43A4-8787-A6F95ED7B04C}"/>
              </a:ext>
            </a:extLst>
          </p:cNvPr>
          <p:cNvSpPr/>
          <p:nvPr/>
        </p:nvSpPr>
        <p:spPr>
          <a:xfrm>
            <a:off x="2802501" y="2670272"/>
            <a:ext cx="385304" cy="39057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16DC60EA-813C-42CD-B700-B39156A95909}"/>
              </a:ext>
            </a:extLst>
          </p:cNvPr>
          <p:cNvSpPr/>
          <p:nvPr/>
        </p:nvSpPr>
        <p:spPr>
          <a:xfrm>
            <a:off x="4094827" y="2228089"/>
            <a:ext cx="385304" cy="39057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D272A60E-EFEA-4BEB-8955-EDDEB13B91CC}"/>
              </a:ext>
            </a:extLst>
          </p:cNvPr>
          <p:cNvSpPr txBox="1"/>
          <p:nvPr/>
        </p:nvSpPr>
        <p:spPr>
          <a:xfrm>
            <a:off x="7526007" y="2031312"/>
            <a:ext cx="71992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1" dirty="0">
                <a:solidFill>
                  <a:srgbClr val="FF0000"/>
                </a:solidFill>
                <a:latin typeface="Myriad Pro Light" panose="020B0603030403020204"/>
              </a:rPr>
              <a:t>38</a:t>
            </a:r>
            <a:endParaRPr kumimoji="0" lang="en-GB" sz="2400" b="1" i="0" u="none" strike="noStrike" kern="1200" cap="none" spc="0" normalizeH="0" baseline="0" noProof="0" dirty="0">
              <a:ln>
                <a:noFill/>
              </a:ln>
              <a:solidFill>
                <a:srgbClr val="FF0000"/>
              </a:solidFill>
              <a:effectLst/>
              <a:uLnTx/>
              <a:uFillTx/>
              <a:latin typeface="Myriad Pro Light" panose="020B0603030403020204"/>
            </a:endParaRPr>
          </a:p>
        </p:txBody>
      </p:sp>
      <p:sp>
        <p:nvSpPr>
          <p:cNvPr id="25" name="Oval 24">
            <a:extLst>
              <a:ext uri="{FF2B5EF4-FFF2-40B4-BE49-F238E27FC236}">
                <a16:creationId xmlns:a16="http://schemas.microsoft.com/office/drawing/2014/main" id="{8FD46619-A57C-42B8-9546-839A7140E58E}"/>
              </a:ext>
            </a:extLst>
          </p:cNvPr>
          <p:cNvSpPr/>
          <p:nvPr/>
        </p:nvSpPr>
        <p:spPr>
          <a:xfrm>
            <a:off x="4983667" y="2236360"/>
            <a:ext cx="385304" cy="390571"/>
          </a:xfrm>
          <a:prstGeom prst="ellipse">
            <a:avLst/>
          </a:prstGeom>
          <a:noFill/>
          <a:ln w="28575">
            <a:solidFill>
              <a:srgbClr val="253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123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childTnLst>
                                </p:cTn>
                              </p:par>
                            </p:childTnLst>
                          </p:cTn>
                        </p:par>
                        <p:par>
                          <p:cTn id="18" fill="hold">
                            <p:stCondLst>
                              <p:cond delay="0"/>
                            </p:stCondLst>
                            <p:childTnLst>
                              <p:par>
                                <p:cTn id="19" presetID="22" presetClass="entr" presetSubtype="8"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23" grpId="0" animBg="1"/>
      <p:bldP spid="24" grpId="0"/>
      <p:bldP spid="2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64</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sp>
        <p:nvSpPr>
          <p:cNvPr id="5" name="TextBox 4">
            <a:extLst>
              <a:ext uri="{FF2B5EF4-FFF2-40B4-BE49-F238E27FC236}">
                <a16:creationId xmlns:a16="http://schemas.microsoft.com/office/drawing/2014/main" id="{D5BA9317-9507-4A41-9345-5DA0F93C1E6E}"/>
              </a:ext>
            </a:extLst>
          </p:cNvPr>
          <p:cNvSpPr txBox="1"/>
          <p:nvPr/>
        </p:nvSpPr>
        <p:spPr>
          <a:xfrm>
            <a:off x="4668820" y="918009"/>
            <a:ext cx="984564"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latin typeface="Myriad Pro Light" pitchFamily="34" charset="0"/>
              </a:rPr>
              <a:t>27 – 5</a:t>
            </a:r>
          </a:p>
        </p:txBody>
      </p:sp>
      <p:sp>
        <p:nvSpPr>
          <p:cNvPr id="7" name="TextBox 6">
            <a:extLst>
              <a:ext uri="{FF2B5EF4-FFF2-40B4-BE49-F238E27FC236}">
                <a16:creationId xmlns:a16="http://schemas.microsoft.com/office/drawing/2014/main" id="{B15FDA34-3ACE-4C0D-B9A9-FE7D85597E1E}"/>
              </a:ext>
            </a:extLst>
          </p:cNvPr>
          <p:cNvSpPr txBox="1"/>
          <p:nvPr/>
        </p:nvSpPr>
        <p:spPr>
          <a:xfrm>
            <a:off x="6287716" y="918009"/>
            <a:ext cx="984564"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latin typeface="Myriad Pro Light" pitchFamily="34" charset="0"/>
              </a:rPr>
              <a:t>22 – 5</a:t>
            </a:r>
          </a:p>
        </p:txBody>
      </p:sp>
      <p:sp>
        <p:nvSpPr>
          <p:cNvPr id="9" name="TextBox 8">
            <a:extLst>
              <a:ext uri="{FF2B5EF4-FFF2-40B4-BE49-F238E27FC236}">
                <a16:creationId xmlns:a16="http://schemas.microsoft.com/office/drawing/2014/main" id="{B2264743-8988-471F-A3FE-DC1A5945DD95}"/>
              </a:ext>
            </a:extLst>
          </p:cNvPr>
          <p:cNvSpPr txBox="1"/>
          <p:nvPr/>
        </p:nvSpPr>
        <p:spPr>
          <a:xfrm>
            <a:off x="7906609" y="918009"/>
            <a:ext cx="984564"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latin typeface="Myriad Pro Light" pitchFamily="34" charset="0"/>
              </a:rPr>
              <a:t>33 – 4</a:t>
            </a:r>
          </a:p>
        </p:txBody>
      </p:sp>
      <p:grpSp>
        <p:nvGrpSpPr>
          <p:cNvPr id="15" name="Group 14">
            <a:extLst>
              <a:ext uri="{FF2B5EF4-FFF2-40B4-BE49-F238E27FC236}">
                <a16:creationId xmlns:a16="http://schemas.microsoft.com/office/drawing/2014/main" id="{1EE41738-B1E8-4308-803A-69602AB3209E}"/>
              </a:ext>
            </a:extLst>
          </p:cNvPr>
          <p:cNvGrpSpPr/>
          <p:nvPr/>
        </p:nvGrpSpPr>
        <p:grpSpPr>
          <a:xfrm>
            <a:off x="-29291" y="918010"/>
            <a:ext cx="5090267" cy="3374262"/>
            <a:chOff x="3153012" y="3450399"/>
            <a:chExt cx="4446745" cy="2716972"/>
          </a:xfrm>
          <a:effectLst>
            <a:outerShdw blurRad="50800" dist="38100" dir="2700000" algn="tl" rotWithShape="0">
              <a:prstClr val="black">
                <a:alpha val="40000"/>
              </a:prstClr>
            </a:outerShdw>
          </a:effectLst>
        </p:grpSpPr>
        <p:sp>
          <p:nvSpPr>
            <p:cNvPr id="16" name="Speech Bubble: Rectangle with Corners Rounded 14">
              <a:extLst>
                <a:ext uri="{FF2B5EF4-FFF2-40B4-BE49-F238E27FC236}">
                  <a16:creationId xmlns:a16="http://schemas.microsoft.com/office/drawing/2014/main" id="{688980FF-5857-402C-B5F2-FB20F80264E1}"/>
                </a:ext>
              </a:extLst>
            </p:cNvPr>
            <p:cNvSpPr/>
            <p:nvPr/>
          </p:nvSpPr>
          <p:spPr>
            <a:xfrm>
              <a:off x="3153012" y="3450399"/>
              <a:ext cx="4446745" cy="2716972"/>
            </a:xfrm>
            <a:prstGeom prst="cloudCallout">
              <a:avLst>
                <a:gd name="adj1" fmla="val -45390"/>
                <a:gd name="adj2" fmla="val 71939"/>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lIns="36000" rIns="36000" rtlCol="0" anchor="ctr"/>
            <a:lstStyle/>
            <a:p>
              <a:pPr algn="ctr">
                <a:lnSpc>
                  <a:spcPct val="114000"/>
                </a:lnSpc>
              </a:pPr>
              <a:r>
                <a:rPr lang="en-GB" b="1" dirty="0">
                  <a:solidFill>
                    <a:srgbClr val="253746"/>
                  </a:solidFill>
                  <a:latin typeface="Myriad Pro Light" panose="020B0603030403020204" pitchFamily="34" charset="0"/>
                </a:rPr>
                <a:t>Which will cross a ‘red’ number on the 100-grid; that is, they will ‘break’ into the next group of 10 beads down on a bead bar?</a:t>
              </a:r>
            </a:p>
          </p:txBody>
        </p:sp>
        <p:pic>
          <p:nvPicPr>
            <p:cNvPr id="17" name="Picture 16">
              <a:extLst>
                <a:ext uri="{FF2B5EF4-FFF2-40B4-BE49-F238E27FC236}">
                  <a16:creationId xmlns:a16="http://schemas.microsoft.com/office/drawing/2014/main" id="{844C345A-66A4-4B79-BDFF-039D8944B215}"/>
                </a:ext>
              </a:extLst>
            </p:cNvPr>
            <p:cNvPicPr>
              <a:picLocks noChangeAspect="1"/>
            </p:cNvPicPr>
            <p:nvPr/>
          </p:nvPicPr>
          <p:blipFill rotWithShape="1">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6801996" y="3790607"/>
              <a:ext cx="303365" cy="658107"/>
            </a:xfrm>
            <a:prstGeom prst="rect">
              <a:avLst/>
            </a:prstGeom>
          </p:spPr>
        </p:pic>
      </p:grpSp>
      <p:sp>
        <p:nvSpPr>
          <p:cNvPr id="18" name="TextBox 17">
            <a:extLst>
              <a:ext uri="{FF2B5EF4-FFF2-40B4-BE49-F238E27FC236}">
                <a16:creationId xmlns:a16="http://schemas.microsoft.com/office/drawing/2014/main" id="{E5E2EFB3-4593-4B13-8686-ECD30FCCE1E7}"/>
              </a:ext>
            </a:extLst>
          </p:cNvPr>
          <p:cNvSpPr txBox="1"/>
          <p:nvPr/>
        </p:nvSpPr>
        <p:spPr>
          <a:xfrm>
            <a:off x="4214951" y="3686292"/>
            <a:ext cx="2053009" cy="769441"/>
          </a:xfrm>
          <a:prstGeom prst="rect">
            <a:avLst/>
          </a:prstGeom>
          <a:solidFill>
            <a:srgbClr val="6EBFC8"/>
          </a:solidFill>
          <a:ln w="15875">
            <a:solidFill>
              <a:schemeClr val="tx1"/>
            </a:solidFill>
          </a:ln>
          <a:effectLst>
            <a:outerShdw blurRad="50800" dist="38100" dir="5400000" algn="t" rotWithShape="0">
              <a:prstClr val="black">
                <a:alpha val="40000"/>
              </a:prstClr>
            </a:outerShdw>
          </a:effectLst>
        </p:spPr>
        <p:txBody>
          <a:bodyPr wrap="square" rtlCol="0">
            <a:spAutoFit/>
          </a:bodyPr>
          <a:lstStyle/>
          <a:p>
            <a:pPr algn="ctr"/>
            <a:r>
              <a:rPr lang="en-GB" sz="2000" b="1" dirty="0">
                <a:latin typeface="Myriad Pro Light" pitchFamily="34" charset="0"/>
              </a:rPr>
              <a:t>Don’t cross a 10s </a:t>
            </a:r>
            <a:r>
              <a:rPr lang="en-GB" sz="2400" b="1" dirty="0">
                <a:latin typeface="Myriad Pro Light" pitchFamily="34" charset="0"/>
              </a:rPr>
              <a:t>number</a:t>
            </a:r>
          </a:p>
        </p:txBody>
      </p:sp>
      <p:sp>
        <p:nvSpPr>
          <p:cNvPr id="19" name="TextBox 18">
            <a:extLst>
              <a:ext uri="{FF2B5EF4-FFF2-40B4-BE49-F238E27FC236}">
                <a16:creationId xmlns:a16="http://schemas.microsoft.com/office/drawing/2014/main" id="{F5558E04-2EC9-44D5-8414-33E8FC135321}"/>
              </a:ext>
            </a:extLst>
          </p:cNvPr>
          <p:cNvSpPr txBox="1"/>
          <p:nvPr/>
        </p:nvSpPr>
        <p:spPr>
          <a:xfrm>
            <a:off x="6872239" y="3674392"/>
            <a:ext cx="1999002" cy="707886"/>
          </a:xfrm>
          <a:prstGeom prst="rect">
            <a:avLst/>
          </a:prstGeom>
          <a:solidFill>
            <a:srgbClr val="92D050"/>
          </a:solidFill>
          <a:ln w="15875">
            <a:solidFill>
              <a:schemeClr val="tx1"/>
            </a:solidFill>
          </a:ln>
          <a:effectLst>
            <a:outerShdw blurRad="50800" dist="38100" dir="5400000" algn="t" rotWithShape="0">
              <a:prstClr val="black">
                <a:alpha val="40000"/>
              </a:prstClr>
            </a:outerShdw>
          </a:effectLst>
        </p:spPr>
        <p:txBody>
          <a:bodyPr wrap="square" rtlCol="0">
            <a:spAutoFit/>
          </a:bodyPr>
          <a:lstStyle/>
          <a:p>
            <a:pPr algn="ctr"/>
            <a:r>
              <a:rPr lang="en-GB" sz="2000" b="1" dirty="0">
                <a:latin typeface="Myriad Pro Light" pitchFamily="34" charset="0"/>
              </a:rPr>
              <a:t>Cross a 10s number</a:t>
            </a:r>
          </a:p>
        </p:txBody>
      </p:sp>
      <p:sp>
        <p:nvSpPr>
          <p:cNvPr id="20" name="TextBox 19">
            <a:extLst>
              <a:ext uri="{FF2B5EF4-FFF2-40B4-BE49-F238E27FC236}">
                <a16:creationId xmlns:a16="http://schemas.microsoft.com/office/drawing/2014/main" id="{133BC63E-FAFE-4FD2-8F4D-DBB09A05B534}"/>
              </a:ext>
            </a:extLst>
          </p:cNvPr>
          <p:cNvSpPr txBox="1"/>
          <p:nvPr/>
        </p:nvSpPr>
        <p:spPr>
          <a:xfrm>
            <a:off x="4749173" y="4592633"/>
            <a:ext cx="984564"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latin typeface="Myriad Pro Light" pitchFamily="34" charset="0"/>
              </a:rPr>
              <a:t>27 – 5</a:t>
            </a:r>
          </a:p>
        </p:txBody>
      </p:sp>
      <p:sp>
        <p:nvSpPr>
          <p:cNvPr id="21" name="TextBox 20">
            <a:extLst>
              <a:ext uri="{FF2B5EF4-FFF2-40B4-BE49-F238E27FC236}">
                <a16:creationId xmlns:a16="http://schemas.microsoft.com/office/drawing/2014/main" id="{63A14C06-8895-462D-A2FB-43795D374F88}"/>
              </a:ext>
            </a:extLst>
          </p:cNvPr>
          <p:cNvSpPr txBox="1"/>
          <p:nvPr/>
        </p:nvSpPr>
        <p:spPr>
          <a:xfrm>
            <a:off x="6732576" y="4592632"/>
            <a:ext cx="984564"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latin typeface="Myriad Pro Light" pitchFamily="34" charset="0"/>
              </a:rPr>
              <a:t>22 – 5</a:t>
            </a:r>
          </a:p>
        </p:txBody>
      </p:sp>
      <p:sp>
        <p:nvSpPr>
          <p:cNvPr id="22" name="TextBox 21">
            <a:extLst>
              <a:ext uri="{FF2B5EF4-FFF2-40B4-BE49-F238E27FC236}">
                <a16:creationId xmlns:a16="http://schemas.microsoft.com/office/drawing/2014/main" id="{F7F363DE-D734-4A9C-A6FB-945B9828ECBB}"/>
              </a:ext>
            </a:extLst>
          </p:cNvPr>
          <p:cNvSpPr txBox="1"/>
          <p:nvPr/>
        </p:nvSpPr>
        <p:spPr>
          <a:xfrm>
            <a:off x="7966840" y="4588056"/>
            <a:ext cx="984564"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latin typeface="Myriad Pro Light" pitchFamily="34" charset="0"/>
              </a:rPr>
              <a:t>33 – 4</a:t>
            </a:r>
          </a:p>
        </p:txBody>
      </p:sp>
      <p:pic>
        <p:nvPicPr>
          <p:cNvPr id="28" name="Picture 27" descr="A close up of a logo&#10;&#10;Description automatically generated">
            <a:extLst>
              <a:ext uri="{FF2B5EF4-FFF2-40B4-BE49-F238E27FC236}">
                <a16:creationId xmlns:a16="http://schemas.microsoft.com/office/drawing/2014/main" id="{2865F9C8-17ED-4E1E-A59C-DCA9D18147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91" y="5016571"/>
            <a:ext cx="9195969" cy="1046600"/>
          </a:xfrm>
          <a:prstGeom prst="rect">
            <a:avLst/>
          </a:prstGeom>
        </p:spPr>
      </p:pic>
      <p:sp>
        <p:nvSpPr>
          <p:cNvPr id="29" name="TextBox 28">
            <a:extLst>
              <a:ext uri="{FF2B5EF4-FFF2-40B4-BE49-F238E27FC236}">
                <a16:creationId xmlns:a16="http://schemas.microsoft.com/office/drawing/2014/main" id="{B69677ED-5C54-4353-B94F-C526DD00205C}"/>
              </a:ext>
            </a:extLst>
          </p:cNvPr>
          <p:cNvSpPr txBox="1"/>
          <p:nvPr/>
        </p:nvSpPr>
        <p:spPr>
          <a:xfrm>
            <a:off x="116681" y="138645"/>
            <a:ext cx="8933534" cy="400110"/>
          </a:xfrm>
          <a:prstGeom prst="rect">
            <a:avLst/>
          </a:prstGeom>
          <a:noFill/>
        </p:spPr>
        <p:txBody>
          <a:bodyPr wrap="square" rtlCol="0">
            <a:spAutoFit/>
          </a:bodyPr>
          <a:lstStyle/>
          <a:p>
            <a:pPr>
              <a:buClr>
                <a:srgbClr val="EA7600"/>
              </a:buClr>
              <a:buSzPct val="120000"/>
            </a:pPr>
            <a:r>
              <a:rPr lang="en-GB" sz="2000" b="1" dirty="0">
                <a:solidFill>
                  <a:srgbClr val="253746"/>
                </a:solidFill>
              </a:rPr>
              <a:t>Day 4:</a:t>
            </a:r>
            <a:r>
              <a:rPr lang="en-GB" sz="2000" b="1" dirty="0">
                <a:solidFill>
                  <a:srgbClr val="006400"/>
                </a:solidFill>
              </a:rPr>
              <a:t> </a:t>
            </a:r>
            <a:r>
              <a:rPr lang="en-GB" sz="2000" b="1" dirty="0">
                <a:solidFill>
                  <a:srgbClr val="0000C8"/>
                </a:solidFill>
              </a:rPr>
              <a:t>Subtract a single-digit number from a 2-digit number, bridging 10.</a:t>
            </a:r>
          </a:p>
        </p:txBody>
      </p:sp>
    </p:spTree>
    <p:extLst>
      <p:ext uri="{BB962C8B-B14F-4D97-AF65-F5344CB8AC3E}">
        <p14:creationId xmlns:p14="http://schemas.microsoft.com/office/powerpoint/2010/main" val="300123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FFFF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0" presetClass="exit" presetSubtype="0" fill="hold" grpId="0"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mph" presetSubtype="2" fill="hold" nodeType="clickEffect">
                                  <p:stCondLst>
                                    <p:cond delay="0"/>
                                  </p:stCondLst>
                                  <p:childTnLst>
                                    <p:animClr clrSpc="rgb" dir="cw">
                                      <p:cBhvr>
                                        <p:cTn id="19" dur="2000" fill="hold"/>
                                        <p:tgtEl>
                                          <p:spTgt spid="7"/>
                                        </p:tgtEl>
                                        <p:attrNameLst>
                                          <p:attrName>fillcolor</p:attrName>
                                        </p:attrNameLst>
                                      </p:cBhvr>
                                      <p:to>
                                        <a:srgbClr val="FFFF00"/>
                                      </p:to>
                                    </p:animClr>
                                    <p:set>
                                      <p:cBhvr>
                                        <p:cTn id="20" dur="2000" fill="hold"/>
                                        <p:tgtEl>
                                          <p:spTgt spid="7"/>
                                        </p:tgtEl>
                                        <p:attrNameLst>
                                          <p:attrName>fill.type</p:attrName>
                                        </p:attrNameLst>
                                      </p:cBhvr>
                                      <p:to>
                                        <p:strVal val="solid"/>
                                      </p:to>
                                    </p:set>
                                    <p:set>
                                      <p:cBhvr>
                                        <p:cTn id="21" dur="2000" fill="hold"/>
                                        <p:tgtEl>
                                          <p:spTgt spid="7"/>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par>
                                <p:cTn id="26" presetID="10" presetClass="exit" presetSubtype="0" fill="hold" grpId="0" nodeType="with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mph" presetSubtype="2" fill="hold" nodeType="clickEffect">
                                  <p:stCondLst>
                                    <p:cond delay="0"/>
                                  </p:stCondLst>
                                  <p:childTnLst>
                                    <p:animClr clrSpc="rgb" dir="cw">
                                      <p:cBhvr>
                                        <p:cTn id="32" dur="2000" fill="hold"/>
                                        <p:tgtEl>
                                          <p:spTgt spid="9"/>
                                        </p:tgtEl>
                                        <p:attrNameLst>
                                          <p:attrName>fillcolor</p:attrName>
                                        </p:attrNameLst>
                                      </p:cBhvr>
                                      <p:to>
                                        <a:srgbClr val="FFFF00"/>
                                      </p:to>
                                    </p:animClr>
                                    <p:set>
                                      <p:cBhvr>
                                        <p:cTn id="33" dur="2000" fill="hold"/>
                                        <p:tgtEl>
                                          <p:spTgt spid="9"/>
                                        </p:tgtEl>
                                        <p:attrNameLst>
                                          <p:attrName>fill.type</p:attrName>
                                        </p:attrNameLst>
                                      </p:cBhvr>
                                      <p:to>
                                        <p:strVal val="solid"/>
                                      </p:to>
                                    </p:set>
                                    <p:set>
                                      <p:cBhvr>
                                        <p:cTn id="34" dur="2000" fill="hold"/>
                                        <p:tgtEl>
                                          <p:spTgt spid="9"/>
                                        </p:tgtEl>
                                        <p:attrNameLst>
                                          <p:attrName>fill.on</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0" presetClass="exit" presetSubtype="0" fill="hold" grpId="0" nodeType="withEffect">
                                  <p:stCondLst>
                                    <p:cond delay="0"/>
                                  </p:stCondLst>
                                  <p:childTnLst>
                                    <p:animEffect transition="out" filter="fade">
                                      <p:cBhvr>
                                        <p:cTn id="40" dur="500"/>
                                        <p:tgtEl>
                                          <p:spTgt spid="9"/>
                                        </p:tgtEl>
                                      </p:cBhvr>
                                    </p:animEffect>
                                    <p:set>
                                      <p:cBhvr>
                                        <p:cTn id="41"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20" grpId="0" animBg="1"/>
      <p:bldP spid="21" grpId="0" animBg="1"/>
      <p:bldP spid="2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3C3A34-24C6-45E6-AB22-B2029A9AFEB1}"/>
              </a:ext>
            </a:extLst>
          </p:cNvPr>
          <p:cNvPicPr>
            <a:picLocks noChangeAspect="1"/>
          </p:cNvPicPr>
          <p:nvPr/>
        </p:nvPicPr>
        <p:blipFill>
          <a:blip r:embed="rId3"/>
          <a:stretch>
            <a:fillRect/>
          </a:stretch>
        </p:blipFill>
        <p:spPr>
          <a:xfrm>
            <a:off x="204537" y="162008"/>
            <a:ext cx="8743103" cy="5684101"/>
          </a:xfrm>
          <a:prstGeom prst="rect">
            <a:avLst/>
          </a:prstGeom>
          <a:ln>
            <a:noFill/>
          </a:ln>
          <a:effectLst>
            <a:outerShdw blurRad="292100" dist="139700" dir="2700000" algn="tl" rotWithShape="0">
              <a:srgbClr val="333333">
                <a:alpha val="65000"/>
              </a:srgbClr>
            </a:outerShdw>
          </a:effectLst>
        </p:spPr>
      </p:pic>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65</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sp>
        <p:nvSpPr>
          <p:cNvPr id="5" name="Rectangle 4">
            <a:extLst>
              <a:ext uri="{FF2B5EF4-FFF2-40B4-BE49-F238E27FC236}">
                <a16:creationId xmlns:a16="http://schemas.microsoft.com/office/drawing/2014/main" id="{ED353707-E1F9-4963-9B26-6CE52977212A}"/>
              </a:ext>
            </a:extLst>
          </p:cNvPr>
          <p:cNvSpPr/>
          <p:nvPr/>
        </p:nvSpPr>
        <p:spPr>
          <a:xfrm>
            <a:off x="336885" y="4631522"/>
            <a:ext cx="8494294" cy="110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p:nvGrpSpPr>
        <p:grpSpPr>
          <a:xfrm>
            <a:off x="3328667" y="4945766"/>
            <a:ext cx="1713640" cy="1160976"/>
            <a:chOff x="1834709" y="4015907"/>
            <a:chExt cx="1606379" cy="952832"/>
          </a:xfrm>
        </p:grpSpPr>
        <p:sp>
          <p:nvSpPr>
            <p:cNvPr id="14" name="Rounded Rectangle 13"/>
            <p:cNvSpPr/>
            <p:nvPr/>
          </p:nvSpPr>
          <p:spPr>
            <a:xfrm>
              <a:off x="1834709" y="4015907"/>
              <a:ext cx="1606379" cy="495328"/>
            </a:xfrm>
            <a:prstGeom prst="roundRect">
              <a:avLst>
                <a:gd name="adj" fmla="val 42473"/>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Challenge</a:t>
              </a:r>
              <a:endParaRPr lang="en-GB" sz="2400" b="1" dirty="0">
                <a:solidFill>
                  <a:schemeClr val="tx1"/>
                </a:solidFill>
              </a:endParaRPr>
            </a:p>
          </p:txBody>
        </p:sp>
        <p:pic>
          <p:nvPicPr>
            <p:cNvPr id="15"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44755">
              <a:off x="2150897" y="4363258"/>
              <a:ext cx="388517" cy="60548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4055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0" presetClass="exit" presetSubtype="0" fill="hold" grpId="0" nodeType="withEffect">
                                  <p:stCondLst>
                                    <p:cond delay="0"/>
                                  </p:stCondLst>
                                  <p:childTnLst>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66</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a:t>Year 1/2</a:t>
            </a:r>
            <a:endParaRPr lang="en-GB" dirty="0"/>
          </a:p>
        </p:txBody>
      </p:sp>
      <p:sp>
        <p:nvSpPr>
          <p:cNvPr id="5" name="TextBox 4">
            <a:extLst>
              <a:ext uri="{FF2B5EF4-FFF2-40B4-BE49-F238E27FC236}">
                <a16:creationId xmlns:a16="http://schemas.microsoft.com/office/drawing/2014/main" id="{B69677ED-5C54-4353-B94F-C526DD00205C}"/>
              </a:ext>
            </a:extLst>
          </p:cNvPr>
          <p:cNvSpPr txBox="1"/>
          <p:nvPr/>
        </p:nvSpPr>
        <p:spPr>
          <a:xfrm>
            <a:off x="506473" y="1019757"/>
            <a:ext cx="8130503" cy="1331134"/>
          </a:xfrm>
          <a:prstGeom prst="rect">
            <a:avLst/>
          </a:prstGeom>
          <a:noFill/>
        </p:spPr>
        <p:txBody>
          <a:bodyPr wrap="square" rtlCol="0">
            <a:spAutoFit/>
          </a:bodyPr>
          <a:lstStyle/>
          <a:p>
            <a:pPr algn="ctr">
              <a:spcAft>
                <a:spcPts val="30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b="1" dirty="0">
                <a:solidFill>
                  <a:srgbClr val="253746"/>
                </a:solidFill>
              </a:rPr>
              <a:t>Day 5</a:t>
            </a:r>
          </a:p>
          <a:p>
            <a:pPr>
              <a:buClr>
                <a:srgbClr val="EA7600"/>
              </a:buClr>
              <a:buSzPct val="120000"/>
            </a:pPr>
            <a:r>
              <a:rPr lang="en-GB" b="1" dirty="0">
                <a:solidFill>
                  <a:srgbClr val="006400"/>
                </a:solidFill>
              </a:rPr>
              <a:t>Add three numbers, using doubles and number bonds.</a:t>
            </a:r>
          </a:p>
          <a:p>
            <a:pPr>
              <a:spcAft>
                <a:spcPts val="1000"/>
              </a:spcAft>
              <a:buClr>
                <a:srgbClr val="EA7600"/>
              </a:buClr>
              <a:buSzPct val="120000"/>
            </a:pPr>
            <a:r>
              <a:rPr lang="en-GB" b="1" dirty="0">
                <a:solidFill>
                  <a:srgbClr val="0000C8"/>
                </a:solidFill>
              </a:rPr>
              <a:t>Add three, four or five numbers, using doubles and number bonds.</a:t>
            </a:r>
          </a:p>
        </p:txBody>
      </p:sp>
      <p:sp>
        <p:nvSpPr>
          <p:cNvPr id="6" name="TextBox 5">
            <a:extLst>
              <a:ext uri="{FF2B5EF4-FFF2-40B4-BE49-F238E27FC236}">
                <a16:creationId xmlns:a16="http://schemas.microsoft.com/office/drawing/2014/main" id="{A64F3FED-3247-4F55-BF8A-D1D9E087C650}"/>
              </a:ext>
            </a:extLst>
          </p:cNvPr>
          <p:cNvSpPr txBox="1"/>
          <p:nvPr/>
        </p:nvSpPr>
        <p:spPr>
          <a:xfrm>
            <a:off x="116681" y="16610"/>
            <a:ext cx="8910088"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Mental addition and subtraction</a:t>
            </a:r>
          </a:p>
        </p:txBody>
      </p:sp>
    </p:spTree>
    <p:extLst>
      <p:ext uri="{BB962C8B-B14F-4D97-AF65-F5344CB8AC3E}">
        <p14:creationId xmlns:p14="http://schemas.microsoft.com/office/powerpoint/2010/main" val="15263092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67</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707886"/>
          </a:xfrm>
          <a:prstGeom prst="rect">
            <a:avLst/>
          </a:prstGeom>
          <a:noFill/>
        </p:spPr>
        <p:txBody>
          <a:bodyPr wrap="square" rtlCol="0">
            <a:spAutoFit/>
          </a:bodyPr>
          <a:lstStyle/>
          <a:p>
            <a:pPr>
              <a:buClr>
                <a:srgbClr val="EA7600"/>
              </a:buClr>
              <a:buSzPct val="120000"/>
            </a:pPr>
            <a:r>
              <a:rPr lang="en-GB" sz="2000" b="1" dirty="0">
                <a:solidFill>
                  <a:srgbClr val="253746"/>
                </a:solidFill>
              </a:rPr>
              <a:t>Day 5: </a:t>
            </a:r>
            <a:r>
              <a:rPr lang="en-GB" sz="2000" b="1" dirty="0">
                <a:solidFill>
                  <a:srgbClr val="006400"/>
                </a:solidFill>
              </a:rPr>
              <a:t>Add three numbers, using doubles and number bonds. </a:t>
            </a:r>
            <a:r>
              <a:rPr lang="en-GB" sz="2000" b="1" dirty="0">
                <a:solidFill>
                  <a:srgbClr val="0000C8"/>
                </a:solidFill>
              </a:rPr>
              <a:t>Add three, four or five numbers, using doubles and number bonds.</a:t>
            </a:r>
          </a:p>
        </p:txBody>
      </p:sp>
      <p:grpSp>
        <p:nvGrpSpPr>
          <p:cNvPr id="5" name="Group 4"/>
          <p:cNvGrpSpPr/>
          <p:nvPr/>
        </p:nvGrpSpPr>
        <p:grpSpPr>
          <a:xfrm>
            <a:off x="366724" y="3402372"/>
            <a:ext cx="1645041" cy="1798982"/>
            <a:chOff x="2167252" y="3250096"/>
            <a:chExt cx="1645041" cy="1798982"/>
          </a:xfrm>
          <a:effectLst>
            <a:outerShdw blurRad="50800" dist="38100" dir="2700000" algn="tl" rotWithShape="0">
              <a:prstClr val="black">
                <a:alpha val="40000"/>
              </a:prstClr>
            </a:outerShdw>
          </a:effectLst>
        </p:grpSpPr>
        <p:sp>
          <p:nvSpPr>
            <p:cNvPr id="6" name="Rounded Rectangle 5"/>
            <p:cNvSpPr/>
            <p:nvPr/>
          </p:nvSpPr>
          <p:spPr>
            <a:xfrm>
              <a:off x="2167252" y="3250096"/>
              <a:ext cx="1645041" cy="179898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640958" y="3549422"/>
              <a:ext cx="697627" cy="1200329"/>
            </a:xfrm>
            <a:prstGeom prst="rect">
              <a:avLst/>
            </a:prstGeom>
          </p:spPr>
          <p:txBody>
            <a:bodyPr wrap="none">
              <a:spAutoFit/>
            </a:bodyPr>
            <a:lstStyle/>
            <a:p>
              <a:r>
                <a:rPr lang="en-GB" sz="7200" b="1" dirty="0">
                  <a:latin typeface="Myriad Pro Light"/>
                </a:rPr>
                <a:t>4</a:t>
              </a:r>
            </a:p>
          </p:txBody>
        </p:sp>
      </p:grpSp>
      <p:grpSp>
        <p:nvGrpSpPr>
          <p:cNvPr id="8" name="Group 7"/>
          <p:cNvGrpSpPr/>
          <p:nvPr/>
        </p:nvGrpSpPr>
        <p:grpSpPr>
          <a:xfrm>
            <a:off x="2359417" y="3402373"/>
            <a:ext cx="1645041" cy="1798982"/>
            <a:chOff x="2167252" y="3250096"/>
            <a:chExt cx="1645041" cy="1798982"/>
          </a:xfrm>
          <a:effectLst>
            <a:outerShdw blurRad="50800" dist="38100" dir="2700000" algn="tl" rotWithShape="0">
              <a:prstClr val="black">
                <a:alpha val="40000"/>
              </a:prstClr>
            </a:outerShdw>
          </a:effectLst>
        </p:grpSpPr>
        <p:sp>
          <p:nvSpPr>
            <p:cNvPr id="9" name="Rounded Rectangle 8"/>
            <p:cNvSpPr/>
            <p:nvPr/>
          </p:nvSpPr>
          <p:spPr>
            <a:xfrm>
              <a:off x="2167252" y="3250096"/>
              <a:ext cx="1645041" cy="179898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640958" y="3549422"/>
              <a:ext cx="697627" cy="1200329"/>
            </a:xfrm>
            <a:prstGeom prst="rect">
              <a:avLst/>
            </a:prstGeom>
          </p:spPr>
          <p:txBody>
            <a:bodyPr wrap="none">
              <a:spAutoFit/>
            </a:bodyPr>
            <a:lstStyle/>
            <a:p>
              <a:r>
                <a:rPr lang="en-GB" sz="7200" b="1" dirty="0">
                  <a:latin typeface="Myriad Pro Light"/>
                </a:rPr>
                <a:t>3</a:t>
              </a:r>
            </a:p>
          </p:txBody>
        </p:sp>
      </p:grpSp>
      <p:grpSp>
        <p:nvGrpSpPr>
          <p:cNvPr id="13" name="Group 12"/>
          <p:cNvGrpSpPr/>
          <p:nvPr/>
        </p:nvGrpSpPr>
        <p:grpSpPr>
          <a:xfrm>
            <a:off x="4355780" y="3402371"/>
            <a:ext cx="1645041" cy="1798982"/>
            <a:chOff x="2167252" y="3250096"/>
            <a:chExt cx="1645041" cy="1798982"/>
          </a:xfrm>
          <a:effectLst>
            <a:outerShdw blurRad="50800" dist="38100" dir="2700000" algn="tl" rotWithShape="0">
              <a:prstClr val="black">
                <a:alpha val="40000"/>
              </a:prstClr>
            </a:outerShdw>
          </a:effectLst>
        </p:grpSpPr>
        <p:sp>
          <p:nvSpPr>
            <p:cNvPr id="14" name="Rounded Rectangle 13"/>
            <p:cNvSpPr/>
            <p:nvPr/>
          </p:nvSpPr>
          <p:spPr>
            <a:xfrm>
              <a:off x="2167252" y="3250096"/>
              <a:ext cx="1645041" cy="179898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2640958" y="3549422"/>
              <a:ext cx="697627" cy="1200329"/>
            </a:xfrm>
            <a:prstGeom prst="rect">
              <a:avLst/>
            </a:prstGeom>
          </p:spPr>
          <p:txBody>
            <a:bodyPr wrap="none">
              <a:spAutoFit/>
            </a:bodyPr>
            <a:lstStyle/>
            <a:p>
              <a:r>
                <a:rPr lang="en-GB" sz="7200" b="1" dirty="0">
                  <a:latin typeface="Myriad Pro Light"/>
                </a:rPr>
                <a:t>4</a:t>
              </a:r>
            </a:p>
          </p:txBody>
        </p:sp>
      </p:grpSp>
      <p:grpSp>
        <p:nvGrpSpPr>
          <p:cNvPr id="16" name="Group 15">
            <a:extLst>
              <a:ext uri="{FF2B5EF4-FFF2-40B4-BE49-F238E27FC236}">
                <a16:creationId xmlns:a16="http://schemas.microsoft.com/office/drawing/2014/main" id="{45377F9E-D2A2-4BA3-B120-59FF6DB0C5D4}"/>
              </a:ext>
            </a:extLst>
          </p:cNvPr>
          <p:cNvGrpSpPr/>
          <p:nvPr/>
        </p:nvGrpSpPr>
        <p:grpSpPr>
          <a:xfrm>
            <a:off x="5667130" y="805489"/>
            <a:ext cx="2940525" cy="1660990"/>
            <a:chOff x="4298496" y="4063018"/>
            <a:chExt cx="2801678" cy="1569186"/>
          </a:xfrm>
          <a:effectLst>
            <a:outerShdw blurRad="50800" dist="38100" dir="2700000" algn="tl" rotWithShape="0">
              <a:prstClr val="black">
                <a:alpha val="40000"/>
              </a:prstClr>
            </a:outerShdw>
          </a:effectLst>
        </p:grpSpPr>
        <p:sp>
          <p:nvSpPr>
            <p:cNvPr id="17" name="Speech Bubble: Rectangle with Corners Rounded 14">
              <a:extLst>
                <a:ext uri="{FF2B5EF4-FFF2-40B4-BE49-F238E27FC236}">
                  <a16:creationId xmlns:a16="http://schemas.microsoft.com/office/drawing/2014/main" id="{33A118E9-4FBA-4F4E-97F1-10B297E4A984}"/>
                </a:ext>
              </a:extLst>
            </p:cNvPr>
            <p:cNvSpPr/>
            <p:nvPr/>
          </p:nvSpPr>
          <p:spPr>
            <a:xfrm>
              <a:off x="4298496" y="4063018"/>
              <a:ext cx="2801678" cy="1569186"/>
            </a:xfrm>
            <a:prstGeom prst="cloudCallout">
              <a:avLst>
                <a:gd name="adj1" fmla="val -59741"/>
                <a:gd name="adj2" fmla="val 6679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Is there an efficient way to add these?</a:t>
              </a:r>
            </a:p>
          </p:txBody>
        </p:sp>
        <p:pic>
          <p:nvPicPr>
            <p:cNvPr id="18" name="Picture 17">
              <a:extLst>
                <a:ext uri="{FF2B5EF4-FFF2-40B4-BE49-F238E27FC236}">
                  <a16:creationId xmlns:a16="http://schemas.microsoft.com/office/drawing/2014/main" id="{EEC1D852-2E0F-4198-9E1C-668A9B27AF8C}"/>
                </a:ext>
              </a:extLst>
            </p:cNvPr>
            <p:cNvPicPr>
              <a:picLocks noChangeAspect="1"/>
            </p:cNvPicPr>
            <p:nvPr/>
          </p:nvPicPr>
          <p:blipFill rotWithShape="1">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6443398" y="4287950"/>
              <a:ext cx="391606" cy="849534"/>
            </a:xfrm>
            <a:prstGeom prst="rect">
              <a:avLst/>
            </a:prstGeom>
          </p:spPr>
        </p:pic>
      </p:grpSp>
      <p:sp>
        <p:nvSpPr>
          <p:cNvPr id="19" name="Speech Bubble: Rectangle with Corners Rounded 10">
            <a:extLst>
              <a:ext uri="{FF2B5EF4-FFF2-40B4-BE49-F238E27FC236}">
                <a16:creationId xmlns:a16="http://schemas.microsoft.com/office/drawing/2014/main" id="{74C417F1-7452-4CAF-B654-EF88E64246B4}"/>
              </a:ext>
            </a:extLst>
          </p:cNvPr>
          <p:cNvSpPr/>
          <p:nvPr/>
        </p:nvSpPr>
        <p:spPr>
          <a:xfrm>
            <a:off x="26691" y="924583"/>
            <a:ext cx="3290081" cy="1149878"/>
          </a:xfrm>
          <a:prstGeom prst="flowChartTerminator">
            <a:avLst/>
          </a:prstGeom>
          <a:blipFill dpi="0" rotWithShape="1">
            <a:blip r:embed="rId4">
              <a:extLst>
                <a:ext uri="{28A0092B-C50C-407E-A947-70E740481C1C}">
                  <a14:useLocalDpi xmlns:a14="http://schemas.microsoft.com/office/drawing/2010/main"/>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dirty="0">
                <a:solidFill>
                  <a:srgbClr val="253746"/>
                </a:solidFill>
              </a:rPr>
              <a:t>Shuffle 2 packs of 0-9 digit cards, then take 4, 3 and 4.</a:t>
            </a:r>
          </a:p>
        </p:txBody>
      </p:sp>
      <p:sp>
        <p:nvSpPr>
          <p:cNvPr id="21" name="Speech Bubble: Rectangle with Corners Rounded 14">
            <a:extLst>
              <a:ext uri="{FF2B5EF4-FFF2-40B4-BE49-F238E27FC236}">
                <a16:creationId xmlns:a16="http://schemas.microsoft.com/office/drawing/2014/main" id="{33A118E9-4FBA-4F4E-97F1-10B297E4A984}"/>
              </a:ext>
            </a:extLst>
          </p:cNvPr>
          <p:cNvSpPr/>
          <p:nvPr/>
        </p:nvSpPr>
        <p:spPr>
          <a:xfrm>
            <a:off x="5195037" y="575736"/>
            <a:ext cx="3778169" cy="2847138"/>
          </a:xfrm>
          <a:prstGeom prst="cloudCallout">
            <a:avLst>
              <a:gd name="adj1" fmla="val 31288"/>
              <a:gd name="adj2" fmla="val 73025"/>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There isn’t a pair to 10, but there are two 4s. </a:t>
            </a:r>
          </a:p>
        </p:txBody>
      </p:sp>
      <p:grpSp>
        <p:nvGrpSpPr>
          <p:cNvPr id="23" name="Group 22">
            <a:extLst>
              <a:ext uri="{FF2B5EF4-FFF2-40B4-BE49-F238E27FC236}">
                <a16:creationId xmlns:a16="http://schemas.microsoft.com/office/drawing/2014/main" id="{45377F9E-D2A2-4BA3-B120-59FF6DB0C5D4}"/>
              </a:ext>
            </a:extLst>
          </p:cNvPr>
          <p:cNvGrpSpPr/>
          <p:nvPr/>
        </p:nvGrpSpPr>
        <p:grpSpPr>
          <a:xfrm>
            <a:off x="5178299" y="567470"/>
            <a:ext cx="3778169" cy="2847138"/>
            <a:chOff x="4153292" y="3919041"/>
            <a:chExt cx="2801678" cy="1569186"/>
          </a:xfrm>
        </p:grpSpPr>
        <p:sp>
          <p:nvSpPr>
            <p:cNvPr id="24" name="Speech Bubble: Rectangle with Corners Rounded 14">
              <a:extLst>
                <a:ext uri="{FF2B5EF4-FFF2-40B4-BE49-F238E27FC236}">
                  <a16:creationId xmlns:a16="http://schemas.microsoft.com/office/drawing/2014/main" id="{33A118E9-4FBA-4F4E-97F1-10B297E4A984}"/>
                </a:ext>
              </a:extLst>
            </p:cNvPr>
            <p:cNvSpPr/>
            <p:nvPr/>
          </p:nvSpPr>
          <p:spPr>
            <a:xfrm>
              <a:off x="4153292" y="3919041"/>
              <a:ext cx="2801678" cy="1569186"/>
            </a:xfrm>
            <a:prstGeom prst="cloudCallout">
              <a:avLst>
                <a:gd name="adj1" fmla="val 31288"/>
                <a:gd name="adj2" fmla="val 73025"/>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What is double 4?</a:t>
              </a:r>
            </a:p>
          </p:txBody>
        </p:sp>
        <p:pic>
          <p:nvPicPr>
            <p:cNvPr id="25" name="Picture 24">
              <a:extLst>
                <a:ext uri="{FF2B5EF4-FFF2-40B4-BE49-F238E27FC236}">
                  <a16:creationId xmlns:a16="http://schemas.microsoft.com/office/drawing/2014/main" id="{EEC1D852-2E0F-4198-9E1C-668A9B27AF8C}"/>
                </a:ext>
              </a:extLst>
            </p:cNvPr>
            <p:cNvPicPr>
              <a:picLocks noChangeAspect="1"/>
            </p:cNvPicPr>
            <p:nvPr/>
          </p:nvPicPr>
          <p:blipFill rotWithShape="1">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6320745" y="4179107"/>
              <a:ext cx="391606" cy="849534"/>
            </a:xfrm>
            <a:prstGeom prst="rect">
              <a:avLst/>
            </a:prstGeom>
          </p:spPr>
        </p:pic>
      </p:grpSp>
      <p:sp>
        <p:nvSpPr>
          <p:cNvPr id="26" name="Rectangle 25"/>
          <p:cNvSpPr/>
          <p:nvPr/>
        </p:nvSpPr>
        <p:spPr>
          <a:xfrm>
            <a:off x="6919760" y="4358881"/>
            <a:ext cx="987771" cy="1107996"/>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txBody>
          <a:bodyPr wrap="none">
            <a:spAutoFit/>
          </a:bodyPr>
          <a:lstStyle/>
          <a:p>
            <a:pPr lvl="0"/>
            <a:r>
              <a:rPr lang="en-GB" sz="6600" b="1" dirty="0">
                <a:latin typeface="Myriad Pro Light"/>
              </a:rPr>
              <a:t> 8 </a:t>
            </a:r>
          </a:p>
        </p:txBody>
      </p:sp>
      <p:sp>
        <p:nvSpPr>
          <p:cNvPr id="27" name="Speech Bubble: Rectangle with Corners Rounded 14">
            <a:extLst>
              <a:ext uri="{FF2B5EF4-FFF2-40B4-BE49-F238E27FC236}">
                <a16:creationId xmlns:a16="http://schemas.microsoft.com/office/drawing/2014/main" id="{33A118E9-4FBA-4F4E-97F1-10B297E4A984}"/>
              </a:ext>
            </a:extLst>
          </p:cNvPr>
          <p:cNvSpPr/>
          <p:nvPr/>
        </p:nvSpPr>
        <p:spPr>
          <a:xfrm>
            <a:off x="5186668" y="548528"/>
            <a:ext cx="3778169" cy="2847138"/>
          </a:xfrm>
          <a:prstGeom prst="cloudCallout">
            <a:avLst>
              <a:gd name="adj1" fmla="val 31288"/>
              <a:gd name="adj2" fmla="val 73025"/>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Now we need to calculate 8 add 3.</a:t>
            </a:r>
          </a:p>
        </p:txBody>
      </p:sp>
    </p:spTree>
    <p:extLst>
      <p:ext uri="{BB962C8B-B14F-4D97-AF65-F5344CB8AC3E}">
        <p14:creationId xmlns:p14="http://schemas.microsoft.com/office/powerpoint/2010/main" val="28833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55556E-7 -3.33333E-6 L -0.22031 0.00139 " pathEditMode="relative" rAng="0" ptsTypes="AA">
                                      <p:cBhvr>
                                        <p:cTn id="6" dur="2000" fill="hold"/>
                                        <p:tgtEl>
                                          <p:spTgt spid="13"/>
                                        </p:tgtEl>
                                        <p:attrNameLst>
                                          <p:attrName>ppt_x</p:attrName>
                                          <p:attrName>ppt_y</p:attrName>
                                        </p:attrNameLst>
                                      </p:cBhvr>
                                      <p:rCtr x="-11024" y="69"/>
                                    </p:animMotion>
                                  </p:childTnLst>
                                </p:cTn>
                              </p:par>
                              <p:par>
                                <p:cTn id="7" presetID="42" presetClass="path" presetSubtype="0" accel="50000" decel="50000" fill="hold" nodeType="withEffect">
                                  <p:stCondLst>
                                    <p:cond delay="0"/>
                                  </p:stCondLst>
                                  <p:childTnLst>
                                    <p:animMotion origin="layout" path="M -0.00191 0.00139 L 0.21927 0.0007 " pathEditMode="relative" rAng="0" ptsTypes="AA">
                                      <p:cBhvr>
                                        <p:cTn id="8" dur="2000" fill="hold"/>
                                        <p:tgtEl>
                                          <p:spTgt spid="8"/>
                                        </p:tgtEl>
                                        <p:attrNameLst>
                                          <p:attrName>ppt_x</p:attrName>
                                          <p:attrName>ppt_y</p:attrName>
                                        </p:attrNameLst>
                                      </p:cBhvr>
                                      <p:rCtr x="11059" y="-46"/>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68</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707886"/>
          </a:xfrm>
          <a:prstGeom prst="rect">
            <a:avLst/>
          </a:prstGeom>
          <a:noFill/>
        </p:spPr>
        <p:txBody>
          <a:bodyPr wrap="square" rtlCol="0">
            <a:spAutoFit/>
          </a:bodyPr>
          <a:lstStyle/>
          <a:p>
            <a:pPr>
              <a:buClr>
                <a:srgbClr val="EA7600"/>
              </a:buClr>
              <a:buSzPct val="120000"/>
            </a:pPr>
            <a:r>
              <a:rPr lang="en-GB" sz="2000" b="1" dirty="0">
                <a:solidFill>
                  <a:srgbClr val="253746"/>
                </a:solidFill>
              </a:rPr>
              <a:t>Day 5: </a:t>
            </a:r>
            <a:r>
              <a:rPr lang="en-GB" sz="2000" b="1" dirty="0">
                <a:solidFill>
                  <a:srgbClr val="006400"/>
                </a:solidFill>
              </a:rPr>
              <a:t>Add three numbers, using doubles and number bonds. </a:t>
            </a:r>
            <a:r>
              <a:rPr lang="en-GB" sz="2000" b="1" dirty="0">
                <a:solidFill>
                  <a:srgbClr val="0000C8"/>
                </a:solidFill>
              </a:rPr>
              <a:t>Add three, four or five numbers, using doubles and number bonds.</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869" y="1614628"/>
            <a:ext cx="8511157" cy="12587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3593565" y="2313357"/>
            <a:ext cx="385042" cy="726689"/>
            <a:chOff x="2080190" y="1082257"/>
            <a:chExt cx="385042" cy="630799"/>
          </a:xfrm>
        </p:grpSpPr>
        <p:cxnSp>
          <p:nvCxnSpPr>
            <p:cNvPr id="7" name="Straight Connector 6"/>
            <p:cNvCxnSpPr>
              <a:cxnSpLocks/>
            </p:cNvCxnSpPr>
            <p:nvPr/>
          </p:nvCxnSpPr>
          <p:spPr>
            <a:xfrm flipV="1">
              <a:off x="2272711" y="1082257"/>
              <a:ext cx="0" cy="1781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080190" y="1189836"/>
              <a:ext cx="385042" cy="523220"/>
            </a:xfrm>
            <a:prstGeom prst="rect">
              <a:avLst/>
            </a:prstGeom>
          </p:spPr>
          <p:txBody>
            <a:bodyPr wrap="none">
              <a:spAutoFit/>
            </a:bodyPr>
            <a:lstStyle/>
            <a:p>
              <a:r>
                <a:rPr lang="en-GB" sz="2800" b="1" dirty="0">
                  <a:latin typeface="Myriad Pro Light"/>
                </a:rPr>
                <a:t>8</a:t>
              </a:r>
            </a:p>
          </p:txBody>
        </p:sp>
      </p:grpSp>
      <p:sp>
        <p:nvSpPr>
          <p:cNvPr id="9" name="Circular Arrow 8"/>
          <p:cNvSpPr/>
          <p:nvPr/>
        </p:nvSpPr>
        <p:spPr>
          <a:xfrm>
            <a:off x="3640119" y="1059641"/>
            <a:ext cx="1541318" cy="1605674"/>
          </a:xfrm>
          <a:prstGeom prst="circularArrow">
            <a:avLst>
              <a:gd name="adj1" fmla="val 12500"/>
              <a:gd name="adj2" fmla="val 1069767"/>
              <a:gd name="adj3" fmla="val 20457681"/>
              <a:gd name="adj4" fmla="val 11291517"/>
              <a:gd name="adj5" fmla="val 12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ectangle 10"/>
          <p:cNvSpPr/>
          <p:nvPr/>
        </p:nvSpPr>
        <p:spPr>
          <a:xfrm>
            <a:off x="4146149" y="547518"/>
            <a:ext cx="546945" cy="400110"/>
          </a:xfrm>
          <a:prstGeom prst="rect">
            <a:avLst/>
          </a:prstGeom>
        </p:spPr>
        <p:txBody>
          <a:bodyPr wrap="none">
            <a:spAutoFit/>
          </a:bodyPr>
          <a:lstStyle/>
          <a:p>
            <a:r>
              <a:rPr lang="en-GB" sz="2000" b="1" dirty="0">
                <a:latin typeface="Myriad Pro Light"/>
              </a:rPr>
              <a:t>+ 3</a:t>
            </a:r>
          </a:p>
        </p:txBody>
      </p:sp>
      <p:grpSp>
        <p:nvGrpSpPr>
          <p:cNvPr id="13" name="Group 12">
            <a:extLst>
              <a:ext uri="{FF2B5EF4-FFF2-40B4-BE49-F238E27FC236}">
                <a16:creationId xmlns:a16="http://schemas.microsoft.com/office/drawing/2014/main" id="{45377F9E-D2A2-4BA3-B120-59FF6DB0C5D4}"/>
              </a:ext>
            </a:extLst>
          </p:cNvPr>
          <p:cNvGrpSpPr/>
          <p:nvPr/>
        </p:nvGrpSpPr>
        <p:grpSpPr>
          <a:xfrm>
            <a:off x="790480" y="3532841"/>
            <a:ext cx="2801678" cy="1569186"/>
            <a:chOff x="4298496" y="4063018"/>
            <a:chExt cx="2801678" cy="1569186"/>
          </a:xfrm>
          <a:effectLst>
            <a:outerShdw blurRad="50800" dist="38100" dir="2700000" algn="tl" rotWithShape="0">
              <a:prstClr val="black">
                <a:alpha val="40000"/>
              </a:prstClr>
            </a:outerShdw>
          </a:effectLst>
        </p:grpSpPr>
        <p:sp>
          <p:nvSpPr>
            <p:cNvPr id="14" name="Speech Bubble: Rectangle with Corners Rounded 14">
              <a:extLst>
                <a:ext uri="{FF2B5EF4-FFF2-40B4-BE49-F238E27FC236}">
                  <a16:creationId xmlns:a16="http://schemas.microsoft.com/office/drawing/2014/main" id="{33A118E9-4FBA-4F4E-97F1-10B297E4A984}"/>
                </a:ext>
              </a:extLst>
            </p:cNvPr>
            <p:cNvSpPr/>
            <p:nvPr/>
          </p:nvSpPr>
          <p:spPr>
            <a:xfrm>
              <a:off x="4298496" y="4063018"/>
              <a:ext cx="2801678" cy="1569186"/>
            </a:xfrm>
            <a:prstGeom prst="cloudCallout">
              <a:avLst>
                <a:gd name="adj1" fmla="val -59741"/>
                <a:gd name="adj2" fmla="val 6679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Where have we landed?</a:t>
              </a:r>
            </a:p>
          </p:txBody>
        </p:sp>
        <p:pic>
          <p:nvPicPr>
            <p:cNvPr id="15" name="Picture 14">
              <a:extLst>
                <a:ext uri="{FF2B5EF4-FFF2-40B4-BE49-F238E27FC236}">
                  <a16:creationId xmlns:a16="http://schemas.microsoft.com/office/drawing/2014/main" id="{EEC1D852-2E0F-4198-9E1C-668A9B27AF8C}"/>
                </a:ext>
              </a:extLst>
            </p:cNvPr>
            <p:cNvPicPr>
              <a:picLocks noChangeAspect="1"/>
            </p:cNvPicPr>
            <p:nvPr/>
          </p:nvPicPr>
          <p:blipFill rotWithShape="1">
            <a:blip r:embed="rId4"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6619245" y="4171695"/>
              <a:ext cx="391606" cy="849534"/>
            </a:xfrm>
            <a:prstGeom prst="rect">
              <a:avLst/>
            </a:prstGeom>
          </p:spPr>
        </p:pic>
      </p:grpSp>
      <p:sp>
        <p:nvSpPr>
          <p:cNvPr id="16" name="Rectangle 15"/>
          <p:cNvSpPr/>
          <p:nvPr/>
        </p:nvSpPr>
        <p:spPr>
          <a:xfrm>
            <a:off x="4551452" y="4271030"/>
            <a:ext cx="3696846" cy="830997"/>
          </a:xfrm>
          <a:prstGeom prst="rect">
            <a:avLst/>
          </a:prstGeom>
        </p:spPr>
        <p:txBody>
          <a:bodyPr wrap="none">
            <a:spAutoFit/>
          </a:bodyPr>
          <a:lstStyle/>
          <a:p>
            <a:pPr algn="ctr"/>
            <a:r>
              <a:rPr lang="en-GB" sz="4800" b="1" dirty="0">
                <a:latin typeface="Myriad Pro Light"/>
              </a:rPr>
              <a:t>4 + 4 + 3 = 11</a:t>
            </a:r>
          </a:p>
        </p:txBody>
      </p:sp>
      <p:sp>
        <p:nvSpPr>
          <p:cNvPr id="17" name="Rectangle 16"/>
          <p:cNvSpPr/>
          <p:nvPr/>
        </p:nvSpPr>
        <p:spPr>
          <a:xfrm>
            <a:off x="4930564" y="2413258"/>
            <a:ext cx="553357" cy="523220"/>
          </a:xfrm>
          <a:prstGeom prst="rect">
            <a:avLst/>
          </a:prstGeom>
        </p:spPr>
        <p:txBody>
          <a:bodyPr wrap="none">
            <a:spAutoFit/>
          </a:bodyPr>
          <a:lstStyle/>
          <a:p>
            <a:r>
              <a:rPr lang="en-GB" sz="2800" b="1" dirty="0">
                <a:latin typeface="Myriad Pro Light"/>
              </a:rPr>
              <a:t>     </a:t>
            </a:r>
          </a:p>
        </p:txBody>
      </p:sp>
      <p:grpSp>
        <p:nvGrpSpPr>
          <p:cNvPr id="18" name="Group 17">
            <a:extLst>
              <a:ext uri="{FF2B5EF4-FFF2-40B4-BE49-F238E27FC236}">
                <a16:creationId xmlns:a16="http://schemas.microsoft.com/office/drawing/2014/main" id="{42F1D49A-4EA2-4802-AAE2-915311E9919A}"/>
              </a:ext>
            </a:extLst>
          </p:cNvPr>
          <p:cNvGrpSpPr/>
          <p:nvPr/>
        </p:nvGrpSpPr>
        <p:grpSpPr>
          <a:xfrm>
            <a:off x="4738060" y="2310842"/>
            <a:ext cx="569387" cy="675492"/>
            <a:chOff x="4930564" y="2310842"/>
            <a:chExt cx="569387" cy="675492"/>
          </a:xfrm>
        </p:grpSpPr>
        <p:cxnSp>
          <p:nvCxnSpPr>
            <p:cNvPr id="19" name="Straight Connector 18"/>
            <p:cNvCxnSpPr>
              <a:cxnSpLocks/>
              <a:stCxn id="17" idx="2"/>
            </p:cNvCxnSpPr>
            <p:nvPr/>
          </p:nvCxnSpPr>
          <p:spPr>
            <a:xfrm flipV="1">
              <a:off x="5207243" y="2310842"/>
              <a:ext cx="1695" cy="2551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25F6C5B-FA5F-44C2-BE73-F8F7A8F51475}"/>
                </a:ext>
              </a:extLst>
            </p:cNvPr>
            <p:cNvSpPr/>
            <p:nvPr/>
          </p:nvSpPr>
          <p:spPr>
            <a:xfrm>
              <a:off x="4930564" y="2463114"/>
              <a:ext cx="569387" cy="523220"/>
            </a:xfrm>
            <a:prstGeom prst="rect">
              <a:avLst/>
            </a:prstGeom>
          </p:spPr>
          <p:txBody>
            <a:bodyPr wrap="none">
              <a:spAutoFit/>
            </a:bodyPr>
            <a:lstStyle/>
            <a:p>
              <a:r>
                <a:rPr lang="en-GB" sz="2800" b="1" dirty="0">
                  <a:latin typeface="Myriad Pro Light"/>
                </a:rPr>
                <a:t>11</a:t>
              </a:r>
            </a:p>
          </p:txBody>
        </p:sp>
      </p:grpSp>
    </p:spTree>
    <p:extLst>
      <p:ext uri="{BB962C8B-B14F-4D97-AF65-F5344CB8AC3E}">
        <p14:creationId xmlns:p14="http://schemas.microsoft.com/office/powerpoint/2010/main" val="36144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750"/>
                                        <p:tgtEl>
                                          <p:spTgt spid="18"/>
                                        </p:tgtEl>
                                      </p:cBhvr>
                                    </p:animEffect>
                                  </p:childTnLst>
                                </p:cTn>
                              </p:par>
                            </p:childTnLst>
                          </p:cTn>
                        </p:par>
                        <p:par>
                          <p:cTn id="20" fill="hold">
                            <p:stCondLst>
                              <p:cond delay="750"/>
                            </p:stCondLst>
                            <p:childTnLst>
                              <p:par>
                                <p:cTn id="21" presetID="10" presetClass="entr" presetSubtype="0" fill="hold" grpId="0" nodeType="afterEffect">
                                  <p:stCondLst>
                                    <p:cond delay="100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69</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707886"/>
          </a:xfrm>
          <a:prstGeom prst="rect">
            <a:avLst/>
          </a:prstGeom>
          <a:noFill/>
        </p:spPr>
        <p:txBody>
          <a:bodyPr wrap="square" rtlCol="0">
            <a:spAutoFit/>
          </a:bodyPr>
          <a:lstStyle/>
          <a:p>
            <a:pPr>
              <a:buClr>
                <a:srgbClr val="EA7600"/>
              </a:buClr>
              <a:buSzPct val="120000"/>
            </a:pPr>
            <a:r>
              <a:rPr lang="en-GB" sz="2000" b="1" dirty="0">
                <a:solidFill>
                  <a:srgbClr val="253746"/>
                </a:solidFill>
              </a:rPr>
              <a:t>Day 5: </a:t>
            </a:r>
            <a:r>
              <a:rPr lang="en-GB" sz="2000" b="1" dirty="0">
                <a:solidFill>
                  <a:srgbClr val="006400"/>
                </a:solidFill>
              </a:rPr>
              <a:t>Add three numbers, using doubles and number bonds. </a:t>
            </a:r>
            <a:r>
              <a:rPr lang="en-GB" sz="2000" b="1" dirty="0">
                <a:solidFill>
                  <a:srgbClr val="0000C8"/>
                </a:solidFill>
              </a:rPr>
              <a:t>Add three, four or five numbers, using doubles and number bonds.</a:t>
            </a:r>
          </a:p>
        </p:txBody>
      </p:sp>
      <p:sp>
        <p:nvSpPr>
          <p:cNvPr id="5" name="Speech Bubble: Rectangle with Corners Rounded 14">
            <a:extLst>
              <a:ext uri="{FF2B5EF4-FFF2-40B4-BE49-F238E27FC236}">
                <a16:creationId xmlns:a16="http://schemas.microsoft.com/office/drawing/2014/main" id="{33A118E9-4FBA-4F4E-97F1-10B297E4A984}"/>
              </a:ext>
            </a:extLst>
          </p:cNvPr>
          <p:cNvSpPr/>
          <p:nvPr/>
        </p:nvSpPr>
        <p:spPr>
          <a:xfrm>
            <a:off x="931905" y="1220442"/>
            <a:ext cx="3832808" cy="2468693"/>
          </a:xfrm>
          <a:prstGeom prst="cloudCallout">
            <a:avLst>
              <a:gd name="adj1" fmla="val -59741"/>
              <a:gd name="adj2" fmla="val 66793"/>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Now try finding 8 + 3 by counting on your fingers.</a:t>
            </a:r>
          </a:p>
        </p:txBody>
      </p:sp>
      <p:pic>
        <p:nvPicPr>
          <p:cNvPr id="7" name="Picture 2" descr="Palm, Hand, Finger, Nail, Young, Japanese, People, Bo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0646" y="1474097"/>
            <a:ext cx="2668401" cy="35578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Speech Bubble: Rectangle with Corners Rounded 14">
            <a:extLst>
              <a:ext uri="{FF2B5EF4-FFF2-40B4-BE49-F238E27FC236}">
                <a16:creationId xmlns:a16="http://schemas.microsoft.com/office/drawing/2014/main" id="{33A118E9-4FBA-4F4E-97F1-10B297E4A984}"/>
              </a:ext>
            </a:extLst>
          </p:cNvPr>
          <p:cNvSpPr/>
          <p:nvPr/>
        </p:nvSpPr>
        <p:spPr>
          <a:xfrm>
            <a:off x="890789" y="1220442"/>
            <a:ext cx="3873924" cy="2468693"/>
          </a:xfrm>
          <a:prstGeom prst="cloudCallout">
            <a:avLst>
              <a:gd name="adj1" fmla="val -59741"/>
              <a:gd name="adj2" fmla="val 6679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Hold 3 fingers up.</a:t>
            </a:r>
          </a:p>
          <a:p>
            <a:pPr algn="ctr">
              <a:lnSpc>
                <a:spcPct val="114000"/>
              </a:lnSpc>
            </a:pPr>
            <a:r>
              <a:rPr lang="en-GB" sz="2000" b="1" dirty="0">
                <a:solidFill>
                  <a:srgbClr val="253746"/>
                </a:solidFill>
                <a:latin typeface="Myriad Pro Light" panose="020B0603030403020204" pitchFamily="34" charset="0"/>
              </a:rPr>
              <a:t>We had 8 so now we count on 3...</a:t>
            </a:r>
          </a:p>
        </p:txBody>
      </p:sp>
      <p:sp>
        <p:nvSpPr>
          <p:cNvPr id="6" name="Rectangle 5"/>
          <p:cNvSpPr/>
          <p:nvPr/>
        </p:nvSpPr>
        <p:spPr>
          <a:xfrm>
            <a:off x="5305926" y="1797220"/>
            <a:ext cx="2597186" cy="769441"/>
          </a:xfrm>
          <a:prstGeom prst="rect">
            <a:avLst/>
          </a:prstGeom>
        </p:spPr>
        <p:txBody>
          <a:bodyPr wrap="none">
            <a:spAutoFit/>
          </a:bodyPr>
          <a:lstStyle/>
          <a:p>
            <a:r>
              <a:rPr lang="en-GB" sz="4400" b="1" dirty="0">
                <a:ln w="12700">
                  <a:solidFill>
                    <a:srgbClr val="FFFF00"/>
                  </a:solidFill>
                </a:ln>
                <a:latin typeface="Microsoft YaHei UI" panose="020B0503020204020204" pitchFamily="34" charset="-122"/>
                <a:ea typeface="Microsoft YaHei UI" panose="020B0503020204020204" pitchFamily="34" charset="-122"/>
              </a:rPr>
              <a:t>9  10  </a:t>
            </a:r>
            <a:r>
              <a:rPr lang="en-GB" sz="4400" b="1" dirty="0">
                <a:ln w="12700">
                  <a:solidFill>
                    <a:srgbClr val="FFFF00"/>
                  </a:solidFill>
                </a:ln>
                <a:solidFill>
                  <a:srgbClr val="C00000"/>
                </a:solidFill>
                <a:latin typeface="Microsoft YaHei UI" panose="020B0503020204020204" pitchFamily="34" charset="-122"/>
                <a:ea typeface="Microsoft YaHei UI" panose="020B0503020204020204" pitchFamily="34" charset="-122"/>
              </a:rPr>
              <a:t>11</a:t>
            </a:r>
          </a:p>
        </p:txBody>
      </p:sp>
    </p:spTree>
    <p:extLst>
      <p:ext uri="{BB962C8B-B14F-4D97-AF65-F5344CB8AC3E}">
        <p14:creationId xmlns:p14="http://schemas.microsoft.com/office/powerpoint/2010/main" val="36144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7</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a:t>Year 1/2</a:t>
            </a:r>
            <a:endParaRPr lang="en-GB" dirty="0"/>
          </a:p>
        </p:txBody>
      </p:sp>
      <p:sp>
        <p:nvSpPr>
          <p:cNvPr id="7" name="TextBox 6">
            <a:extLst>
              <a:ext uri="{FF2B5EF4-FFF2-40B4-BE49-F238E27FC236}">
                <a16:creationId xmlns:a16="http://schemas.microsoft.com/office/drawing/2014/main" id="{B69677ED-5C54-4353-B94F-C526DD00205C}"/>
              </a:ext>
            </a:extLst>
          </p:cNvPr>
          <p:cNvSpPr txBox="1"/>
          <p:nvPr/>
        </p:nvSpPr>
        <p:spPr>
          <a:xfrm>
            <a:off x="480193" y="3527780"/>
            <a:ext cx="8130503" cy="833562"/>
          </a:xfrm>
          <a:prstGeom prst="rect">
            <a:avLst/>
          </a:prstGeom>
          <a:noFill/>
        </p:spPr>
        <p:txBody>
          <a:bodyPr wrap="square" rtlCol="0">
            <a:spAutoFit/>
          </a:bodyPr>
          <a:lstStyle/>
          <a:p>
            <a:pPr algn="ctr">
              <a:spcAft>
                <a:spcPts val="450"/>
              </a:spcAft>
              <a:buClr>
                <a:schemeClr val="accent2"/>
              </a:buClr>
            </a:pPr>
            <a:r>
              <a:rPr lang="en-GB" sz="2400" b="1" dirty="0">
                <a:solidFill>
                  <a:srgbClr val="253746"/>
                </a:solidFill>
              </a:rPr>
              <a:t>Short Mental Workout</a:t>
            </a:r>
          </a:p>
          <a:p>
            <a:pPr algn="ctr">
              <a:spcAft>
                <a:spcPts val="1000"/>
              </a:spcAft>
              <a:buClr>
                <a:srgbClr val="EA7600"/>
              </a:buClr>
              <a:buSzPct val="120000"/>
            </a:pPr>
            <a:r>
              <a:rPr lang="en-GB" sz="2000" b="1" dirty="0">
                <a:solidFill>
                  <a:srgbClr val="5B9BD5">
                    <a:lumMod val="75000"/>
                  </a:srgbClr>
                </a:solidFill>
              </a:rPr>
              <a:t>Doubles</a:t>
            </a:r>
            <a:endParaRPr lang="en-GB" sz="2000" b="1" dirty="0">
              <a:solidFill>
                <a:schemeClr val="accent5">
                  <a:lumMod val="75000"/>
                </a:schemeClr>
              </a:solidFill>
            </a:endParaRPr>
          </a:p>
        </p:txBody>
      </p:sp>
      <p:pic>
        <p:nvPicPr>
          <p:cNvPr id="1028" name="Picture 4" descr="Brain, Character, Organ, Smart, Eyes">
            <a:extLst>
              <a:ext uri="{FF2B5EF4-FFF2-40B4-BE49-F238E27FC236}">
                <a16:creationId xmlns:a16="http://schemas.microsoft.com/office/drawing/2014/main" id="{85D595CD-0160-40C1-9B64-7A2B23D513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4638" y="1430124"/>
            <a:ext cx="1878765" cy="16722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64F3FED-3247-4F55-BF8A-D1D9E087C650}"/>
              </a:ext>
            </a:extLst>
          </p:cNvPr>
          <p:cNvSpPr txBox="1"/>
          <p:nvPr/>
        </p:nvSpPr>
        <p:spPr>
          <a:xfrm>
            <a:off x="116681" y="16610"/>
            <a:ext cx="8910088"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Mental addition and subtraction</a:t>
            </a:r>
          </a:p>
        </p:txBody>
      </p:sp>
    </p:spTree>
    <p:extLst>
      <p:ext uri="{BB962C8B-B14F-4D97-AF65-F5344CB8AC3E}">
        <p14:creationId xmlns:p14="http://schemas.microsoft.com/office/powerpoint/2010/main" val="13872175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70</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707886"/>
          </a:xfrm>
          <a:prstGeom prst="rect">
            <a:avLst/>
          </a:prstGeom>
          <a:noFill/>
        </p:spPr>
        <p:txBody>
          <a:bodyPr wrap="square" rtlCol="0">
            <a:spAutoFit/>
          </a:bodyPr>
          <a:lstStyle/>
          <a:p>
            <a:pPr>
              <a:buClr>
                <a:srgbClr val="EA7600"/>
              </a:buClr>
              <a:buSzPct val="120000"/>
            </a:pPr>
            <a:r>
              <a:rPr lang="en-GB" sz="2000" b="1" dirty="0">
                <a:solidFill>
                  <a:srgbClr val="253746"/>
                </a:solidFill>
              </a:rPr>
              <a:t>Day 5: </a:t>
            </a:r>
            <a:r>
              <a:rPr lang="en-GB" sz="2000" b="1" dirty="0">
                <a:solidFill>
                  <a:srgbClr val="006400"/>
                </a:solidFill>
              </a:rPr>
              <a:t>Add three numbers, using doubles and number bonds. </a:t>
            </a:r>
            <a:r>
              <a:rPr lang="en-GB" sz="2000" b="1" dirty="0">
                <a:solidFill>
                  <a:srgbClr val="0000C8"/>
                </a:solidFill>
              </a:rPr>
              <a:t>Add three, four or five numbers, using doubles and number bonds.</a:t>
            </a:r>
          </a:p>
        </p:txBody>
      </p:sp>
      <p:grpSp>
        <p:nvGrpSpPr>
          <p:cNvPr id="5" name="Group 4"/>
          <p:cNvGrpSpPr/>
          <p:nvPr/>
        </p:nvGrpSpPr>
        <p:grpSpPr>
          <a:xfrm>
            <a:off x="366724" y="3402372"/>
            <a:ext cx="1645041" cy="1798982"/>
            <a:chOff x="2167252" y="3250096"/>
            <a:chExt cx="1645041" cy="1798982"/>
          </a:xfrm>
          <a:effectLst>
            <a:outerShdw blurRad="50800" dist="38100" dir="2700000" algn="tl" rotWithShape="0">
              <a:prstClr val="black">
                <a:alpha val="40000"/>
              </a:prstClr>
            </a:outerShdw>
          </a:effectLst>
        </p:grpSpPr>
        <p:sp>
          <p:nvSpPr>
            <p:cNvPr id="6" name="Rounded Rectangle 5"/>
            <p:cNvSpPr/>
            <p:nvPr/>
          </p:nvSpPr>
          <p:spPr>
            <a:xfrm>
              <a:off x="2167252" y="3250096"/>
              <a:ext cx="1645041" cy="179898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640958" y="3549422"/>
              <a:ext cx="697627" cy="1200329"/>
            </a:xfrm>
            <a:prstGeom prst="rect">
              <a:avLst/>
            </a:prstGeom>
          </p:spPr>
          <p:txBody>
            <a:bodyPr wrap="none">
              <a:spAutoFit/>
            </a:bodyPr>
            <a:lstStyle/>
            <a:p>
              <a:r>
                <a:rPr lang="en-GB" sz="7200" b="1" dirty="0">
                  <a:latin typeface="Myriad Pro Light"/>
                </a:rPr>
                <a:t>2</a:t>
              </a:r>
            </a:p>
          </p:txBody>
        </p:sp>
      </p:grpSp>
      <p:grpSp>
        <p:nvGrpSpPr>
          <p:cNvPr id="8" name="Group 7"/>
          <p:cNvGrpSpPr/>
          <p:nvPr/>
        </p:nvGrpSpPr>
        <p:grpSpPr>
          <a:xfrm>
            <a:off x="2359417" y="3402373"/>
            <a:ext cx="1645041" cy="1798982"/>
            <a:chOff x="2167252" y="3250096"/>
            <a:chExt cx="1645041" cy="1798982"/>
          </a:xfrm>
          <a:effectLst>
            <a:outerShdw blurRad="50800" dist="38100" dir="2700000" algn="tl" rotWithShape="0">
              <a:prstClr val="black">
                <a:alpha val="40000"/>
              </a:prstClr>
            </a:outerShdw>
          </a:effectLst>
        </p:grpSpPr>
        <p:sp>
          <p:nvSpPr>
            <p:cNvPr id="9" name="Rounded Rectangle 8"/>
            <p:cNvSpPr/>
            <p:nvPr/>
          </p:nvSpPr>
          <p:spPr>
            <a:xfrm>
              <a:off x="2167252" y="3250096"/>
              <a:ext cx="1645041" cy="179898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640958" y="3549422"/>
              <a:ext cx="697627" cy="1200329"/>
            </a:xfrm>
            <a:prstGeom prst="rect">
              <a:avLst/>
            </a:prstGeom>
          </p:spPr>
          <p:txBody>
            <a:bodyPr wrap="none">
              <a:spAutoFit/>
            </a:bodyPr>
            <a:lstStyle/>
            <a:p>
              <a:r>
                <a:rPr lang="en-GB" sz="7200" b="1" dirty="0">
                  <a:latin typeface="Myriad Pro Light"/>
                </a:rPr>
                <a:t>3</a:t>
              </a:r>
            </a:p>
          </p:txBody>
        </p:sp>
      </p:grpSp>
      <p:grpSp>
        <p:nvGrpSpPr>
          <p:cNvPr id="13" name="Group 12"/>
          <p:cNvGrpSpPr/>
          <p:nvPr/>
        </p:nvGrpSpPr>
        <p:grpSpPr>
          <a:xfrm>
            <a:off x="4355780" y="3402371"/>
            <a:ext cx="1645041" cy="1798982"/>
            <a:chOff x="2167252" y="3250096"/>
            <a:chExt cx="1645041" cy="1798982"/>
          </a:xfrm>
          <a:effectLst>
            <a:outerShdw blurRad="50800" dist="38100" dir="2700000" algn="tl" rotWithShape="0">
              <a:prstClr val="black">
                <a:alpha val="40000"/>
              </a:prstClr>
            </a:outerShdw>
          </a:effectLst>
        </p:grpSpPr>
        <p:sp>
          <p:nvSpPr>
            <p:cNvPr id="14" name="Rounded Rectangle 13"/>
            <p:cNvSpPr/>
            <p:nvPr/>
          </p:nvSpPr>
          <p:spPr>
            <a:xfrm>
              <a:off x="2167252" y="3250096"/>
              <a:ext cx="1645041" cy="179898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2640958" y="3549422"/>
              <a:ext cx="697627" cy="1200329"/>
            </a:xfrm>
            <a:prstGeom prst="rect">
              <a:avLst/>
            </a:prstGeom>
          </p:spPr>
          <p:txBody>
            <a:bodyPr wrap="none">
              <a:spAutoFit/>
            </a:bodyPr>
            <a:lstStyle/>
            <a:p>
              <a:r>
                <a:rPr lang="en-GB" sz="7200" b="1" dirty="0">
                  <a:latin typeface="Myriad Pro Light"/>
                </a:rPr>
                <a:t>9</a:t>
              </a:r>
            </a:p>
          </p:txBody>
        </p:sp>
      </p:grpSp>
      <p:sp>
        <p:nvSpPr>
          <p:cNvPr id="16" name="Speech Bubble: Rectangle with Corners Rounded 10">
            <a:extLst>
              <a:ext uri="{FF2B5EF4-FFF2-40B4-BE49-F238E27FC236}">
                <a16:creationId xmlns:a16="http://schemas.microsoft.com/office/drawing/2014/main" id="{74C417F1-7452-4CAF-B654-EF88E64246B4}"/>
              </a:ext>
            </a:extLst>
          </p:cNvPr>
          <p:cNvSpPr/>
          <p:nvPr/>
        </p:nvSpPr>
        <p:spPr>
          <a:xfrm>
            <a:off x="26691" y="924583"/>
            <a:ext cx="3290081" cy="1149878"/>
          </a:xfrm>
          <a:prstGeom prst="flowChartTerminator">
            <a:avLst/>
          </a:prstGeom>
          <a:blipFill dpi="0" rotWithShape="1">
            <a:blip r:embed="rId3">
              <a:extLst>
                <a:ext uri="{28A0092B-C50C-407E-A947-70E740481C1C}">
                  <a14:useLocalDpi xmlns:a14="http://schemas.microsoft.com/office/drawing/2010/main"/>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dirty="0">
                <a:solidFill>
                  <a:srgbClr val="253746"/>
                </a:solidFill>
              </a:rPr>
              <a:t>Take out another set of 3 cards.</a:t>
            </a:r>
          </a:p>
        </p:txBody>
      </p:sp>
      <p:grpSp>
        <p:nvGrpSpPr>
          <p:cNvPr id="17" name="Group 16">
            <a:extLst>
              <a:ext uri="{FF2B5EF4-FFF2-40B4-BE49-F238E27FC236}">
                <a16:creationId xmlns:a16="http://schemas.microsoft.com/office/drawing/2014/main" id="{45377F9E-D2A2-4BA3-B120-59FF6DB0C5D4}"/>
              </a:ext>
            </a:extLst>
          </p:cNvPr>
          <p:cNvGrpSpPr/>
          <p:nvPr/>
        </p:nvGrpSpPr>
        <p:grpSpPr>
          <a:xfrm>
            <a:off x="4837479" y="843220"/>
            <a:ext cx="4051060" cy="2452151"/>
            <a:chOff x="3950932" y="3919041"/>
            <a:chExt cx="3004039" cy="1351491"/>
          </a:xfrm>
          <a:effectLst>
            <a:outerShdw blurRad="50800" dist="38100" dir="2700000" algn="tl" rotWithShape="0">
              <a:prstClr val="black">
                <a:alpha val="40000"/>
              </a:prstClr>
            </a:outerShdw>
          </a:effectLst>
        </p:grpSpPr>
        <p:sp>
          <p:nvSpPr>
            <p:cNvPr id="18" name="Speech Bubble: Rectangle with Corners Rounded 14">
              <a:extLst>
                <a:ext uri="{FF2B5EF4-FFF2-40B4-BE49-F238E27FC236}">
                  <a16:creationId xmlns:a16="http://schemas.microsoft.com/office/drawing/2014/main" id="{33A118E9-4FBA-4F4E-97F1-10B297E4A984}"/>
                </a:ext>
              </a:extLst>
            </p:cNvPr>
            <p:cNvSpPr/>
            <p:nvPr/>
          </p:nvSpPr>
          <p:spPr>
            <a:xfrm>
              <a:off x="3950932" y="3919041"/>
              <a:ext cx="3004039" cy="1351491"/>
            </a:xfrm>
            <a:prstGeom prst="cloudCallout">
              <a:avLst>
                <a:gd name="adj1" fmla="val 36040"/>
                <a:gd name="adj2" fmla="val 80875"/>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There isn’t a </a:t>
              </a:r>
              <a:r>
                <a:rPr lang="en-GB" sz="2000" b="1" dirty="0">
                  <a:solidFill>
                    <a:srgbClr val="C00000"/>
                  </a:solidFill>
                  <a:latin typeface="Myriad Pro Light" panose="020B0603030403020204" pitchFamily="34" charset="0"/>
                </a:rPr>
                <a:t>pair to 10 </a:t>
              </a:r>
              <a:r>
                <a:rPr lang="en-GB" sz="2000" b="1" dirty="0">
                  <a:solidFill>
                    <a:srgbClr val="253746"/>
                  </a:solidFill>
                  <a:latin typeface="Myriad Pro Light" panose="020B0603030403020204" pitchFamily="34" charset="0"/>
                </a:rPr>
                <a:t>or a </a:t>
              </a:r>
              <a:r>
                <a:rPr lang="en-GB" sz="2000" b="1" dirty="0">
                  <a:solidFill>
                    <a:srgbClr val="C00000"/>
                  </a:solidFill>
                  <a:latin typeface="Myriad Pro Light" panose="020B0603030403020204" pitchFamily="34" charset="0"/>
                </a:rPr>
                <a:t>double</a:t>
              </a:r>
              <a:r>
                <a:rPr lang="en-GB" sz="2000" b="1" dirty="0">
                  <a:solidFill>
                    <a:srgbClr val="253746"/>
                  </a:solidFill>
                  <a:latin typeface="Myriad Pro Light" panose="020B0603030403020204" pitchFamily="34" charset="0"/>
                </a:rPr>
                <a:t> this time.</a:t>
              </a:r>
            </a:p>
            <a:p>
              <a:pPr algn="ctr">
                <a:lnSpc>
                  <a:spcPct val="114000"/>
                </a:lnSpc>
              </a:pPr>
              <a:r>
                <a:rPr lang="en-GB" sz="2000" b="1" dirty="0">
                  <a:solidFill>
                    <a:srgbClr val="253746"/>
                  </a:solidFill>
                  <a:latin typeface="Myriad Pro Light" panose="020B0603030403020204" pitchFamily="34" charset="0"/>
                </a:rPr>
                <a:t>How could we add them?</a:t>
              </a:r>
            </a:p>
          </p:txBody>
        </p:sp>
        <p:pic>
          <p:nvPicPr>
            <p:cNvPr id="19" name="Picture 18">
              <a:extLst>
                <a:ext uri="{FF2B5EF4-FFF2-40B4-BE49-F238E27FC236}">
                  <a16:creationId xmlns:a16="http://schemas.microsoft.com/office/drawing/2014/main" id="{EEC1D852-2E0F-4198-9E1C-668A9B27AF8C}"/>
                </a:ext>
              </a:extLst>
            </p:cNvPr>
            <p:cNvPicPr>
              <a:picLocks noChangeAspect="1"/>
            </p:cNvPicPr>
            <p:nvPr/>
          </p:nvPicPr>
          <p:blipFill rotWithShape="1">
            <a:blip r:embed="rId4"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6443398" y="4287950"/>
              <a:ext cx="391606" cy="554475"/>
            </a:xfrm>
            <a:prstGeom prst="rect">
              <a:avLst/>
            </a:prstGeom>
          </p:spPr>
        </p:pic>
      </p:grpSp>
      <p:sp>
        <p:nvSpPr>
          <p:cNvPr id="20" name="Speech Bubble: Rectangle with Corners Rounded 14">
            <a:extLst>
              <a:ext uri="{FF2B5EF4-FFF2-40B4-BE49-F238E27FC236}">
                <a16:creationId xmlns:a16="http://schemas.microsoft.com/office/drawing/2014/main" id="{33A118E9-4FBA-4F4E-97F1-10B297E4A984}"/>
              </a:ext>
            </a:extLst>
          </p:cNvPr>
          <p:cNvSpPr/>
          <p:nvPr/>
        </p:nvSpPr>
        <p:spPr>
          <a:xfrm>
            <a:off x="4905408" y="682516"/>
            <a:ext cx="3966762" cy="2666150"/>
          </a:xfrm>
          <a:prstGeom prst="cloudCallout">
            <a:avLst>
              <a:gd name="adj1" fmla="val -11211"/>
              <a:gd name="adj2" fmla="val 90861"/>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9 is quite a big number to count on at the end, so let’s put it first.</a:t>
            </a:r>
          </a:p>
        </p:txBody>
      </p:sp>
    </p:spTree>
    <p:extLst>
      <p:ext uri="{BB962C8B-B14F-4D97-AF65-F5344CB8AC3E}">
        <p14:creationId xmlns:p14="http://schemas.microsoft.com/office/powerpoint/2010/main" val="36144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xit" presetSubtype="0" fill="hold" nodeType="withEffect">
                                  <p:stCondLst>
                                    <p:cond delay="0"/>
                                  </p:stCondLst>
                                  <p:childTnLst>
                                    <p:animEffect transition="out" filter="fade">
                                      <p:cBhvr>
                                        <p:cTn id="9" dur="500"/>
                                        <p:tgtEl>
                                          <p:spTgt spid="17"/>
                                        </p:tgtEl>
                                      </p:cBhvr>
                                    </p:animEffect>
                                    <p:set>
                                      <p:cBhvr>
                                        <p:cTn id="10" dur="1" fill="hold">
                                          <p:stCondLst>
                                            <p:cond delay="499"/>
                                          </p:stCondLst>
                                        </p:cTn>
                                        <p:tgtEl>
                                          <p:spTgt spid="1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5.55556E-7 -3.33333E-6 L -0.42413 -0.00393 " pathEditMode="relative" rAng="0" ptsTypes="AA">
                                      <p:cBhvr>
                                        <p:cTn id="14" dur="2000" fill="hold"/>
                                        <p:tgtEl>
                                          <p:spTgt spid="13"/>
                                        </p:tgtEl>
                                        <p:attrNameLst>
                                          <p:attrName>ppt_x</p:attrName>
                                          <p:attrName>ppt_y</p:attrName>
                                        </p:attrNameLst>
                                      </p:cBhvr>
                                      <p:rCtr x="-21215" y="-208"/>
                                    </p:animMotion>
                                  </p:childTnLst>
                                </p:cTn>
                              </p:par>
                              <p:par>
                                <p:cTn id="15" presetID="42" presetClass="path" presetSubtype="0" accel="50000" decel="50000" fill="hold" nodeType="withEffect">
                                  <p:stCondLst>
                                    <p:cond delay="0"/>
                                  </p:stCondLst>
                                  <p:childTnLst>
                                    <p:animMotion origin="layout" path="M 2.5E-6 1.85185E-6 L 0.42083 0.00254 " pathEditMode="relative" rAng="0" ptsTypes="AA">
                                      <p:cBhvr>
                                        <p:cTn id="16" dur="2000" fill="hold"/>
                                        <p:tgtEl>
                                          <p:spTgt spid="5"/>
                                        </p:tgtEl>
                                        <p:attrNameLst>
                                          <p:attrName>ppt_x</p:attrName>
                                          <p:attrName>ppt_y</p:attrName>
                                        </p:attrNameLst>
                                      </p:cBhvr>
                                      <p:rCtr x="21042"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71</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707886"/>
          </a:xfrm>
          <a:prstGeom prst="rect">
            <a:avLst/>
          </a:prstGeom>
          <a:noFill/>
        </p:spPr>
        <p:txBody>
          <a:bodyPr wrap="square" rtlCol="0">
            <a:spAutoFit/>
          </a:bodyPr>
          <a:lstStyle/>
          <a:p>
            <a:pPr>
              <a:buClr>
                <a:srgbClr val="EA7600"/>
              </a:buClr>
              <a:buSzPct val="120000"/>
            </a:pPr>
            <a:r>
              <a:rPr lang="en-GB" sz="2000" b="1" dirty="0">
                <a:solidFill>
                  <a:srgbClr val="253746"/>
                </a:solidFill>
              </a:rPr>
              <a:t>Day 5: </a:t>
            </a:r>
            <a:r>
              <a:rPr lang="en-GB" sz="2000" b="1" dirty="0">
                <a:solidFill>
                  <a:srgbClr val="006400"/>
                </a:solidFill>
              </a:rPr>
              <a:t>Add three numbers, using doubles and number bonds. </a:t>
            </a:r>
            <a:r>
              <a:rPr lang="en-GB" sz="2000" b="1" dirty="0">
                <a:solidFill>
                  <a:srgbClr val="0000C8"/>
                </a:solidFill>
              </a:rPr>
              <a:t>Add three, four or five numbers, using doubles and number bonds.</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308" y="1921611"/>
            <a:ext cx="8511157" cy="12587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4021752" y="1093948"/>
            <a:ext cx="385042" cy="1205608"/>
            <a:chOff x="2032064" y="786965"/>
            <a:chExt cx="385042" cy="1205608"/>
          </a:xfrm>
        </p:grpSpPr>
        <p:cxnSp>
          <p:nvCxnSpPr>
            <p:cNvPr id="7" name="Straight Connector 6"/>
            <p:cNvCxnSpPr/>
            <p:nvPr/>
          </p:nvCxnSpPr>
          <p:spPr>
            <a:xfrm flipV="1">
              <a:off x="2224585" y="1310185"/>
              <a:ext cx="0" cy="6823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032064" y="786965"/>
              <a:ext cx="385042" cy="523220"/>
            </a:xfrm>
            <a:prstGeom prst="rect">
              <a:avLst/>
            </a:prstGeom>
          </p:spPr>
          <p:txBody>
            <a:bodyPr wrap="none">
              <a:spAutoFit/>
            </a:bodyPr>
            <a:lstStyle/>
            <a:p>
              <a:r>
                <a:rPr lang="en-GB" sz="2800" b="1" dirty="0">
                  <a:latin typeface="Myriad Pro Light"/>
                </a:rPr>
                <a:t>9</a:t>
              </a:r>
            </a:p>
          </p:txBody>
        </p:sp>
      </p:grpSp>
      <p:sp>
        <p:nvSpPr>
          <p:cNvPr id="9" name="Circular Arrow 8"/>
          <p:cNvSpPr/>
          <p:nvPr/>
        </p:nvSpPr>
        <p:spPr>
          <a:xfrm>
            <a:off x="4116873" y="1405352"/>
            <a:ext cx="1451276" cy="1605674"/>
          </a:xfrm>
          <a:prstGeom prst="circularArrow">
            <a:avLst>
              <a:gd name="adj1" fmla="val 12500"/>
              <a:gd name="adj2" fmla="val 1069767"/>
              <a:gd name="adj3" fmla="val 20457681"/>
              <a:gd name="adj4" fmla="val 11291517"/>
              <a:gd name="adj5" fmla="val 12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ectangle 10"/>
          <p:cNvSpPr/>
          <p:nvPr/>
        </p:nvSpPr>
        <p:spPr>
          <a:xfrm>
            <a:off x="4500647" y="893893"/>
            <a:ext cx="546945" cy="400110"/>
          </a:xfrm>
          <a:prstGeom prst="rect">
            <a:avLst/>
          </a:prstGeom>
        </p:spPr>
        <p:txBody>
          <a:bodyPr wrap="none">
            <a:spAutoFit/>
          </a:bodyPr>
          <a:lstStyle/>
          <a:p>
            <a:r>
              <a:rPr lang="en-GB" sz="2000" b="1" dirty="0">
                <a:latin typeface="Myriad Pro Light"/>
              </a:rPr>
              <a:t>+ 3</a:t>
            </a:r>
          </a:p>
        </p:txBody>
      </p:sp>
      <p:grpSp>
        <p:nvGrpSpPr>
          <p:cNvPr id="13" name="Group 12">
            <a:extLst>
              <a:ext uri="{FF2B5EF4-FFF2-40B4-BE49-F238E27FC236}">
                <a16:creationId xmlns:a16="http://schemas.microsoft.com/office/drawing/2014/main" id="{45377F9E-D2A2-4BA3-B120-59FF6DB0C5D4}"/>
              </a:ext>
            </a:extLst>
          </p:cNvPr>
          <p:cNvGrpSpPr/>
          <p:nvPr/>
        </p:nvGrpSpPr>
        <p:grpSpPr>
          <a:xfrm>
            <a:off x="1290780" y="3450514"/>
            <a:ext cx="2801678" cy="1569186"/>
            <a:chOff x="4298496" y="4063018"/>
            <a:chExt cx="2801678" cy="1569186"/>
          </a:xfrm>
          <a:effectLst>
            <a:outerShdw blurRad="50800" dist="38100" dir="2700000" algn="tl" rotWithShape="0">
              <a:prstClr val="black">
                <a:alpha val="40000"/>
              </a:prstClr>
            </a:outerShdw>
          </a:effectLst>
        </p:grpSpPr>
        <p:sp>
          <p:nvSpPr>
            <p:cNvPr id="14" name="Speech Bubble: Rectangle with Corners Rounded 14">
              <a:extLst>
                <a:ext uri="{FF2B5EF4-FFF2-40B4-BE49-F238E27FC236}">
                  <a16:creationId xmlns:a16="http://schemas.microsoft.com/office/drawing/2014/main" id="{33A118E9-4FBA-4F4E-97F1-10B297E4A984}"/>
                </a:ext>
              </a:extLst>
            </p:cNvPr>
            <p:cNvSpPr/>
            <p:nvPr/>
          </p:nvSpPr>
          <p:spPr>
            <a:xfrm>
              <a:off x="4298496" y="4063018"/>
              <a:ext cx="2801678" cy="1569186"/>
            </a:xfrm>
            <a:prstGeom prst="cloudCallout">
              <a:avLst>
                <a:gd name="adj1" fmla="val -59741"/>
                <a:gd name="adj2" fmla="val 6679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Where have we landed?</a:t>
              </a:r>
            </a:p>
          </p:txBody>
        </p:sp>
        <p:pic>
          <p:nvPicPr>
            <p:cNvPr id="15" name="Picture 14">
              <a:extLst>
                <a:ext uri="{FF2B5EF4-FFF2-40B4-BE49-F238E27FC236}">
                  <a16:creationId xmlns:a16="http://schemas.microsoft.com/office/drawing/2014/main" id="{EEC1D852-2E0F-4198-9E1C-668A9B27AF8C}"/>
                </a:ext>
              </a:extLst>
            </p:cNvPr>
            <p:cNvPicPr>
              <a:picLocks noChangeAspect="1"/>
            </p:cNvPicPr>
            <p:nvPr/>
          </p:nvPicPr>
          <p:blipFill rotWithShape="1">
            <a:blip r:embed="rId4"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6443398" y="4287950"/>
              <a:ext cx="391606" cy="849534"/>
            </a:xfrm>
            <a:prstGeom prst="rect">
              <a:avLst/>
            </a:prstGeom>
          </p:spPr>
        </p:pic>
      </p:grpSp>
      <p:sp>
        <p:nvSpPr>
          <p:cNvPr id="16" name="Rectangle 15"/>
          <p:cNvSpPr/>
          <p:nvPr/>
        </p:nvSpPr>
        <p:spPr>
          <a:xfrm>
            <a:off x="4591886" y="5041646"/>
            <a:ext cx="4006225" cy="830997"/>
          </a:xfrm>
          <a:prstGeom prst="rect">
            <a:avLst/>
          </a:prstGeom>
        </p:spPr>
        <p:txBody>
          <a:bodyPr wrap="none">
            <a:spAutoFit/>
          </a:bodyPr>
          <a:lstStyle/>
          <a:p>
            <a:r>
              <a:rPr lang="en-GB" sz="4800" b="1" dirty="0">
                <a:latin typeface="Myriad Pro Light"/>
              </a:rPr>
              <a:t>9 + 3 + 2 = </a:t>
            </a:r>
            <a:r>
              <a:rPr lang="en-GB" sz="4800" b="1" dirty="0">
                <a:solidFill>
                  <a:srgbClr val="C00000"/>
                </a:solidFill>
                <a:latin typeface="Myriad Pro Light"/>
              </a:rPr>
              <a:t>14</a:t>
            </a:r>
          </a:p>
        </p:txBody>
      </p:sp>
      <p:grpSp>
        <p:nvGrpSpPr>
          <p:cNvPr id="17" name="Group 16"/>
          <p:cNvGrpSpPr/>
          <p:nvPr/>
        </p:nvGrpSpPr>
        <p:grpSpPr>
          <a:xfrm>
            <a:off x="5964856" y="1093948"/>
            <a:ext cx="585417" cy="1205608"/>
            <a:chOff x="1978295" y="786965"/>
            <a:chExt cx="585417" cy="1205608"/>
          </a:xfrm>
        </p:grpSpPr>
        <p:cxnSp>
          <p:nvCxnSpPr>
            <p:cNvPr id="18" name="Straight Connector 17"/>
            <p:cNvCxnSpPr/>
            <p:nvPr/>
          </p:nvCxnSpPr>
          <p:spPr>
            <a:xfrm flipV="1">
              <a:off x="2224585" y="1310185"/>
              <a:ext cx="0" cy="6823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978295" y="786965"/>
              <a:ext cx="585417" cy="523220"/>
            </a:xfrm>
            <a:prstGeom prst="rect">
              <a:avLst/>
            </a:prstGeom>
          </p:spPr>
          <p:txBody>
            <a:bodyPr wrap="none">
              <a:spAutoFit/>
            </a:bodyPr>
            <a:lstStyle/>
            <a:p>
              <a:r>
                <a:rPr lang="en-GB" sz="2800" b="1" dirty="0">
                  <a:latin typeface="Myriad Pro Light"/>
                </a:rPr>
                <a:t>14</a:t>
              </a:r>
            </a:p>
          </p:txBody>
        </p:sp>
      </p:grpSp>
      <p:sp>
        <p:nvSpPr>
          <p:cNvPr id="20" name="Circular Arrow 19"/>
          <p:cNvSpPr/>
          <p:nvPr/>
        </p:nvSpPr>
        <p:spPr>
          <a:xfrm>
            <a:off x="5322916" y="1438666"/>
            <a:ext cx="994929" cy="1515472"/>
          </a:xfrm>
          <a:prstGeom prst="circularArrow">
            <a:avLst>
              <a:gd name="adj1" fmla="val 12500"/>
              <a:gd name="adj2" fmla="val 1069767"/>
              <a:gd name="adj3" fmla="val 20457681"/>
              <a:gd name="adj4" fmla="val 11291517"/>
              <a:gd name="adj5" fmla="val 12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Rectangle 20"/>
          <p:cNvSpPr/>
          <p:nvPr/>
        </p:nvSpPr>
        <p:spPr>
          <a:xfrm>
            <a:off x="5522796" y="893893"/>
            <a:ext cx="546945" cy="400110"/>
          </a:xfrm>
          <a:prstGeom prst="rect">
            <a:avLst/>
          </a:prstGeom>
        </p:spPr>
        <p:txBody>
          <a:bodyPr wrap="none">
            <a:spAutoFit/>
          </a:bodyPr>
          <a:lstStyle/>
          <a:p>
            <a:r>
              <a:rPr lang="en-GB" sz="2000" b="1" dirty="0">
                <a:latin typeface="Myriad Pro Light"/>
              </a:rPr>
              <a:t>+ 2</a:t>
            </a:r>
          </a:p>
        </p:txBody>
      </p:sp>
    </p:spTree>
    <p:extLst>
      <p:ext uri="{BB962C8B-B14F-4D97-AF65-F5344CB8AC3E}">
        <p14:creationId xmlns:p14="http://schemas.microsoft.com/office/powerpoint/2010/main" val="36144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750"/>
                                        <p:tgtEl>
                                          <p:spTgt spid="9"/>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2250"/>
                            </p:stCondLst>
                            <p:childTnLst>
                              <p:par>
                                <p:cTn id="13" presetID="2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1750"/>
                                        <p:tgtEl>
                                          <p:spTgt spid="20"/>
                                        </p:tgtEl>
                                      </p:cBhvr>
                                    </p:animEffect>
                                  </p:childTnLst>
                                </p:cTn>
                              </p:par>
                            </p:childTnLst>
                          </p:cTn>
                        </p:par>
                        <p:par>
                          <p:cTn id="16" fill="hold">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5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par>
                          <p:cTn id="23" fill="hold">
                            <p:stCondLst>
                              <p:cond delay="5000"/>
                            </p:stCondLst>
                            <p:childTnLst>
                              <p:par>
                                <p:cTn id="24" presetID="10"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par>
                          <p:cTn id="27" fill="hold">
                            <p:stCondLst>
                              <p:cond delay="5500"/>
                            </p:stCondLst>
                            <p:childTnLst>
                              <p:par>
                                <p:cTn id="28" presetID="10" presetClass="entr" presetSubtype="0" fill="hold" grpId="0" nodeType="afterEffect">
                                  <p:stCondLst>
                                    <p:cond delay="100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6" grpId="0"/>
      <p:bldP spid="20" grpId="0" animBg="1"/>
      <p:bldP spid="21"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72</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sp>
        <p:nvSpPr>
          <p:cNvPr id="7" name="Speech Bubble: Rectangle with Corners Rounded 10">
            <a:extLst>
              <a:ext uri="{FF2B5EF4-FFF2-40B4-BE49-F238E27FC236}">
                <a16:creationId xmlns:a16="http://schemas.microsoft.com/office/drawing/2014/main" id="{A5209EEE-E1BD-4F2F-8E5D-A043EDA11F92}"/>
              </a:ext>
            </a:extLst>
          </p:cNvPr>
          <p:cNvSpPr/>
          <p:nvPr/>
        </p:nvSpPr>
        <p:spPr>
          <a:xfrm>
            <a:off x="141786" y="2491602"/>
            <a:ext cx="4465035" cy="2328642"/>
          </a:xfrm>
          <a:prstGeom prst="wedgeEllipseCallout">
            <a:avLst>
              <a:gd name="adj1" fmla="val -18402"/>
              <a:gd name="adj2" fmla="val -7439"/>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Wow! That’s a long number sentence!  We could just add the numbers one at a time, but changing the order would make it easier.</a:t>
            </a:r>
          </a:p>
        </p:txBody>
      </p:sp>
      <p:grpSp>
        <p:nvGrpSpPr>
          <p:cNvPr id="8" name="Group 7">
            <a:extLst>
              <a:ext uri="{FF2B5EF4-FFF2-40B4-BE49-F238E27FC236}">
                <a16:creationId xmlns:a16="http://schemas.microsoft.com/office/drawing/2014/main" id="{642C735A-3929-4EEF-B8FA-E73A0C1B09B9}"/>
              </a:ext>
            </a:extLst>
          </p:cNvPr>
          <p:cNvGrpSpPr/>
          <p:nvPr/>
        </p:nvGrpSpPr>
        <p:grpSpPr>
          <a:xfrm>
            <a:off x="4671413" y="2333664"/>
            <a:ext cx="4367982" cy="2442443"/>
            <a:chOff x="372738" y="1961994"/>
            <a:chExt cx="3999237" cy="2161682"/>
          </a:xfrm>
        </p:grpSpPr>
        <p:sp>
          <p:nvSpPr>
            <p:cNvPr id="9" name="Cloud 8">
              <a:extLst>
                <a:ext uri="{FF2B5EF4-FFF2-40B4-BE49-F238E27FC236}">
                  <a16:creationId xmlns:a16="http://schemas.microsoft.com/office/drawing/2014/main" id="{AE55A0F2-BE3D-40B5-8CE5-549756B4EF16}"/>
                </a:ext>
              </a:extLst>
            </p:cNvPr>
            <p:cNvSpPr/>
            <p:nvPr/>
          </p:nvSpPr>
          <p:spPr>
            <a:xfrm>
              <a:off x="372738" y="1961994"/>
              <a:ext cx="3376652" cy="2161682"/>
            </a:xfrm>
            <a:prstGeom prst="cloud">
              <a:avLst/>
            </a:prstGeom>
            <a:solidFill>
              <a:schemeClr val="bg1">
                <a:lumMod val="95000"/>
              </a:schemeClr>
            </a:solidFill>
            <a:ln w="2857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2">
                      <a:lumMod val="25000"/>
                    </a:schemeClr>
                  </a:solidFill>
                  <a:latin typeface="Myriad Pro Light" panose="020B0603030403020204" pitchFamily="34" charset="0"/>
                </a:rPr>
                <a:t>Talk to your partner.</a:t>
              </a:r>
            </a:p>
            <a:p>
              <a:pPr algn="ctr"/>
              <a:r>
                <a:rPr lang="en-GB" b="1" dirty="0">
                  <a:solidFill>
                    <a:schemeClr val="bg2">
                      <a:lumMod val="25000"/>
                    </a:schemeClr>
                  </a:solidFill>
                  <a:latin typeface="Myriad Pro Light" panose="020B0603030403020204" pitchFamily="34" charset="0"/>
                </a:rPr>
                <a:t>How can we change the order to make it easier? Are there any </a:t>
              </a:r>
              <a:r>
                <a:rPr lang="en-GB" b="1" dirty="0">
                  <a:solidFill>
                    <a:srgbClr val="FF0000"/>
                  </a:solidFill>
                  <a:latin typeface="Myriad Pro Light" panose="020B0603030403020204" pitchFamily="34" charset="0"/>
                </a:rPr>
                <a:t>number facts </a:t>
              </a:r>
              <a:r>
                <a:rPr lang="en-GB" b="1" dirty="0">
                  <a:solidFill>
                    <a:schemeClr val="bg2">
                      <a:lumMod val="25000"/>
                    </a:schemeClr>
                  </a:solidFill>
                  <a:latin typeface="Myriad Pro Light" panose="020B0603030403020204" pitchFamily="34" charset="0"/>
                </a:rPr>
                <a:t>that can help?</a:t>
              </a:r>
            </a:p>
          </p:txBody>
        </p:sp>
        <p:pic>
          <p:nvPicPr>
            <p:cNvPr id="11" name="Picture 10">
              <a:extLst>
                <a:ext uri="{FF2B5EF4-FFF2-40B4-BE49-F238E27FC236}">
                  <a16:creationId xmlns:a16="http://schemas.microsoft.com/office/drawing/2014/main" id="{AF6EFD4F-8720-427C-9D08-BCEB1A3EBD4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33365" y="2154929"/>
              <a:ext cx="1438610" cy="1008746"/>
            </a:xfrm>
            <a:prstGeom prst="rect">
              <a:avLst/>
            </a:prstGeom>
            <a:effectLst>
              <a:outerShdw blurRad="50800" dist="38100" dir="2700000" algn="tl" rotWithShape="0">
                <a:prstClr val="black">
                  <a:alpha val="40000"/>
                </a:prstClr>
              </a:outerShdw>
            </a:effectLst>
          </p:spPr>
        </p:pic>
      </p:grpSp>
      <p:sp>
        <p:nvSpPr>
          <p:cNvPr id="13" name="TextBox 12"/>
          <p:cNvSpPr txBox="1"/>
          <p:nvPr/>
        </p:nvSpPr>
        <p:spPr>
          <a:xfrm>
            <a:off x="3348000" y="1080000"/>
            <a:ext cx="349776"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r>
              <a:rPr lang="en-GB" sz="2400" b="1" dirty="0">
                <a:latin typeface="Myriad Pro Light" pitchFamily="34" charset="0"/>
              </a:rPr>
              <a:t>3</a:t>
            </a:r>
          </a:p>
        </p:txBody>
      </p:sp>
      <p:sp>
        <p:nvSpPr>
          <p:cNvPr id="14" name="TextBox 13"/>
          <p:cNvSpPr txBox="1"/>
          <p:nvPr/>
        </p:nvSpPr>
        <p:spPr>
          <a:xfrm>
            <a:off x="5076000" y="1080000"/>
            <a:ext cx="349776"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r>
              <a:rPr lang="en-GB" sz="2400" b="1" dirty="0">
                <a:latin typeface="Myriad Pro Light" pitchFamily="34" charset="0"/>
              </a:rPr>
              <a:t>4</a:t>
            </a:r>
          </a:p>
        </p:txBody>
      </p:sp>
      <p:sp>
        <p:nvSpPr>
          <p:cNvPr id="15" name="TextBox 14"/>
          <p:cNvSpPr txBox="1"/>
          <p:nvPr/>
        </p:nvSpPr>
        <p:spPr>
          <a:xfrm>
            <a:off x="2484000" y="1080000"/>
            <a:ext cx="349776"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r>
              <a:rPr lang="en-GB" sz="2400" b="1" dirty="0">
                <a:latin typeface="Myriad Pro Light" pitchFamily="34" charset="0"/>
              </a:rPr>
              <a:t>5</a:t>
            </a:r>
          </a:p>
        </p:txBody>
      </p:sp>
      <p:sp>
        <p:nvSpPr>
          <p:cNvPr id="16" name="TextBox 15"/>
          <p:cNvSpPr txBox="1"/>
          <p:nvPr/>
        </p:nvSpPr>
        <p:spPr>
          <a:xfrm>
            <a:off x="1620000" y="1080000"/>
            <a:ext cx="349776"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r>
              <a:rPr lang="en-GB" sz="2400" b="1" dirty="0">
                <a:latin typeface="Myriad Pro Light" pitchFamily="34" charset="0"/>
              </a:rPr>
              <a:t>6</a:t>
            </a:r>
          </a:p>
        </p:txBody>
      </p:sp>
      <p:sp>
        <p:nvSpPr>
          <p:cNvPr id="17" name="TextBox 16"/>
          <p:cNvSpPr txBox="1"/>
          <p:nvPr/>
        </p:nvSpPr>
        <p:spPr>
          <a:xfrm>
            <a:off x="3780000" y="1080000"/>
            <a:ext cx="367408"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r>
              <a:rPr lang="en-GB" sz="2400" b="1" dirty="0">
                <a:latin typeface="Myriad Pro Light" pitchFamily="34" charset="0"/>
              </a:rPr>
              <a:t>+</a:t>
            </a:r>
          </a:p>
        </p:txBody>
      </p:sp>
      <p:sp>
        <p:nvSpPr>
          <p:cNvPr id="18" name="TextBox 17"/>
          <p:cNvSpPr txBox="1"/>
          <p:nvPr/>
        </p:nvSpPr>
        <p:spPr>
          <a:xfrm>
            <a:off x="5508000" y="1080000"/>
            <a:ext cx="367408"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r>
              <a:rPr lang="en-GB" sz="2400" b="1" dirty="0">
                <a:latin typeface="Myriad Pro Light" pitchFamily="34" charset="0"/>
              </a:rPr>
              <a:t>=</a:t>
            </a:r>
          </a:p>
        </p:txBody>
      </p:sp>
      <p:sp>
        <p:nvSpPr>
          <p:cNvPr id="19" name="TextBox 18"/>
          <p:cNvSpPr txBox="1"/>
          <p:nvPr/>
        </p:nvSpPr>
        <p:spPr>
          <a:xfrm>
            <a:off x="5940000" y="1080000"/>
            <a:ext cx="441146"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r>
              <a:rPr lang="en-GB" sz="2400" b="1" dirty="0">
                <a:latin typeface="Myriad Pro Light" pitchFamily="34" charset="0"/>
              </a:rPr>
              <a:t>    </a:t>
            </a:r>
          </a:p>
        </p:txBody>
      </p:sp>
      <p:sp>
        <p:nvSpPr>
          <p:cNvPr id="20" name="TextBox 19"/>
          <p:cNvSpPr txBox="1"/>
          <p:nvPr/>
        </p:nvSpPr>
        <p:spPr>
          <a:xfrm>
            <a:off x="4212000" y="1080000"/>
            <a:ext cx="349776"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r>
              <a:rPr lang="en-GB" sz="2400" b="1" dirty="0">
                <a:latin typeface="Myriad Pro Light" pitchFamily="34" charset="0"/>
              </a:rPr>
              <a:t>5</a:t>
            </a:r>
          </a:p>
        </p:txBody>
      </p:sp>
      <p:sp>
        <p:nvSpPr>
          <p:cNvPr id="21" name="TextBox 20"/>
          <p:cNvSpPr txBox="1"/>
          <p:nvPr/>
        </p:nvSpPr>
        <p:spPr>
          <a:xfrm>
            <a:off x="2916000" y="1080000"/>
            <a:ext cx="367408"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r>
              <a:rPr lang="en-GB" sz="2400" b="1" dirty="0">
                <a:latin typeface="Myriad Pro Light" pitchFamily="34" charset="0"/>
              </a:rPr>
              <a:t>+</a:t>
            </a:r>
          </a:p>
        </p:txBody>
      </p:sp>
      <p:sp>
        <p:nvSpPr>
          <p:cNvPr id="22" name="TextBox 21"/>
          <p:cNvSpPr txBox="1"/>
          <p:nvPr/>
        </p:nvSpPr>
        <p:spPr>
          <a:xfrm>
            <a:off x="4644000" y="1080000"/>
            <a:ext cx="367408"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r>
              <a:rPr lang="en-GB" sz="2400" b="1" dirty="0">
                <a:latin typeface="Myriad Pro Light" pitchFamily="34" charset="0"/>
              </a:rPr>
              <a:t>+</a:t>
            </a:r>
          </a:p>
        </p:txBody>
      </p:sp>
      <p:sp>
        <p:nvSpPr>
          <p:cNvPr id="23" name="TextBox 22"/>
          <p:cNvSpPr txBox="1"/>
          <p:nvPr/>
        </p:nvSpPr>
        <p:spPr>
          <a:xfrm>
            <a:off x="2052000" y="1080000"/>
            <a:ext cx="367408"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r>
              <a:rPr lang="en-GB" sz="2400" b="1" dirty="0">
                <a:latin typeface="Myriad Pro Light" pitchFamily="34" charset="0"/>
              </a:rPr>
              <a:t>+</a:t>
            </a:r>
          </a:p>
        </p:txBody>
      </p:sp>
      <p:sp>
        <p:nvSpPr>
          <p:cNvPr id="24" name="Speech Bubble: Rectangle with Corners Rounded 10">
            <a:extLst>
              <a:ext uri="{FF2B5EF4-FFF2-40B4-BE49-F238E27FC236}">
                <a16:creationId xmlns:a16="http://schemas.microsoft.com/office/drawing/2014/main" id="{A5209EEE-E1BD-4F2F-8E5D-A043EDA11F92}"/>
              </a:ext>
            </a:extLst>
          </p:cNvPr>
          <p:cNvSpPr/>
          <p:nvPr/>
        </p:nvSpPr>
        <p:spPr>
          <a:xfrm>
            <a:off x="331594" y="3371819"/>
            <a:ext cx="4024219" cy="1215270"/>
          </a:xfrm>
          <a:prstGeom prst="wedgeEllipseCallout">
            <a:avLst>
              <a:gd name="adj1" fmla="val -18402"/>
              <a:gd name="adj2" fmla="val -7439"/>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Let’s move the numbers around and see how see how it helps.</a:t>
            </a:r>
          </a:p>
        </p:txBody>
      </p:sp>
      <p:sp>
        <p:nvSpPr>
          <p:cNvPr id="25" name="TextBox 24"/>
          <p:cNvSpPr txBox="1"/>
          <p:nvPr/>
        </p:nvSpPr>
        <p:spPr>
          <a:xfrm>
            <a:off x="3348000" y="1080000"/>
            <a:ext cx="349776"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r>
              <a:rPr lang="en-GB" sz="2400" b="1" dirty="0">
                <a:latin typeface="Myriad Pro Light" pitchFamily="34" charset="0"/>
              </a:rPr>
              <a:t>6</a:t>
            </a:r>
          </a:p>
        </p:txBody>
      </p:sp>
      <p:sp>
        <p:nvSpPr>
          <p:cNvPr id="26" name="TextBox 25"/>
          <p:cNvSpPr txBox="1"/>
          <p:nvPr/>
        </p:nvSpPr>
        <p:spPr>
          <a:xfrm>
            <a:off x="5076000" y="1080000"/>
            <a:ext cx="349776"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r>
              <a:rPr lang="en-GB" sz="2400" b="1" dirty="0">
                <a:latin typeface="Myriad Pro Light" pitchFamily="34" charset="0"/>
              </a:rPr>
              <a:t>3</a:t>
            </a:r>
          </a:p>
        </p:txBody>
      </p:sp>
      <p:sp>
        <p:nvSpPr>
          <p:cNvPr id="27" name="TextBox 26"/>
          <p:cNvSpPr txBox="1"/>
          <p:nvPr/>
        </p:nvSpPr>
        <p:spPr>
          <a:xfrm>
            <a:off x="2484000" y="1080000"/>
            <a:ext cx="349776"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r>
              <a:rPr lang="en-GB" sz="2400" b="1" dirty="0">
                <a:latin typeface="Myriad Pro Light" pitchFamily="34" charset="0"/>
              </a:rPr>
              <a:t>5</a:t>
            </a:r>
          </a:p>
        </p:txBody>
      </p:sp>
      <p:sp>
        <p:nvSpPr>
          <p:cNvPr id="28" name="TextBox 27"/>
          <p:cNvSpPr txBox="1"/>
          <p:nvPr/>
        </p:nvSpPr>
        <p:spPr>
          <a:xfrm>
            <a:off x="1620000" y="1080000"/>
            <a:ext cx="349776"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r>
              <a:rPr lang="en-GB" sz="2400" b="1" dirty="0">
                <a:latin typeface="Myriad Pro Light" pitchFamily="34" charset="0"/>
              </a:rPr>
              <a:t>5</a:t>
            </a:r>
          </a:p>
        </p:txBody>
      </p:sp>
      <p:sp>
        <p:nvSpPr>
          <p:cNvPr id="29" name="TextBox 28"/>
          <p:cNvSpPr txBox="1"/>
          <p:nvPr/>
        </p:nvSpPr>
        <p:spPr>
          <a:xfrm>
            <a:off x="3780000" y="1080000"/>
            <a:ext cx="367408"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r>
              <a:rPr lang="en-GB" sz="2400" b="1" dirty="0">
                <a:latin typeface="Myriad Pro Light" pitchFamily="34" charset="0"/>
              </a:rPr>
              <a:t>+</a:t>
            </a:r>
          </a:p>
        </p:txBody>
      </p:sp>
      <p:sp>
        <p:nvSpPr>
          <p:cNvPr id="30" name="TextBox 29"/>
          <p:cNvSpPr txBox="1"/>
          <p:nvPr/>
        </p:nvSpPr>
        <p:spPr>
          <a:xfrm>
            <a:off x="5508000" y="1080000"/>
            <a:ext cx="367408"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r>
              <a:rPr lang="en-GB" sz="2400" b="1" dirty="0">
                <a:latin typeface="Myriad Pro Light" pitchFamily="34" charset="0"/>
              </a:rPr>
              <a:t>=</a:t>
            </a:r>
          </a:p>
        </p:txBody>
      </p:sp>
      <p:sp>
        <p:nvSpPr>
          <p:cNvPr id="31" name="TextBox 30"/>
          <p:cNvSpPr txBox="1"/>
          <p:nvPr/>
        </p:nvSpPr>
        <p:spPr>
          <a:xfrm>
            <a:off x="5940000" y="1080000"/>
            <a:ext cx="441146"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r>
              <a:rPr lang="en-GB" sz="2400" b="1" dirty="0">
                <a:latin typeface="Myriad Pro Light" pitchFamily="34" charset="0"/>
              </a:rPr>
              <a:t>    </a:t>
            </a:r>
          </a:p>
        </p:txBody>
      </p:sp>
      <p:sp>
        <p:nvSpPr>
          <p:cNvPr id="32" name="TextBox 31"/>
          <p:cNvSpPr txBox="1"/>
          <p:nvPr/>
        </p:nvSpPr>
        <p:spPr>
          <a:xfrm>
            <a:off x="4212000" y="1080000"/>
            <a:ext cx="349776"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r>
              <a:rPr lang="en-GB" sz="2400" b="1" dirty="0">
                <a:latin typeface="Myriad Pro Light" pitchFamily="34" charset="0"/>
              </a:rPr>
              <a:t>4</a:t>
            </a:r>
          </a:p>
        </p:txBody>
      </p:sp>
      <p:sp>
        <p:nvSpPr>
          <p:cNvPr id="33" name="TextBox 32"/>
          <p:cNvSpPr txBox="1"/>
          <p:nvPr/>
        </p:nvSpPr>
        <p:spPr>
          <a:xfrm>
            <a:off x="2916000" y="1080000"/>
            <a:ext cx="367408"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r>
              <a:rPr lang="en-GB" sz="2400" b="1" dirty="0">
                <a:latin typeface="Myriad Pro Light" pitchFamily="34" charset="0"/>
              </a:rPr>
              <a:t>+</a:t>
            </a:r>
          </a:p>
        </p:txBody>
      </p:sp>
      <p:sp>
        <p:nvSpPr>
          <p:cNvPr id="34" name="TextBox 33"/>
          <p:cNvSpPr txBox="1"/>
          <p:nvPr/>
        </p:nvSpPr>
        <p:spPr>
          <a:xfrm>
            <a:off x="4644000" y="1080000"/>
            <a:ext cx="367408"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r>
              <a:rPr lang="en-GB" sz="2400" b="1" dirty="0">
                <a:latin typeface="Myriad Pro Light" pitchFamily="34" charset="0"/>
              </a:rPr>
              <a:t>+</a:t>
            </a:r>
          </a:p>
        </p:txBody>
      </p:sp>
      <p:sp>
        <p:nvSpPr>
          <p:cNvPr id="35" name="TextBox 34"/>
          <p:cNvSpPr txBox="1"/>
          <p:nvPr/>
        </p:nvSpPr>
        <p:spPr>
          <a:xfrm>
            <a:off x="2052000" y="1080000"/>
            <a:ext cx="367408"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r>
              <a:rPr lang="en-GB" sz="2400" b="1" dirty="0">
                <a:latin typeface="Myriad Pro Light" pitchFamily="34" charset="0"/>
              </a:rPr>
              <a:t>+</a:t>
            </a:r>
          </a:p>
        </p:txBody>
      </p:sp>
      <p:sp>
        <p:nvSpPr>
          <p:cNvPr id="36" name="Speech Bubble: Rectangle with Corners Rounded 10">
            <a:extLst>
              <a:ext uri="{FF2B5EF4-FFF2-40B4-BE49-F238E27FC236}">
                <a16:creationId xmlns:a16="http://schemas.microsoft.com/office/drawing/2014/main" id="{A5209EEE-E1BD-4F2F-8E5D-A043EDA11F92}"/>
              </a:ext>
            </a:extLst>
          </p:cNvPr>
          <p:cNvSpPr/>
          <p:nvPr/>
        </p:nvSpPr>
        <p:spPr>
          <a:xfrm>
            <a:off x="595724" y="4392758"/>
            <a:ext cx="3931413" cy="1215270"/>
          </a:xfrm>
          <a:prstGeom prst="wedgeEllipseCallout">
            <a:avLst>
              <a:gd name="adj1" fmla="val -18402"/>
              <a:gd name="adj2" fmla="val -7439"/>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Now we can </a:t>
            </a:r>
            <a:r>
              <a:rPr lang="en-GB" b="1" dirty="0">
                <a:solidFill>
                  <a:srgbClr val="FF0000"/>
                </a:solidFill>
                <a:latin typeface="Myriad Pro Light" panose="020B0603030403020204" pitchFamily="34" charset="0"/>
              </a:rPr>
              <a:t>add the pairs that make 10…</a:t>
            </a:r>
          </a:p>
        </p:txBody>
      </p:sp>
      <p:sp>
        <p:nvSpPr>
          <p:cNvPr id="37" name="TextBox 36"/>
          <p:cNvSpPr txBox="1"/>
          <p:nvPr/>
        </p:nvSpPr>
        <p:spPr>
          <a:xfrm>
            <a:off x="3042325" y="1871999"/>
            <a:ext cx="514885"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r>
              <a:rPr lang="en-GB" sz="2400" b="1" dirty="0">
                <a:latin typeface="Myriad Pro Light" pitchFamily="34" charset="0"/>
              </a:rPr>
              <a:t>10</a:t>
            </a:r>
          </a:p>
        </p:txBody>
      </p:sp>
      <p:sp>
        <p:nvSpPr>
          <p:cNvPr id="38" name="TextBox 37"/>
          <p:cNvSpPr txBox="1"/>
          <p:nvPr/>
        </p:nvSpPr>
        <p:spPr>
          <a:xfrm>
            <a:off x="5032549" y="1871999"/>
            <a:ext cx="349776"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r>
              <a:rPr lang="en-GB" sz="2400" b="1" dirty="0">
                <a:latin typeface="Myriad Pro Light" pitchFamily="34" charset="0"/>
              </a:rPr>
              <a:t>3</a:t>
            </a:r>
          </a:p>
        </p:txBody>
      </p:sp>
      <p:sp>
        <p:nvSpPr>
          <p:cNvPr id="39" name="TextBox 38"/>
          <p:cNvSpPr txBox="1"/>
          <p:nvPr/>
        </p:nvSpPr>
        <p:spPr>
          <a:xfrm>
            <a:off x="3618325" y="1871999"/>
            <a:ext cx="367408"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r>
              <a:rPr lang="en-GB" sz="2400" b="1" dirty="0">
                <a:latin typeface="Myriad Pro Light" pitchFamily="34" charset="0"/>
              </a:rPr>
              <a:t>+</a:t>
            </a:r>
          </a:p>
        </p:txBody>
      </p:sp>
      <p:sp>
        <p:nvSpPr>
          <p:cNvPr id="40" name="TextBox 39"/>
          <p:cNvSpPr txBox="1"/>
          <p:nvPr/>
        </p:nvSpPr>
        <p:spPr>
          <a:xfrm>
            <a:off x="5464549" y="1871999"/>
            <a:ext cx="367408"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r>
              <a:rPr lang="en-GB" sz="2400" b="1" dirty="0">
                <a:latin typeface="Myriad Pro Light" pitchFamily="34" charset="0"/>
              </a:rPr>
              <a:t>=</a:t>
            </a:r>
          </a:p>
        </p:txBody>
      </p:sp>
      <p:sp>
        <p:nvSpPr>
          <p:cNvPr id="41" name="TextBox 40"/>
          <p:cNvSpPr txBox="1"/>
          <p:nvPr/>
        </p:nvSpPr>
        <p:spPr>
          <a:xfrm>
            <a:off x="5896549" y="1871999"/>
            <a:ext cx="441146"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r>
              <a:rPr lang="en-GB" sz="2400" b="1" dirty="0">
                <a:latin typeface="Myriad Pro Light" pitchFamily="34" charset="0"/>
              </a:rPr>
              <a:t>    </a:t>
            </a:r>
          </a:p>
        </p:txBody>
      </p:sp>
      <p:sp>
        <p:nvSpPr>
          <p:cNvPr id="42" name="TextBox 41"/>
          <p:cNvSpPr txBox="1"/>
          <p:nvPr/>
        </p:nvSpPr>
        <p:spPr>
          <a:xfrm>
            <a:off x="4050325" y="1871999"/>
            <a:ext cx="514885"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r>
              <a:rPr lang="en-GB" sz="2400" b="1" dirty="0">
                <a:latin typeface="Myriad Pro Light" pitchFamily="34" charset="0"/>
              </a:rPr>
              <a:t>10</a:t>
            </a:r>
          </a:p>
        </p:txBody>
      </p:sp>
      <p:sp>
        <p:nvSpPr>
          <p:cNvPr id="43" name="TextBox 42"/>
          <p:cNvSpPr txBox="1"/>
          <p:nvPr/>
        </p:nvSpPr>
        <p:spPr>
          <a:xfrm>
            <a:off x="4600549" y="1871999"/>
            <a:ext cx="367408"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r>
              <a:rPr lang="en-GB" sz="2400" b="1" dirty="0">
                <a:latin typeface="Myriad Pro Light" pitchFamily="34" charset="0"/>
              </a:rPr>
              <a:t>+</a:t>
            </a:r>
          </a:p>
        </p:txBody>
      </p:sp>
      <p:sp>
        <p:nvSpPr>
          <p:cNvPr id="44" name="Speech Bubble: Rectangle with Corners Rounded 10">
            <a:extLst>
              <a:ext uri="{FF2B5EF4-FFF2-40B4-BE49-F238E27FC236}">
                <a16:creationId xmlns:a16="http://schemas.microsoft.com/office/drawing/2014/main" id="{A5209EEE-E1BD-4F2F-8E5D-A043EDA11F92}"/>
              </a:ext>
            </a:extLst>
          </p:cNvPr>
          <p:cNvSpPr/>
          <p:nvPr/>
        </p:nvSpPr>
        <p:spPr>
          <a:xfrm>
            <a:off x="4705188" y="3979454"/>
            <a:ext cx="3931413" cy="1215270"/>
          </a:xfrm>
          <a:prstGeom prst="wedgeEllipseCallout">
            <a:avLst>
              <a:gd name="adj1" fmla="val -18402"/>
              <a:gd name="adj2" fmla="val -7439"/>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…and then add the 10s…</a:t>
            </a:r>
          </a:p>
        </p:txBody>
      </p:sp>
      <p:sp>
        <p:nvSpPr>
          <p:cNvPr id="47" name="TextBox 46"/>
          <p:cNvSpPr txBox="1"/>
          <p:nvPr/>
        </p:nvSpPr>
        <p:spPr>
          <a:xfrm>
            <a:off x="5010832" y="2706481"/>
            <a:ext cx="349776"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r>
              <a:rPr lang="en-GB" sz="2400" b="1" dirty="0">
                <a:latin typeface="Myriad Pro Light" pitchFamily="34" charset="0"/>
              </a:rPr>
              <a:t>3</a:t>
            </a:r>
          </a:p>
        </p:txBody>
      </p:sp>
      <p:sp>
        <p:nvSpPr>
          <p:cNvPr id="49" name="TextBox 48"/>
          <p:cNvSpPr txBox="1"/>
          <p:nvPr/>
        </p:nvSpPr>
        <p:spPr>
          <a:xfrm>
            <a:off x="5442832" y="2706481"/>
            <a:ext cx="367408"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r>
              <a:rPr lang="en-GB" sz="2400" b="1" dirty="0">
                <a:latin typeface="Myriad Pro Light" pitchFamily="34" charset="0"/>
              </a:rPr>
              <a:t>=</a:t>
            </a:r>
          </a:p>
        </p:txBody>
      </p:sp>
      <p:sp>
        <p:nvSpPr>
          <p:cNvPr id="50" name="TextBox 49"/>
          <p:cNvSpPr txBox="1"/>
          <p:nvPr/>
        </p:nvSpPr>
        <p:spPr>
          <a:xfrm>
            <a:off x="5874832" y="2706481"/>
            <a:ext cx="441146"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r>
              <a:rPr lang="en-GB" sz="2400" b="1" dirty="0">
                <a:latin typeface="Myriad Pro Light" pitchFamily="34" charset="0"/>
              </a:rPr>
              <a:t>    </a:t>
            </a:r>
          </a:p>
        </p:txBody>
      </p:sp>
      <p:sp>
        <p:nvSpPr>
          <p:cNvPr id="51" name="TextBox 50"/>
          <p:cNvSpPr txBox="1"/>
          <p:nvPr/>
        </p:nvSpPr>
        <p:spPr>
          <a:xfrm>
            <a:off x="3951338" y="2706481"/>
            <a:ext cx="575799"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r>
              <a:rPr lang="en-GB" sz="2400" b="1" dirty="0">
                <a:latin typeface="Myriad Pro Light" pitchFamily="34" charset="0"/>
              </a:rPr>
              <a:t>20</a:t>
            </a:r>
          </a:p>
        </p:txBody>
      </p:sp>
      <p:sp>
        <p:nvSpPr>
          <p:cNvPr id="52" name="TextBox 51"/>
          <p:cNvSpPr txBox="1"/>
          <p:nvPr/>
        </p:nvSpPr>
        <p:spPr>
          <a:xfrm>
            <a:off x="4578832" y="2706481"/>
            <a:ext cx="367408"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r>
              <a:rPr lang="en-GB" sz="2400" b="1" dirty="0">
                <a:latin typeface="Myriad Pro Light" pitchFamily="34" charset="0"/>
              </a:rPr>
              <a:t>+</a:t>
            </a:r>
          </a:p>
        </p:txBody>
      </p:sp>
      <p:sp>
        <p:nvSpPr>
          <p:cNvPr id="53" name="TextBox 52"/>
          <p:cNvSpPr txBox="1"/>
          <p:nvPr/>
        </p:nvSpPr>
        <p:spPr>
          <a:xfrm>
            <a:off x="5875408" y="2706481"/>
            <a:ext cx="514885"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r>
              <a:rPr lang="en-GB" sz="2400" b="1" dirty="0">
                <a:latin typeface="Myriad Pro Light" pitchFamily="34" charset="0"/>
              </a:rPr>
              <a:t>23</a:t>
            </a:r>
          </a:p>
        </p:txBody>
      </p:sp>
      <p:sp>
        <p:nvSpPr>
          <p:cNvPr id="54" name="Speech Bubble: Rectangle with Corners Rounded 10">
            <a:extLst>
              <a:ext uri="{FF2B5EF4-FFF2-40B4-BE49-F238E27FC236}">
                <a16:creationId xmlns:a16="http://schemas.microsoft.com/office/drawing/2014/main" id="{A5209EEE-E1BD-4F2F-8E5D-A043EDA11F92}"/>
              </a:ext>
            </a:extLst>
          </p:cNvPr>
          <p:cNvSpPr/>
          <p:nvPr/>
        </p:nvSpPr>
        <p:spPr>
          <a:xfrm>
            <a:off x="4857588" y="4475886"/>
            <a:ext cx="3931413" cy="1215270"/>
          </a:xfrm>
          <a:prstGeom prst="wedgeEllipseCallout">
            <a:avLst>
              <a:gd name="adj1" fmla="val -18402"/>
              <a:gd name="adj2" fmla="val -7439"/>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…Finally we can add the 3 to the 20.</a:t>
            </a:r>
          </a:p>
        </p:txBody>
      </p:sp>
      <p:sp>
        <p:nvSpPr>
          <p:cNvPr id="55" name="TextBox 54">
            <a:extLst>
              <a:ext uri="{FF2B5EF4-FFF2-40B4-BE49-F238E27FC236}">
                <a16:creationId xmlns:a16="http://schemas.microsoft.com/office/drawing/2014/main" id="{B69677ED-5C54-4353-B94F-C526DD00205C}"/>
              </a:ext>
            </a:extLst>
          </p:cNvPr>
          <p:cNvSpPr txBox="1"/>
          <p:nvPr/>
        </p:nvSpPr>
        <p:spPr>
          <a:xfrm>
            <a:off x="116681" y="138645"/>
            <a:ext cx="8933534" cy="707886"/>
          </a:xfrm>
          <a:prstGeom prst="rect">
            <a:avLst/>
          </a:prstGeom>
          <a:noFill/>
        </p:spPr>
        <p:txBody>
          <a:bodyPr wrap="square" rtlCol="0">
            <a:spAutoFit/>
          </a:bodyPr>
          <a:lstStyle/>
          <a:p>
            <a:pPr>
              <a:buClr>
                <a:srgbClr val="EA7600"/>
              </a:buClr>
              <a:buSzPct val="120000"/>
            </a:pPr>
            <a:r>
              <a:rPr lang="en-GB" sz="2000" b="1" dirty="0">
                <a:solidFill>
                  <a:srgbClr val="253746"/>
                </a:solidFill>
              </a:rPr>
              <a:t>Day 5: </a:t>
            </a:r>
            <a:r>
              <a:rPr lang="en-GB" sz="2000" b="1" dirty="0">
                <a:solidFill>
                  <a:srgbClr val="006400"/>
                </a:solidFill>
              </a:rPr>
              <a:t>Add three numbers, using doubles and number bonds. </a:t>
            </a:r>
            <a:r>
              <a:rPr lang="en-GB" sz="2000" b="1" dirty="0">
                <a:solidFill>
                  <a:srgbClr val="0000C8"/>
                </a:solidFill>
              </a:rPr>
              <a:t>Add three, four or five numbers, using doubles and number bonds.</a:t>
            </a:r>
          </a:p>
        </p:txBody>
      </p:sp>
    </p:spTree>
    <p:extLst>
      <p:ext uri="{BB962C8B-B14F-4D97-AF65-F5344CB8AC3E}">
        <p14:creationId xmlns:p14="http://schemas.microsoft.com/office/powerpoint/2010/main" val="36144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1" nodeType="clickEffect">
                                  <p:stCondLst>
                                    <p:cond delay="0"/>
                                  </p:stCondLst>
                                  <p:childTnLst>
                                    <p:set>
                                      <p:cBhvr>
                                        <p:cTn id="61" dur="1" fill="hold">
                                          <p:stCondLst>
                                            <p:cond delay="0"/>
                                          </p:stCondLst>
                                        </p:cTn>
                                        <p:tgtEl>
                                          <p:spTgt spid="7"/>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8"/>
                                        </p:tgtEl>
                                        <p:attrNameLst>
                                          <p:attrName>style.visibility</p:attrName>
                                        </p:attrNameLst>
                                      </p:cBhvr>
                                      <p:to>
                                        <p:strVal val="hidden"/>
                                      </p:to>
                                    </p:set>
                                  </p:childTnLst>
                                </p:cTn>
                              </p:par>
                              <p:par>
                                <p:cTn id="64" presetID="10" presetClass="entr" presetSubtype="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16"/>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23"/>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15"/>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21"/>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13"/>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17"/>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20"/>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22"/>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14"/>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18"/>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19"/>
                                        </p:tgtEl>
                                        <p:attrNameLst>
                                          <p:attrName>style.visibility</p:attrName>
                                        </p:attrNameLst>
                                      </p:cBhvr>
                                      <p:to>
                                        <p:strVal val="hidden"/>
                                      </p:to>
                                    </p:set>
                                  </p:childTnLst>
                                </p:cTn>
                              </p:par>
                              <p:par>
                                <p:cTn id="91" presetID="10" presetClass="entr" presetSubtype="0"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fade">
                                      <p:cBhvr>
                                        <p:cTn id="93" dur="500"/>
                                        <p:tgtEl>
                                          <p:spTgt spid="28"/>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5"/>
                                        </p:tgtEl>
                                        <p:attrNameLst>
                                          <p:attrName>style.visibility</p:attrName>
                                        </p:attrNameLst>
                                      </p:cBhvr>
                                      <p:to>
                                        <p:strVal val="visible"/>
                                      </p:to>
                                    </p:set>
                                    <p:animEffect transition="in" filter="fade">
                                      <p:cBhvr>
                                        <p:cTn id="96" dur="500"/>
                                        <p:tgtEl>
                                          <p:spTgt spid="3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fade">
                                      <p:cBhvr>
                                        <p:cTn id="99" dur="500"/>
                                        <p:tgtEl>
                                          <p:spTgt spid="27"/>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500"/>
                                        <p:tgtEl>
                                          <p:spTgt spid="33"/>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5"/>
                                        </p:tgtEl>
                                        <p:attrNameLst>
                                          <p:attrName>style.visibility</p:attrName>
                                        </p:attrNameLst>
                                      </p:cBhvr>
                                      <p:to>
                                        <p:strVal val="visible"/>
                                      </p:to>
                                    </p:set>
                                    <p:animEffect transition="in" filter="fade">
                                      <p:cBhvr>
                                        <p:cTn id="105" dur="500"/>
                                        <p:tgtEl>
                                          <p:spTgt spid="25"/>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Effect transition="in" filter="fade">
                                      <p:cBhvr>
                                        <p:cTn id="108" dur="500"/>
                                        <p:tgtEl>
                                          <p:spTgt spid="29"/>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2"/>
                                        </p:tgtEl>
                                        <p:attrNameLst>
                                          <p:attrName>style.visibility</p:attrName>
                                        </p:attrNameLst>
                                      </p:cBhvr>
                                      <p:to>
                                        <p:strVal val="visible"/>
                                      </p:to>
                                    </p:set>
                                    <p:animEffect transition="in" filter="fade">
                                      <p:cBhvr>
                                        <p:cTn id="111" dur="500"/>
                                        <p:tgtEl>
                                          <p:spTgt spid="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34"/>
                                        </p:tgtEl>
                                        <p:attrNameLst>
                                          <p:attrName>style.visibility</p:attrName>
                                        </p:attrNameLst>
                                      </p:cBhvr>
                                      <p:to>
                                        <p:strVal val="visible"/>
                                      </p:to>
                                    </p:set>
                                    <p:animEffect transition="in" filter="fade">
                                      <p:cBhvr>
                                        <p:cTn id="114" dur="500"/>
                                        <p:tgtEl>
                                          <p:spTgt spid="34"/>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26"/>
                                        </p:tgtEl>
                                        <p:attrNameLst>
                                          <p:attrName>style.visibility</p:attrName>
                                        </p:attrNameLst>
                                      </p:cBhvr>
                                      <p:to>
                                        <p:strVal val="visible"/>
                                      </p:to>
                                    </p:set>
                                    <p:animEffect transition="in" filter="fade">
                                      <p:cBhvr>
                                        <p:cTn id="117" dur="500"/>
                                        <p:tgtEl>
                                          <p:spTgt spid="26"/>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fade">
                                      <p:cBhvr>
                                        <p:cTn id="120" dur="500"/>
                                        <p:tgtEl>
                                          <p:spTgt spid="30"/>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31"/>
                                        </p:tgtEl>
                                        <p:attrNameLst>
                                          <p:attrName>style.visibility</p:attrName>
                                        </p:attrNameLst>
                                      </p:cBhvr>
                                      <p:to>
                                        <p:strVal val="visible"/>
                                      </p:to>
                                    </p:set>
                                    <p:animEffect transition="in" filter="fade">
                                      <p:cBhvr>
                                        <p:cTn id="123" dur="500"/>
                                        <p:tgtEl>
                                          <p:spTgt spid="31"/>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36"/>
                                        </p:tgtEl>
                                        <p:attrNameLst>
                                          <p:attrName>style.visibility</p:attrName>
                                        </p:attrNameLst>
                                      </p:cBhvr>
                                      <p:to>
                                        <p:strVal val="visible"/>
                                      </p:to>
                                    </p:set>
                                    <p:animEffect transition="in" filter="fade">
                                      <p:cBhvr>
                                        <p:cTn id="128" dur="500"/>
                                        <p:tgtEl>
                                          <p:spTgt spid="36"/>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37"/>
                                        </p:tgtEl>
                                        <p:attrNameLst>
                                          <p:attrName>style.visibility</p:attrName>
                                        </p:attrNameLst>
                                      </p:cBhvr>
                                      <p:to>
                                        <p:strVal val="visible"/>
                                      </p:to>
                                    </p:set>
                                    <p:animEffect transition="in" filter="fade">
                                      <p:cBhvr>
                                        <p:cTn id="133" dur="500"/>
                                        <p:tgtEl>
                                          <p:spTgt spid="37"/>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39"/>
                                        </p:tgtEl>
                                        <p:attrNameLst>
                                          <p:attrName>style.visibility</p:attrName>
                                        </p:attrNameLst>
                                      </p:cBhvr>
                                      <p:to>
                                        <p:strVal val="visible"/>
                                      </p:to>
                                    </p:set>
                                    <p:animEffect transition="in" filter="fade">
                                      <p:cBhvr>
                                        <p:cTn id="136" dur="500"/>
                                        <p:tgtEl>
                                          <p:spTgt spid="39"/>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42"/>
                                        </p:tgtEl>
                                        <p:attrNameLst>
                                          <p:attrName>style.visibility</p:attrName>
                                        </p:attrNameLst>
                                      </p:cBhvr>
                                      <p:to>
                                        <p:strVal val="visible"/>
                                      </p:to>
                                    </p:set>
                                    <p:animEffect transition="in" filter="fade">
                                      <p:cBhvr>
                                        <p:cTn id="139" dur="500"/>
                                        <p:tgtEl>
                                          <p:spTgt spid="42"/>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43"/>
                                        </p:tgtEl>
                                        <p:attrNameLst>
                                          <p:attrName>style.visibility</p:attrName>
                                        </p:attrNameLst>
                                      </p:cBhvr>
                                      <p:to>
                                        <p:strVal val="visible"/>
                                      </p:to>
                                    </p:set>
                                    <p:animEffect transition="in" filter="fade">
                                      <p:cBhvr>
                                        <p:cTn id="142" dur="500"/>
                                        <p:tgtEl>
                                          <p:spTgt spid="43"/>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fade">
                                      <p:cBhvr>
                                        <p:cTn id="145" dur="500"/>
                                        <p:tgtEl>
                                          <p:spTgt spid="38"/>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fade">
                                      <p:cBhvr>
                                        <p:cTn id="148" dur="500"/>
                                        <p:tgtEl>
                                          <p:spTgt spid="40"/>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Effect transition="in" filter="fade">
                                      <p:cBhvr>
                                        <p:cTn id="151" dur="500"/>
                                        <p:tgtEl>
                                          <p:spTgt spid="41"/>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44"/>
                                        </p:tgtEl>
                                        <p:attrNameLst>
                                          <p:attrName>style.visibility</p:attrName>
                                        </p:attrNameLst>
                                      </p:cBhvr>
                                      <p:to>
                                        <p:strVal val="visible"/>
                                      </p:to>
                                    </p:set>
                                    <p:animEffect transition="in" filter="fade">
                                      <p:cBhvr>
                                        <p:cTn id="156" dur="500"/>
                                        <p:tgtEl>
                                          <p:spTgt spid="44"/>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500"/>
                                        <p:tgtEl>
                                          <p:spTgt spid="51"/>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52"/>
                                        </p:tgtEl>
                                        <p:attrNameLst>
                                          <p:attrName>style.visibility</p:attrName>
                                        </p:attrNameLst>
                                      </p:cBhvr>
                                      <p:to>
                                        <p:strVal val="visible"/>
                                      </p:to>
                                    </p:set>
                                    <p:animEffect transition="in" filter="fade">
                                      <p:cBhvr>
                                        <p:cTn id="164" dur="500"/>
                                        <p:tgtEl>
                                          <p:spTgt spid="52"/>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47"/>
                                        </p:tgtEl>
                                        <p:attrNameLst>
                                          <p:attrName>style.visibility</p:attrName>
                                        </p:attrNameLst>
                                      </p:cBhvr>
                                      <p:to>
                                        <p:strVal val="visible"/>
                                      </p:to>
                                    </p:set>
                                    <p:animEffect transition="in" filter="fade">
                                      <p:cBhvr>
                                        <p:cTn id="167" dur="500"/>
                                        <p:tgtEl>
                                          <p:spTgt spid="47"/>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49"/>
                                        </p:tgtEl>
                                        <p:attrNameLst>
                                          <p:attrName>style.visibility</p:attrName>
                                        </p:attrNameLst>
                                      </p:cBhvr>
                                      <p:to>
                                        <p:strVal val="visible"/>
                                      </p:to>
                                    </p:set>
                                    <p:animEffect transition="in" filter="fade">
                                      <p:cBhvr>
                                        <p:cTn id="170" dur="500"/>
                                        <p:tgtEl>
                                          <p:spTgt spid="49"/>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50"/>
                                        </p:tgtEl>
                                        <p:attrNameLst>
                                          <p:attrName>style.visibility</p:attrName>
                                        </p:attrNameLst>
                                      </p:cBhvr>
                                      <p:to>
                                        <p:strVal val="visible"/>
                                      </p:to>
                                    </p:set>
                                    <p:animEffect transition="in" filter="fade">
                                      <p:cBhvr>
                                        <p:cTn id="173" dur="500"/>
                                        <p:tgtEl>
                                          <p:spTgt spid="50"/>
                                        </p:tgtEl>
                                      </p:cBhvr>
                                    </p:animEffect>
                                  </p:child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grpId="0" nodeType="clickEffect">
                                  <p:stCondLst>
                                    <p:cond delay="0"/>
                                  </p:stCondLst>
                                  <p:childTnLst>
                                    <p:set>
                                      <p:cBhvr>
                                        <p:cTn id="177" dur="1" fill="hold">
                                          <p:stCondLst>
                                            <p:cond delay="0"/>
                                          </p:stCondLst>
                                        </p:cTn>
                                        <p:tgtEl>
                                          <p:spTgt spid="54"/>
                                        </p:tgtEl>
                                        <p:attrNameLst>
                                          <p:attrName>style.visibility</p:attrName>
                                        </p:attrNameLst>
                                      </p:cBhvr>
                                      <p:to>
                                        <p:strVal val="visible"/>
                                      </p:to>
                                    </p:set>
                                    <p:animEffect transition="in" filter="fade">
                                      <p:cBhvr>
                                        <p:cTn id="178" dur="500"/>
                                        <p:tgtEl>
                                          <p:spTgt spid="54"/>
                                        </p:tgtEl>
                                      </p:cBhvr>
                                    </p:animEffect>
                                  </p:childTnLst>
                                </p:cTn>
                              </p:par>
                              <p:par>
                                <p:cTn id="179" presetID="10" presetClass="exit" presetSubtype="0" fill="hold" grpId="1" nodeType="withEffect">
                                  <p:stCondLst>
                                    <p:cond delay="0"/>
                                  </p:stCondLst>
                                  <p:childTnLst>
                                    <p:animEffect transition="out" filter="fade">
                                      <p:cBhvr>
                                        <p:cTn id="180" dur="500"/>
                                        <p:tgtEl>
                                          <p:spTgt spid="44"/>
                                        </p:tgtEl>
                                      </p:cBhvr>
                                    </p:animEffect>
                                    <p:set>
                                      <p:cBhvr>
                                        <p:cTn id="181" dur="1" fill="hold">
                                          <p:stCondLst>
                                            <p:cond delay="499"/>
                                          </p:stCondLst>
                                        </p:cTn>
                                        <p:tgtEl>
                                          <p:spTgt spid="44"/>
                                        </p:tgtEl>
                                        <p:attrNameLst>
                                          <p:attrName>style.visibility</p:attrName>
                                        </p:attrNameLst>
                                      </p:cBhvr>
                                      <p:to>
                                        <p:strVal val="hidden"/>
                                      </p:to>
                                    </p:set>
                                  </p:childTnLst>
                                </p:cTn>
                              </p:par>
                            </p:childTnLst>
                          </p:cTn>
                        </p:par>
                      </p:childTnLst>
                    </p:cTn>
                  </p:par>
                  <p:par>
                    <p:cTn id="182" fill="hold">
                      <p:stCondLst>
                        <p:cond delay="indefinite"/>
                      </p:stCondLst>
                      <p:childTnLst>
                        <p:par>
                          <p:cTn id="183" fill="hold">
                            <p:stCondLst>
                              <p:cond delay="0"/>
                            </p:stCondLst>
                            <p:childTnLst>
                              <p:par>
                                <p:cTn id="184" presetID="1" presetClass="entr" presetSubtype="0" fill="hold" grpId="0" nodeType="clickEffect">
                                  <p:stCondLst>
                                    <p:cond delay="0"/>
                                  </p:stCondLst>
                                  <p:childTnLst>
                                    <p:set>
                                      <p:cBhvr>
                                        <p:cTn id="185"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4" grpId="1" animBg="1"/>
      <p:bldP spid="47" grpId="0" animBg="1"/>
      <p:bldP spid="49" grpId="0" animBg="1"/>
      <p:bldP spid="50" grpId="0" animBg="1"/>
      <p:bldP spid="51" grpId="0" animBg="1"/>
      <p:bldP spid="52" grpId="0" animBg="1"/>
      <p:bldP spid="53" grpId="0" animBg="1"/>
      <p:bldP spid="5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73</a:t>
            </a:fld>
            <a:endParaRPr lang="en-GB" dirty="0">
              <a:solidFill>
                <a:srgbClr val="EA7600"/>
              </a:solidFill>
            </a:endParaRPr>
          </a:p>
        </p:txBody>
      </p:sp>
      <p:sp>
        <p:nvSpPr>
          <p:cNvPr id="12" name="TextBox 11">
            <a:extLst>
              <a:ext uri="{FF2B5EF4-FFF2-40B4-BE49-F238E27FC236}">
                <a16:creationId xmlns:a16="http://schemas.microsoft.com/office/drawing/2014/main" id="{B69677ED-5C54-4353-B94F-C526DD00205C}"/>
              </a:ext>
            </a:extLst>
          </p:cNvPr>
          <p:cNvSpPr txBox="1"/>
          <p:nvPr/>
        </p:nvSpPr>
        <p:spPr>
          <a:xfrm>
            <a:off x="5146529" y="125500"/>
            <a:ext cx="3376558" cy="707886"/>
          </a:xfrm>
          <a:prstGeom prst="rect">
            <a:avLst/>
          </a:prstGeom>
          <a:noFill/>
        </p:spPr>
        <p:txBody>
          <a:bodyPr wrap="square" rtlCol="0">
            <a:spAutoFit/>
          </a:bodyPr>
          <a:lstStyle/>
          <a:p>
            <a:pPr lvl="0">
              <a:buClr>
                <a:srgbClr val="EA7600"/>
              </a:buClr>
              <a:buSzPct val="120000"/>
            </a:pPr>
            <a:r>
              <a:rPr lang="en-GB" sz="2000" b="1" dirty="0">
                <a:solidFill>
                  <a:srgbClr val="253746"/>
                </a:solidFill>
              </a:rPr>
              <a:t>Investigation: </a:t>
            </a:r>
          </a:p>
          <a:p>
            <a:pPr lvl="0">
              <a:buClr>
                <a:srgbClr val="EA7600"/>
              </a:buClr>
              <a:buSzPct val="120000"/>
            </a:pPr>
            <a:r>
              <a:rPr lang="en-GB" sz="2000" b="1" i="1" dirty="0">
                <a:solidFill>
                  <a:srgbClr val="5B9BD5">
                    <a:lumMod val="75000"/>
                  </a:srgbClr>
                </a:solidFill>
              </a:rPr>
              <a:t>Adult Sheet</a:t>
            </a:r>
          </a:p>
        </p:txBody>
      </p:sp>
      <p:pic>
        <p:nvPicPr>
          <p:cNvPr id="6" name="Picture 5" descr="A screenshot of a cell phone&#10;&#10;Description automatically generated">
            <a:extLst>
              <a:ext uri="{FF2B5EF4-FFF2-40B4-BE49-F238E27FC236}">
                <a16:creationId xmlns:a16="http://schemas.microsoft.com/office/drawing/2014/main" id="{0483658C-0A83-5245-ACCD-A55469E25E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1910" y="3012201"/>
            <a:ext cx="4465796" cy="3537736"/>
          </a:xfrm>
          <a:prstGeom prst="rect">
            <a:avLst/>
          </a:prstGeom>
          <a:ln>
            <a:noFill/>
          </a:ln>
          <a:effectLst>
            <a:outerShdw blurRad="292100" dist="139700" dir="2700000" algn="tl" rotWithShape="0">
              <a:srgbClr val="333333">
                <a:alpha val="65000"/>
              </a:srgbClr>
            </a:outerShdw>
          </a:effectLst>
        </p:spPr>
      </p:pic>
      <p:pic>
        <p:nvPicPr>
          <p:cNvPr id="3" name="Picture 2" descr="A screenshot of a cell phone&#10;&#10;Description automatically generated">
            <a:extLst>
              <a:ext uri="{FF2B5EF4-FFF2-40B4-BE49-F238E27FC236}">
                <a16:creationId xmlns:a16="http://schemas.microsoft.com/office/drawing/2014/main" id="{B2656903-36E2-1741-9054-027AA49DA8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94" y="125500"/>
            <a:ext cx="4572000" cy="63627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296900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74</a:t>
            </a:fld>
            <a:endParaRPr lang="en-GB" dirty="0">
              <a:solidFill>
                <a:srgbClr val="EA7600"/>
              </a:solidFill>
            </a:endParaRPr>
          </a:p>
        </p:txBody>
      </p:sp>
      <p:sp>
        <p:nvSpPr>
          <p:cNvPr id="12" name="TextBox 11">
            <a:extLst>
              <a:ext uri="{FF2B5EF4-FFF2-40B4-BE49-F238E27FC236}">
                <a16:creationId xmlns:a16="http://schemas.microsoft.com/office/drawing/2014/main" id="{B69677ED-5C54-4353-B94F-C526DD00205C}"/>
              </a:ext>
            </a:extLst>
          </p:cNvPr>
          <p:cNvSpPr txBox="1"/>
          <p:nvPr/>
        </p:nvSpPr>
        <p:spPr>
          <a:xfrm>
            <a:off x="5359646" y="254428"/>
            <a:ext cx="3437221"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Investigation: </a:t>
            </a:r>
            <a:r>
              <a:rPr lang="en-GB" sz="2000" b="1" i="1" dirty="0">
                <a:solidFill>
                  <a:srgbClr val="5B9BD5">
                    <a:lumMod val="75000"/>
                  </a:srgbClr>
                </a:solidFill>
              </a:rPr>
              <a:t>Child Sheet</a:t>
            </a:r>
          </a:p>
        </p:txBody>
      </p:sp>
      <p:pic>
        <p:nvPicPr>
          <p:cNvPr id="4" name="Picture 3" descr="A screenshot of a cell phone&#10;&#10;Description automatically generated">
            <a:extLst>
              <a:ext uri="{FF2B5EF4-FFF2-40B4-BE49-F238E27FC236}">
                <a16:creationId xmlns:a16="http://schemas.microsoft.com/office/drawing/2014/main" id="{85D08A7D-CEF6-7643-85B6-49130A01F4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003" y="254428"/>
            <a:ext cx="4456276" cy="5224272"/>
          </a:xfrm>
          <a:prstGeom prst="rect">
            <a:avLst/>
          </a:prstGeom>
          <a:ln>
            <a:noFill/>
          </a:ln>
          <a:effectLst>
            <a:outerShdw blurRad="292100" dist="139700" dir="2700000" algn="tl" rotWithShape="0">
              <a:srgbClr val="333333">
                <a:alpha val="65000"/>
              </a:srgbClr>
            </a:outerShdw>
          </a:effectLst>
        </p:spPr>
      </p:pic>
      <p:pic>
        <p:nvPicPr>
          <p:cNvPr id="6" name="Picture 5" descr="A screenshot of a cell phone&#10;&#10;Description automatically generated">
            <a:extLst>
              <a:ext uri="{FF2B5EF4-FFF2-40B4-BE49-F238E27FC236}">
                <a16:creationId xmlns:a16="http://schemas.microsoft.com/office/drawing/2014/main" id="{D6802292-D8E2-B044-891B-DF22DCBB71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1946" y="2286348"/>
            <a:ext cx="4754921" cy="36366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100525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75</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pic>
        <p:nvPicPr>
          <p:cNvPr id="4" name="Picture 3">
            <a:extLst>
              <a:ext uri="{FF2B5EF4-FFF2-40B4-BE49-F238E27FC236}">
                <a16:creationId xmlns:a16="http://schemas.microsoft.com/office/drawing/2014/main" id="{50A58F4E-609B-4F05-B600-4D44148BE5C5}"/>
              </a:ext>
            </a:extLst>
          </p:cNvPr>
          <p:cNvPicPr>
            <a:picLocks noChangeAspect="1"/>
          </p:cNvPicPr>
          <p:nvPr/>
        </p:nvPicPr>
        <p:blipFill>
          <a:blip r:embed="rId3"/>
          <a:stretch>
            <a:fillRect/>
          </a:stretch>
        </p:blipFill>
        <p:spPr>
          <a:xfrm>
            <a:off x="2368770" y="125499"/>
            <a:ext cx="3998513" cy="59315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547859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76</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pic>
        <p:nvPicPr>
          <p:cNvPr id="4" name="Picture 3">
            <a:extLst>
              <a:ext uri="{FF2B5EF4-FFF2-40B4-BE49-F238E27FC236}">
                <a16:creationId xmlns:a16="http://schemas.microsoft.com/office/drawing/2014/main" id="{A1DB25B6-222C-42CF-AF01-B55AC9E4B43A}"/>
              </a:ext>
            </a:extLst>
          </p:cNvPr>
          <p:cNvPicPr>
            <a:picLocks noChangeAspect="1"/>
          </p:cNvPicPr>
          <p:nvPr/>
        </p:nvPicPr>
        <p:blipFill>
          <a:blip r:embed="rId3"/>
          <a:stretch>
            <a:fillRect/>
          </a:stretch>
        </p:blipFill>
        <p:spPr>
          <a:xfrm>
            <a:off x="1916657" y="125499"/>
            <a:ext cx="4713751" cy="58232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598652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77</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1/2</a:t>
            </a:r>
          </a:p>
        </p:txBody>
      </p:sp>
      <p:sp>
        <p:nvSpPr>
          <p:cNvPr id="13" name="TextBox 12">
            <a:extLst>
              <a:ext uri="{FF2B5EF4-FFF2-40B4-BE49-F238E27FC236}">
                <a16:creationId xmlns:a16="http://schemas.microsoft.com/office/drawing/2014/main" id="{B69677ED-5C54-4353-B94F-C526DD00205C}"/>
              </a:ext>
            </a:extLst>
          </p:cNvPr>
          <p:cNvSpPr txBox="1"/>
          <p:nvPr/>
        </p:nvSpPr>
        <p:spPr>
          <a:xfrm>
            <a:off x="506473" y="1270010"/>
            <a:ext cx="8130503" cy="4937249"/>
          </a:xfrm>
          <a:prstGeom prst="rect">
            <a:avLst/>
          </a:prstGeom>
          <a:noFill/>
        </p:spPr>
        <p:txBody>
          <a:bodyPr wrap="square" rtlCol="0">
            <a:spAutoFit/>
          </a:bodyPr>
          <a:lstStyle/>
          <a:p>
            <a:pPr algn="ctr">
              <a:spcAft>
                <a:spcPts val="30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sz="1700" b="1" dirty="0">
                <a:solidFill>
                  <a:srgbClr val="253746"/>
                </a:solidFill>
              </a:rPr>
              <a:t>Day 1</a:t>
            </a:r>
          </a:p>
          <a:p>
            <a:pPr>
              <a:buClr>
                <a:srgbClr val="EA7600"/>
              </a:buClr>
              <a:buSzPct val="120000"/>
            </a:pPr>
            <a:r>
              <a:rPr lang="en-GB" sz="1700" b="1" dirty="0">
                <a:solidFill>
                  <a:srgbClr val="006400"/>
                </a:solidFill>
              </a:rPr>
              <a:t>Know number bonds to 8; Recognise that addition can be done in any order.</a:t>
            </a:r>
          </a:p>
          <a:p>
            <a:pPr>
              <a:spcAft>
                <a:spcPts val="1000"/>
              </a:spcAft>
              <a:buClr>
                <a:srgbClr val="EA7600"/>
              </a:buClr>
              <a:buSzPct val="120000"/>
            </a:pPr>
            <a:r>
              <a:rPr lang="en-GB" sz="1700" b="1" dirty="0">
                <a:solidFill>
                  <a:srgbClr val="0000C8"/>
                </a:solidFill>
              </a:rPr>
              <a:t>Use number facts to add and subtract.</a:t>
            </a:r>
          </a:p>
          <a:p>
            <a:pPr>
              <a:buClr>
                <a:srgbClr val="EA7600"/>
              </a:buClr>
              <a:buSzPct val="120000"/>
            </a:pPr>
            <a:r>
              <a:rPr lang="en-GB" sz="1700" b="1" dirty="0">
                <a:solidFill>
                  <a:srgbClr val="253746"/>
                </a:solidFill>
              </a:rPr>
              <a:t>Day 2</a:t>
            </a:r>
          </a:p>
          <a:p>
            <a:pPr>
              <a:buClr>
                <a:srgbClr val="EA7600"/>
              </a:buClr>
              <a:buSzPct val="120000"/>
            </a:pPr>
            <a:r>
              <a:rPr lang="en-GB" sz="1700" b="1" dirty="0">
                <a:solidFill>
                  <a:srgbClr val="006400"/>
                </a:solidFill>
              </a:rPr>
              <a:t>Know number bonds to 9; Recognise that addition can be done in any order.</a:t>
            </a:r>
          </a:p>
          <a:p>
            <a:pPr>
              <a:spcAft>
                <a:spcPts val="1000"/>
              </a:spcAft>
              <a:buClr>
                <a:srgbClr val="EA7600"/>
              </a:buClr>
              <a:buSzPct val="120000"/>
            </a:pPr>
            <a:r>
              <a:rPr lang="en-GB" sz="1700" b="1" dirty="0">
                <a:solidFill>
                  <a:srgbClr val="0000C8"/>
                </a:solidFill>
              </a:rPr>
              <a:t>Use number facts and place value to add and subtract.</a:t>
            </a:r>
          </a:p>
          <a:p>
            <a:pPr>
              <a:buClr>
                <a:srgbClr val="EA7600"/>
              </a:buClr>
              <a:buSzPct val="120000"/>
            </a:pPr>
            <a:r>
              <a:rPr lang="en-GB" sz="1700" b="1" dirty="0">
                <a:solidFill>
                  <a:srgbClr val="253746"/>
                </a:solidFill>
              </a:rPr>
              <a:t>Day 3</a:t>
            </a:r>
          </a:p>
          <a:p>
            <a:pPr>
              <a:buClr>
                <a:srgbClr val="EA7600"/>
              </a:buClr>
              <a:buSzPct val="120000"/>
            </a:pPr>
            <a:r>
              <a:rPr lang="en-GB" sz="1700" b="1" dirty="0">
                <a:solidFill>
                  <a:srgbClr val="006400"/>
                </a:solidFill>
              </a:rPr>
              <a:t>Relate addition and subtraction number facts.</a:t>
            </a:r>
          </a:p>
          <a:p>
            <a:pPr>
              <a:spcAft>
                <a:spcPts val="1000"/>
              </a:spcAft>
              <a:buClr>
                <a:srgbClr val="EA7600"/>
              </a:buClr>
              <a:buSzPct val="120000"/>
            </a:pPr>
            <a:r>
              <a:rPr lang="en-GB" sz="1700" b="1" dirty="0">
                <a:solidFill>
                  <a:srgbClr val="0000C8"/>
                </a:solidFill>
              </a:rPr>
              <a:t>Add a single-digit number to a 2-digit number, bridging 10.</a:t>
            </a:r>
          </a:p>
          <a:p>
            <a:pPr>
              <a:buClr>
                <a:srgbClr val="EA7600"/>
              </a:buClr>
              <a:buSzPct val="120000"/>
            </a:pPr>
            <a:r>
              <a:rPr lang="en-GB" sz="1700" b="1" dirty="0">
                <a:solidFill>
                  <a:srgbClr val="253746"/>
                </a:solidFill>
              </a:rPr>
              <a:t>Day 4</a:t>
            </a:r>
          </a:p>
          <a:p>
            <a:pPr>
              <a:buClr>
                <a:srgbClr val="EA7600"/>
              </a:buClr>
              <a:buSzPct val="120000"/>
            </a:pPr>
            <a:r>
              <a:rPr lang="en-GB" sz="1700" b="1" dirty="0">
                <a:solidFill>
                  <a:srgbClr val="006400"/>
                </a:solidFill>
              </a:rPr>
              <a:t>Add three numbers, using number bonds to 10.</a:t>
            </a:r>
          </a:p>
          <a:p>
            <a:pPr>
              <a:spcAft>
                <a:spcPts val="1000"/>
              </a:spcAft>
              <a:buClr>
                <a:srgbClr val="EA7600"/>
              </a:buClr>
              <a:buSzPct val="120000"/>
            </a:pPr>
            <a:r>
              <a:rPr lang="en-GB" sz="1700" b="1" dirty="0">
                <a:solidFill>
                  <a:srgbClr val="0000C8"/>
                </a:solidFill>
              </a:rPr>
              <a:t>Subtract a single-digit number from a 2-digit number, bridging 10.</a:t>
            </a:r>
          </a:p>
          <a:p>
            <a:pPr>
              <a:buClr>
                <a:srgbClr val="EA7600"/>
              </a:buClr>
              <a:buSzPct val="120000"/>
            </a:pPr>
            <a:r>
              <a:rPr lang="en-GB" sz="1700" b="1" dirty="0">
                <a:solidFill>
                  <a:srgbClr val="253746"/>
                </a:solidFill>
              </a:rPr>
              <a:t>Day 5</a:t>
            </a:r>
          </a:p>
          <a:p>
            <a:pPr>
              <a:buClr>
                <a:srgbClr val="EA7600"/>
              </a:buClr>
              <a:buSzPct val="120000"/>
            </a:pPr>
            <a:r>
              <a:rPr lang="en-GB" sz="1700" b="1" dirty="0">
                <a:solidFill>
                  <a:srgbClr val="006400"/>
                </a:solidFill>
              </a:rPr>
              <a:t>Add three numbers, using doubles and number bonds.</a:t>
            </a:r>
          </a:p>
          <a:p>
            <a:pPr>
              <a:spcAft>
                <a:spcPts val="1000"/>
              </a:spcAft>
              <a:buClr>
                <a:srgbClr val="EA7600"/>
              </a:buClr>
              <a:buSzPct val="120000"/>
            </a:pPr>
            <a:r>
              <a:rPr lang="en-GB" sz="1700" b="1" dirty="0">
                <a:solidFill>
                  <a:srgbClr val="0000C8"/>
                </a:solidFill>
              </a:rPr>
              <a:t>Add three, four or five numbers, using doubles and number bonds.</a:t>
            </a:r>
          </a:p>
        </p:txBody>
      </p:sp>
      <p:sp>
        <p:nvSpPr>
          <p:cNvPr id="15" name="TextBox 14">
            <a:extLst>
              <a:ext uri="{FF2B5EF4-FFF2-40B4-BE49-F238E27FC236}">
                <a16:creationId xmlns:a16="http://schemas.microsoft.com/office/drawing/2014/main" id="{A64F3FED-3247-4F55-BF8A-D1D9E087C650}"/>
              </a:ext>
            </a:extLst>
          </p:cNvPr>
          <p:cNvSpPr txBox="1"/>
          <p:nvPr/>
        </p:nvSpPr>
        <p:spPr>
          <a:xfrm>
            <a:off x="116681" y="16610"/>
            <a:ext cx="8910088"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Mental addition and subtraction</a:t>
            </a:r>
          </a:p>
        </p:txBody>
      </p:sp>
      <p:grpSp>
        <p:nvGrpSpPr>
          <p:cNvPr id="6" name="Group 5"/>
          <p:cNvGrpSpPr/>
          <p:nvPr/>
        </p:nvGrpSpPr>
        <p:grpSpPr>
          <a:xfrm>
            <a:off x="1013035" y="580731"/>
            <a:ext cx="6344904" cy="1009650"/>
            <a:chOff x="943742" y="1418496"/>
            <a:chExt cx="6344904" cy="1009650"/>
          </a:xfrm>
        </p:grpSpPr>
        <p:sp>
          <p:nvSpPr>
            <p:cNvPr id="7" name="TextBox 6">
              <a:extLst>
                <a:ext uri="{FF2B5EF4-FFF2-40B4-BE49-F238E27FC236}">
                  <a16:creationId xmlns:a16="http://schemas.microsoft.com/office/drawing/2014/main" id="{A64F3FED-3247-4F55-BF8A-D1D9E087C650}"/>
                </a:ext>
              </a:extLst>
            </p:cNvPr>
            <p:cNvSpPr txBox="1"/>
            <p:nvPr/>
          </p:nvSpPr>
          <p:spPr>
            <a:xfrm>
              <a:off x="1802246" y="1729083"/>
              <a:ext cx="5486400" cy="461665"/>
            </a:xfrm>
            <a:prstGeom prst="rect">
              <a:avLst/>
            </a:prstGeom>
            <a:noFill/>
          </p:spPr>
          <p:txBody>
            <a:bodyPr wrap="square" rtlCol="0">
              <a:spAutoFit/>
            </a:bodyPr>
            <a:lstStyle/>
            <a:p>
              <a:pPr algn="ctr"/>
              <a:r>
                <a:rPr lang="en-GB" sz="2400" b="1" dirty="0">
                  <a:solidFill>
                    <a:srgbClr val="253746"/>
                  </a:solidFill>
                </a:rPr>
                <a:t>Well Done!  You’ve completed this unit.</a:t>
              </a:r>
            </a:p>
          </p:txBody>
        </p:sp>
        <p:pic>
          <p:nvPicPr>
            <p:cNvPr id="8" name="Picture 3" descr="N:\Documents\Website\Wagtail Website\User Manuel for HT\Smiley-fa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742" y="1418496"/>
              <a:ext cx="1019175" cy="10096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66664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78</a:t>
            </a:fld>
            <a:endParaRPr lang="en-GB" dirty="0">
              <a:solidFill>
                <a:srgbClr val="EA7600"/>
              </a:solidFill>
            </a:endParaRPr>
          </a:p>
        </p:txBody>
      </p:sp>
      <p:sp>
        <p:nvSpPr>
          <p:cNvPr id="19" name="Rectangle 18">
            <a:extLst>
              <a:ext uri="{FF2B5EF4-FFF2-40B4-BE49-F238E27FC236}">
                <a16:creationId xmlns:a16="http://schemas.microsoft.com/office/drawing/2014/main" id="{15C486FE-0542-4482-AD40-87B16F714A61}"/>
              </a:ext>
            </a:extLst>
          </p:cNvPr>
          <p:cNvSpPr/>
          <p:nvPr/>
        </p:nvSpPr>
        <p:spPr>
          <a:xfrm>
            <a:off x="1031358" y="140677"/>
            <a:ext cx="6974958" cy="5908181"/>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66675" algn="ctr">
              <a:spcAft>
                <a:spcPts val="600"/>
              </a:spcAft>
            </a:pPr>
            <a:r>
              <a:rPr lang="en-GB" sz="2000" b="1" dirty="0">
                <a:solidFill>
                  <a:schemeClr val="tx1"/>
                </a:solidFill>
              </a:rPr>
              <a:t>Problem solving and reasoning questions</a:t>
            </a:r>
          </a:p>
          <a:p>
            <a:pPr marL="180975" algn="ctr">
              <a:spcAft>
                <a:spcPts val="600"/>
              </a:spcAft>
            </a:pPr>
            <a:endParaRPr lang="en-GB" sz="2000" b="1" dirty="0">
              <a:solidFill>
                <a:schemeClr val="tx1"/>
              </a:solidFill>
            </a:endParaRPr>
          </a:p>
          <a:p>
            <a:pPr marL="180975">
              <a:spcAft>
                <a:spcPts val="0"/>
              </a:spcAft>
            </a:pPr>
            <a:r>
              <a:rPr lang="en-GB" b="1" dirty="0">
                <a:solidFill>
                  <a:schemeClr val="tx1"/>
                </a:solidFill>
                <a:latin typeface="Calibri" panose="020F0502020204030204" pitchFamily="34" charset="0"/>
                <a:ea typeface="MS Mincho" panose="02020609040205080304" pitchFamily="49" charset="-128"/>
                <a:cs typeface="Times New Roman" panose="02020603050405020304" pitchFamily="18" charset="0"/>
              </a:rPr>
              <a:t>Year  1</a:t>
            </a:r>
            <a:endParaRPr lang="en-GB" dirty="0">
              <a:solidFill>
                <a:schemeClr val="tx1"/>
              </a:solidFill>
              <a:latin typeface="Cambria" panose="02040503050406030204" pitchFamily="18" charset="0"/>
              <a:ea typeface="MS Mincho" panose="02020609040205080304" pitchFamily="49" charset="-128"/>
              <a:cs typeface="Times New Roman" panose="02020603050405020304" pitchFamily="18" charset="0"/>
            </a:endParaRPr>
          </a:p>
          <a:p>
            <a:pPr marL="180975" algn="ctr">
              <a:spcAft>
                <a:spcPts val="0"/>
              </a:spcAft>
            </a:pPr>
            <a:r>
              <a:rPr lang="en-GB" sz="1600" dirty="0">
                <a:solidFill>
                  <a:schemeClr val="tx1"/>
                </a:solidFill>
                <a:latin typeface="Calibri" panose="020F0502020204030204" pitchFamily="34" charset="0"/>
                <a:ea typeface="MS Mincho" panose="02020609040205080304" pitchFamily="49" charset="-128"/>
                <a:cs typeface="Times New Roman" panose="02020603050405020304" pitchFamily="18" charset="0"/>
              </a:rPr>
              <a:t> </a:t>
            </a:r>
            <a:endParaRPr lang="en-GB" sz="1600" dirty="0">
              <a:solidFill>
                <a:schemeClr val="tx1"/>
              </a:solidFill>
              <a:latin typeface="Cambria" panose="02040503050406030204" pitchFamily="18" charset="0"/>
              <a:ea typeface="MS Mincho" panose="02020609040205080304" pitchFamily="49" charset="-128"/>
              <a:cs typeface="Times New Roman" panose="02020603050405020304" pitchFamily="18" charset="0"/>
            </a:endParaRPr>
          </a:p>
          <a:p>
            <a:pPr marL="180975">
              <a:spcAft>
                <a:spcPts val="0"/>
              </a:spcAft>
              <a:tabLst>
                <a:tab pos="1170305" algn="l"/>
                <a:tab pos="1620520" algn="l"/>
              </a:tabLst>
            </a:pPr>
            <a:r>
              <a:rPr lang="en-GB" sz="1600" dirty="0">
                <a:solidFill>
                  <a:schemeClr val="tx1"/>
                </a:solidFill>
                <a:latin typeface="Calibri" panose="020F0502020204030204" pitchFamily="34" charset="0"/>
                <a:ea typeface="MS Mincho" panose="02020609040205080304" pitchFamily="49" charset="-128"/>
                <a:cs typeface="Times New Roman" panose="02020603050405020304" pitchFamily="18" charset="0"/>
              </a:rPr>
              <a:t>Point at t</a:t>
            </a:r>
            <a:r>
              <a:rPr lang="en-GB" sz="1600"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he first number and count on.</a:t>
            </a:r>
            <a:endParaRPr lang="en-GB" sz="1600" dirty="0">
              <a:latin typeface="Cambria" panose="02040503050406030204" pitchFamily="18" charset="0"/>
              <a:ea typeface="MS Mincho" panose="02020609040205080304" pitchFamily="49" charset="-128"/>
              <a:cs typeface="Times New Roman" panose="02020603050405020304" pitchFamily="18" charset="0"/>
            </a:endParaRPr>
          </a:p>
          <a:p>
            <a:pPr marL="361950">
              <a:spcAft>
                <a:spcPts val="0"/>
              </a:spcAft>
            </a:pPr>
            <a:r>
              <a:rPr lang="en-GB" sz="1600"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5 + </a:t>
            </a:r>
            <a:r>
              <a:rPr lang="en-GB" sz="1600" dirty="0">
                <a:solidFill>
                  <a:srgbClr val="000000"/>
                </a:solidFill>
                <a:latin typeface="Segoe UI Symbol" panose="020B0502040204020203" pitchFamily="34" charset="0"/>
                <a:ea typeface="MS Mincho" panose="02020609040205080304" pitchFamily="49" charset="-128"/>
                <a:cs typeface="Segoe UI Symbol" panose="020B0502040204020203" pitchFamily="34" charset="0"/>
              </a:rPr>
              <a:t>☐</a:t>
            </a:r>
            <a:r>
              <a:rPr lang="en-GB" sz="1600"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 = 9	6 + </a:t>
            </a:r>
            <a:r>
              <a:rPr lang="en-GB" sz="1600" dirty="0">
                <a:solidFill>
                  <a:srgbClr val="000000"/>
                </a:solidFill>
                <a:latin typeface="Segoe UI Symbol" panose="020B0502040204020203" pitchFamily="34" charset="0"/>
                <a:ea typeface="MS Mincho" panose="02020609040205080304" pitchFamily="49" charset="-128"/>
                <a:cs typeface="Segoe UI Symbol" panose="020B0502040204020203" pitchFamily="34" charset="0"/>
              </a:rPr>
              <a:t>☐</a:t>
            </a:r>
            <a:r>
              <a:rPr lang="en-GB" sz="1600"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 = 8</a:t>
            </a:r>
            <a:endParaRPr lang="en-GB" sz="1600" dirty="0">
              <a:latin typeface="Cambria" panose="02040503050406030204" pitchFamily="18" charset="0"/>
              <a:ea typeface="MS Mincho" panose="02020609040205080304" pitchFamily="49" charset="-128"/>
              <a:cs typeface="Times New Roman" panose="02020603050405020304" pitchFamily="18" charset="0"/>
            </a:endParaRPr>
          </a:p>
          <a:p>
            <a:pPr marL="361950">
              <a:spcAft>
                <a:spcPts val="0"/>
              </a:spcAft>
            </a:pPr>
            <a:r>
              <a:rPr lang="en-GB" sz="1600" dirty="0">
                <a:solidFill>
                  <a:srgbClr val="000000"/>
                </a:solidFill>
                <a:latin typeface="Segoe UI Symbol" panose="020B0502040204020203" pitchFamily="34" charset="0"/>
                <a:ea typeface="MS Mincho" panose="02020609040205080304" pitchFamily="49" charset="-128"/>
                <a:cs typeface="Segoe UI Symbol" panose="020B0502040204020203" pitchFamily="34" charset="0"/>
              </a:rPr>
              <a:t>☐</a:t>
            </a:r>
            <a:r>
              <a:rPr lang="en-GB" sz="1600"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 + 6 = 9	3 + </a:t>
            </a:r>
            <a:r>
              <a:rPr lang="en-GB" sz="1600" dirty="0">
                <a:solidFill>
                  <a:srgbClr val="000000"/>
                </a:solidFill>
                <a:latin typeface="Segoe UI Symbol" panose="020B0502040204020203" pitchFamily="34" charset="0"/>
                <a:ea typeface="MS Mincho" panose="02020609040205080304" pitchFamily="49" charset="-128"/>
                <a:cs typeface="Segoe UI Symbol" panose="020B0502040204020203" pitchFamily="34" charset="0"/>
              </a:rPr>
              <a:t>☐</a:t>
            </a:r>
            <a:r>
              <a:rPr lang="en-GB" sz="1600"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 = 8</a:t>
            </a:r>
            <a:endParaRPr lang="en-GB" sz="1600" dirty="0">
              <a:latin typeface="Cambria" panose="02040503050406030204" pitchFamily="18" charset="0"/>
              <a:ea typeface="MS Mincho" panose="02020609040205080304" pitchFamily="49" charset="-128"/>
              <a:cs typeface="Times New Roman" panose="02020603050405020304" pitchFamily="18" charset="0"/>
            </a:endParaRPr>
          </a:p>
          <a:p>
            <a:pPr marL="361950">
              <a:spcAft>
                <a:spcPts val="0"/>
              </a:spcAft>
            </a:pPr>
            <a:r>
              <a:rPr lang="en-GB" sz="1600" dirty="0">
                <a:solidFill>
                  <a:srgbClr val="000000"/>
                </a:solidFill>
                <a:latin typeface="Segoe UI Symbol" panose="020B0502040204020203" pitchFamily="34" charset="0"/>
                <a:ea typeface="MS Mincho" panose="02020609040205080304" pitchFamily="49" charset="-128"/>
                <a:cs typeface="Segoe UI Symbol" panose="020B0502040204020203" pitchFamily="34" charset="0"/>
              </a:rPr>
              <a:t>☐</a:t>
            </a:r>
            <a:r>
              <a:rPr lang="en-GB" sz="1600"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 + 2 = 9	1 + </a:t>
            </a:r>
            <a:r>
              <a:rPr lang="en-GB" sz="1600" dirty="0">
                <a:solidFill>
                  <a:srgbClr val="000000"/>
                </a:solidFill>
                <a:latin typeface="Segoe UI Symbol" panose="020B0502040204020203" pitchFamily="34" charset="0"/>
                <a:ea typeface="MS Mincho" panose="02020609040205080304" pitchFamily="49" charset="-128"/>
                <a:cs typeface="Segoe UI Symbol" panose="020B0502040204020203" pitchFamily="34" charset="0"/>
              </a:rPr>
              <a:t>☐</a:t>
            </a:r>
            <a:r>
              <a:rPr lang="en-GB" sz="1600"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 = 8</a:t>
            </a:r>
            <a:endParaRPr lang="en-GB" sz="1600" dirty="0">
              <a:latin typeface="Cambria" panose="02040503050406030204" pitchFamily="18" charset="0"/>
              <a:ea typeface="MS Mincho" panose="02020609040205080304" pitchFamily="49" charset="-128"/>
              <a:cs typeface="Times New Roman" panose="02020603050405020304" pitchFamily="18" charset="0"/>
            </a:endParaRPr>
          </a:p>
          <a:p>
            <a:pPr marL="180975">
              <a:spcAft>
                <a:spcPts val="0"/>
              </a:spcAft>
              <a:tabLst>
                <a:tab pos="1170305" algn="l"/>
                <a:tab pos="1620520" algn="l"/>
              </a:tabLst>
            </a:pPr>
            <a:r>
              <a:rPr lang="en-GB" sz="1600"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 </a:t>
            </a:r>
            <a:endParaRPr lang="en-GB" sz="1600" dirty="0">
              <a:latin typeface="Cambria" panose="02040503050406030204" pitchFamily="18" charset="0"/>
              <a:ea typeface="MS Mincho" panose="02020609040205080304" pitchFamily="49" charset="-128"/>
              <a:cs typeface="Times New Roman" panose="02020603050405020304" pitchFamily="18" charset="0"/>
            </a:endParaRPr>
          </a:p>
          <a:p>
            <a:pPr marL="180975">
              <a:spcAft>
                <a:spcPts val="0"/>
              </a:spcAft>
            </a:pPr>
            <a:r>
              <a:rPr lang="en-GB" sz="1600" dirty="0">
                <a:latin typeface="Calibri" panose="020F0502020204030204" pitchFamily="34" charset="0"/>
                <a:ea typeface="MS Mincho" panose="02020609040205080304" pitchFamily="49" charset="-128"/>
                <a:cs typeface="Times New Roman" panose="02020603050405020304" pitchFamily="18" charset="0"/>
              </a:rPr>
              <a:t> </a:t>
            </a:r>
            <a:endParaRPr lang="en-GB" sz="1600" dirty="0">
              <a:latin typeface="Cambria" panose="02040503050406030204" pitchFamily="18" charset="0"/>
              <a:ea typeface="MS Mincho" panose="02020609040205080304" pitchFamily="49" charset="-128"/>
              <a:cs typeface="Times New Roman" panose="02020603050405020304" pitchFamily="18" charset="0"/>
            </a:endParaRPr>
          </a:p>
          <a:p>
            <a:pPr marL="180975">
              <a:spcAft>
                <a:spcPts val="0"/>
              </a:spcAft>
              <a:tabLst>
                <a:tab pos="1170305" algn="l"/>
                <a:tab pos="1620520" algn="l"/>
              </a:tabLst>
            </a:pPr>
            <a:r>
              <a:rPr lang="en-GB" sz="1600"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9 frogs in the pond. 3 hop out. How many now?</a:t>
            </a:r>
            <a:endParaRPr lang="en-GB" sz="1600" dirty="0">
              <a:latin typeface="Cambria" panose="02040503050406030204" pitchFamily="18" charset="0"/>
              <a:ea typeface="MS Mincho" panose="02020609040205080304" pitchFamily="49" charset="-128"/>
              <a:cs typeface="Times New Roman" panose="02020603050405020304" pitchFamily="18" charset="0"/>
            </a:endParaRPr>
          </a:p>
          <a:p>
            <a:pPr marL="180975">
              <a:spcAft>
                <a:spcPts val="0"/>
              </a:spcAft>
              <a:tabLst>
                <a:tab pos="1170305" algn="l"/>
                <a:tab pos="1620520" algn="l"/>
              </a:tabLst>
            </a:pPr>
            <a:r>
              <a:rPr lang="en-GB" sz="1600"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 </a:t>
            </a:r>
            <a:endParaRPr lang="en-GB" sz="1600" dirty="0">
              <a:latin typeface="Cambria" panose="02040503050406030204" pitchFamily="18" charset="0"/>
              <a:ea typeface="MS Mincho" panose="02020609040205080304" pitchFamily="49" charset="-128"/>
              <a:cs typeface="Times New Roman" panose="02020603050405020304" pitchFamily="18" charset="0"/>
            </a:endParaRPr>
          </a:p>
          <a:p>
            <a:pPr marL="180975">
              <a:spcAft>
                <a:spcPts val="0"/>
              </a:spcAft>
            </a:pPr>
            <a:r>
              <a:rPr lang="en-GB" sz="1600" dirty="0">
                <a:latin typeface="Calibri" panose="020F0502020204030204" pitchFamily="34" charset="0"/>
                <a:ea typeface="MS Mincho" panose="02020609040205080304" pitchFamily="49" charset="-128"/>
                <a:cs typeface="Times New Roman" panose="02020603050405020304" pitchFamily="18" charset="0"/>
              </a:rPr>
              <a:t> </a:t>
            </a:r>
            <a:endParaRPr lang="en-GB" sz="1600" dirty="0">
              <a:latin typeface="Cambria" panose="02040503050406030204" pitchFamily="18" charset="0"/>
              <a:ea typeface="MS Mincho" panose="02020609040205080304" pitchFamily="49" charset="-128"/>
              <a:cs typeface="Times New Roman" panose="02020603050405020304" pitchFamily="18" charset="0"/>
            </a:endParaRPr>
          </a:p>
          <a:p>
            <a:pPr marL="180975">
              <a:spcAft>
                <a:spcPts val="0"/>
              </a:spcAft>
              <a:tabLst>
                <a:tab pos="1170305" algn="l"/>
                <a:tab pos="1620520" algn="l"/>
              </a:tabLst>
            </a:pPr>
            <a:r>
              <a:rPr lang="en-GB" sz="1600"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8 beetles on a leaf. 5 fly away. How many now?</a:t>
            </a:r>
            <a:endParaRPr lang="en-GB" sz="1600" dirty="0">
              <a:latin typeface="Cambria" panose="02040503050406030204" pitchFamily="18" charset="0"/>
              <a:ea typeface="MS Mincho" panose="02020609040205080304" pitchFamily="49" charset="-128"/>
              <a:cs typeface="Times New Roman" panose="02020603050405020304" pitchFamily="18" charset="0"/>
            </a:endParaRPr>
          </a:p>
          <a:p>
            <a:pPr marL="180975">
              <a:spcAft>
                <a:spcPts val="0"/>
              </a:spcAft>
              <a:tabLst>
                <a:tab pos="1170305" algn="l"/>
                <a:tab pos="1620520" algn="l"/>
              </a:tabLst>
            </a:pPr>
            <a:r>
              <a:rPr lang="en-GB" sz="1600"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 </a:t>
            </a:r>
            <a:endParaRPr lang="en-GB" sz="1600" dirty="0">
              <a:latin typeface="Cambria" panose="02040503050406030204" pitchFamily="18" charset="0"/>
              <a:ea typeface="MS Mincho" panose="02020609040205080304" pitchFamily="49" charset="-128"/>
              <a:cs typeface="Times New Roman" panose="02020603050405020304" pitchFamily="18" charset="0"/>
            </a:endParaRPr>
          </a:p>
          <a:p>
            <a:pPr marL="180975">
              <a:spcAft>
                <a:spcPts val="0"/>
              </a:spcAft>
            </a:pPr>
            <a:r>
              <a:rPr lang="en-GB" sz="1600" dirty="0">
                <a:latin typeface="Calibri" panose="020F0502020204030204" pitchFamily="34" charset="0"/>
                <a:ea typeface="MS Mincho" panose="02020609040205080304" pitchFamily="49" charset="-128"/>
                <a:cs typeface="Times New Roman" panose="02020603050405020304" pitchFamily="18" charset="0"/>
              </a:rPr>
              <a:t> </a:t>
            </a:r>
            <a:endParaRPr lang="en-GB" sz="1600" dirty="0">
              <a:latin typeface="Cambria" panose="02040503050406030204" pitchFamily="18" charset="0"/>
              <a:ea typeface="MS Mincho" panose="02020609040205080304" pitchFamily="49" charset="-128"/>
              <a:cs typeface="Times New Roman" panose="02020603050405020304" pitchFamily="18" charset="0"/>
            </a:endParaRPr>
          </a:p>
          <a:p>
            <a:pPr marL="180975">
              <a:spcAft>
                <a:spcPts val="0"/>
              </a:spcAft>
              <a:tabLst>
                <a:tab pos="1170305" algn="l"/>
                <a:tab pos="1620520" algn="l"/>
              </a:tabLst>
            </a:pPr>
            <a:r>
              <a:rPr lang="en-GB" sz="1600"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Choose 3 numbers: </a:t>
            </a:r>
            <a:endParaRPr lang="en-GB" sz="1600" dirty="0">
              <a:latin typeface="Cambria" panose="02040503050406030204" pitchFamily="18" charset="0"/>
              <a:ea typeface="MS Mincho" panose="02020609040205080304" pitchFamily="49" charset="-128"/>
              <a:cs typeface="Times New Roman" panose="02020603050405020304" pitchFamily="18" charset="0"/>
            </a:endParaRPr>
          </a:p>
          <a:p>
            <a:pPr marL="180975">
              <a:spcAft>
                <a:spcPts val="0"/>
              </a:spcAft>
              <a:tabLst>
                <a:tab pos="1170305" algn="l"/>
                <a:tab pos="1620520" algn="l"/>
              </a:tabLst>
            </a:pPr>
            <a:r>
              <a:rPr lang="en-GB" sz="1600"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[7] [3] [5] [4] [7] [6]</a:t>
            </a:r>
            <a:endParaRPr lang="en-GB" sz="1600" dirty="0">
              <a:latin typeface="Cambria" panose="02040503050406030204" pitchFamily="18" charset="0"/>
              <a:ea typeface="MS Mincho" panose="02020609040205080304" pitchFamily="49" charset="-128"/>
              <a:cs typeface="Times New Roman" panose="02020603050405020304" pitchFamily="18" charset="0"/>
            </a:endParaRPr>
          </a:p>
          <a:p>
            <a:pPr marL="180975">
              <a:spcAft>
                <a:spcPts val="0"/>
              </a:spcAft>
              <a:tabLst>
                <a:tab pos="1170305" algn="l"/>
                <a:tab pos="1620520" algn="l"/>
              </a:tabLst>
            </a:pPr>
            <a:r>
              <a:rPr lang="en-GB" sz="1600"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Choose an efficient strategy to add them.  Write the answer.</a:t>
            </a:r>
            <a:endParaRPr lang="en-GB" sz="1600" dirty="0">
              <a:latin typeface="Cambria" panose="02040503050406030204" pitchFamily="18" charset="0"/>
              <a:ea typeface="MS Mincho" panose="02020609040205080304" pitchFamily="49" charset="-128"/>
              <a:cs typeface="Times New Roman" panose="02020603050405020304" pitchFamily="18" charset="0"/>
            </a:endParaRPr>
          </a:p>
          <a:p>
            <a:pPr marL="180975">
              <a:spcAft>
                <a:spcPts val="0"/>
              </a:spcAft>
              <a:tabLst>
                <a:tab pos="1170305" algn="l"/>
                <a:tab pos="1620520" algn="l"/>
              </a:tabLst>
            </a:pPr>
            <a:r>
              <a:rPr lang="en-GB" sz="1600"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Tell me why you added them in that order.</a:t>
            </a:r>
            <a:endParaRPr lang="en-GB" sz="1600" dirty="0">
              <a:latin typeface="Cambria" panose="02040503050406030204" pitchFamily="18" charset="0"/>
              <a:ea typeface="MS Mincho" panose="02020609040205080304" pitchFamily="49" charset="-128"/>
              <a:cs typeface="Times New Roman" panose="02020603050405020304" pitchFamily="18" charset="0"/>
            </a:endParaRPr>
          </a:p>
          <a:p>
            <a:pPr marL="180975">
              <a:spcAft>
                <a:spcPts val="0"/>
              </a:spcAft>
              <a:tabLst>
                <a:tab pos="1170305" algn="l"/>
                <a:tab pos="1620520" algn="l"/>
              </a:tabLst>
            </a:pPr>
            <a:r>
              <a:rPr lang="en-GB" sz="1600"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Choose three more and do it again…</a:t>
            </a:r>
            <a:endParaRPr lang="en-GB" sz="1600"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GB" sz="2000"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 </a:t>
            </a:r>
            <a:endParaRPr lang="en-GB" sz="1600" dirty="0">
              <a:latin typeface="Cambria" panose="02040503050406030204" pitchFamily="18" charset="0"/>
              <a:ea typeface="MS Mincho" panose="02020609040205080304" pitchFamily="49" charset="-128"/>
              <a:cs typeface="Times New Roman" panose="02020603050405020304" pitchFamily="18" charset="0"/>
            </a:endParaRPr>
          </a:p>
          <a:p>
            <a:pPr marL="66675">
              <a:spcAft>
                <a:spcPts val="600"/>
              </a:spcAft>
            </a:pPr>
            <a:endParaRPr lang="en-GB" sz="2000" dirty="0">
              <a:solidFill>
                <a:schemeClr val="tx1"/>
              </a:solidFill>
            </a:endParaRPr>
          </a:p>
          <a:p>
            <a:pPr marL="66675" algn="ctr">
              <a:spcAft>
                <a:spcPts val="600"/>
              </a:spcAft>
            </a:pPr>
            <a:r>
              <a:rPr lang="en-GB" sz="2000" b="1" dirty="0">
                <a:solidFill>
                  <a:schemeClr val="tx1"/>
                </a:solidFill>
              </a:rPr>
              <a:t> </a:t>
            </a:r>
          </a:p>
        </p:txBody>
      </p:sp>
      <p:sp>
        <p:nvSpPr>
          <p:cNvPr id="2" name="Footer Placeholder 1">
            <a:extLst>
              <a:ext uri="{FF2B5EF4-FFF2-40B4-BE49-F238E27FC236}">
                <a16:creationId xmlns:a16="http://schemas.microsoft.com/office/drawing/2014/main" id="{FD0714CD-286A-4438-8012-C18FA2C2F644}"/>
              </a:ext>
            </a:extLst>
          </p:cNvPr>
          <p:cNvSpPr>
            <a:spLocks noGrp="1"/>
          </p:cNvSpPr>
          <p:nvPr>
            <p:ph type="ftr" sz="quarter" idx="11"/>
          </p:nvPr>
        </p:nvSpPr>
        <p:spPr/>
        <p:txBody>
          <a:bodyPr/>
          <a:lstStyle/>
          <a:p>
            <a:pPr algn="r"/>
            <a:r>
              <a:rPr lang="en-GB"/>
              <a:t>Year 1/2</a:t>
            </a:r>
            <a:endParaRPr lang="en-GB" dirty="0"/>
          </a:p>
        </p:txBody>
      </p:sp>
    </p:spTree>
    <p:extLst>
      <p:ext uri="{BB962C8B-B14F-4D97-AF65-F5344CB8AC3E}">
        <p14:creationId xmlns:p14="http://schemas.microsoft.com/office/powerpoint/2010/main" val="32626031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79</a:t>
            </a:fld>
            <a:endParaRPr lang="en-GB" dirty="0">
              <a:solidFill>
                <a:srgbClr val="EA7600"/>
              </a:solidFill>
            </a:endParaRPr>
          </a:p>
        </p:txBody>
      </p:sp>
      <p:sp>
        <p:nvSpPr>
          <p:cNvPr id="19" name="Rectangle 18">
            <a:extLst>
              <a:ext uri="{FF2B5EF4-FFF2-40B4-BE49-F238E27FC236}">
                <a16:creationId xmlns:a16="http://schemas.microsoft.com/office/drawing/2014/main" id="{15C486FE-0542-4482-AD40-87B16F714A61}"/>
              </a:ext>
            </a:extLst>
          </p:cNvPr>
          <p:cNvSpPr/>
          <p:nvPr/>
        </p:nvSpPr>
        <p:spPr>
          <a:xfrm>
            <a:off x="839972" y="140677"/>
            <a:ext cx="7166344" cy="5908181"/>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66675" algn="ctr">
              <a:spcAft>
                <a:spcPts val="600"/>
              </a:spcAft>
            </a:pPr>
            <a:r>
              <a:rPr lang="en-GB" sz="2000" b="1" dirty="0">
                <a:solidFill>
                  <a:schemeClr val="tx1"/>
                </a:solidFill>
              </a:rPr>
              <a:t>Problem solving and reasoning questions</a:t>
            </a:r>
          </a:p>
          <a:p>
            <a:pPr marL="180975" algn="ctr">
              <a:spcAft>
                <a:spcPts val="600"/>
              </a:spcAft>
            </a:pPr>
            <a:endParaRPr lang="en-GB" sz="2000" b="1" dirty="0">
              <a:solidFill>
                <a:schemeClr val="tx1"/>
              </a:solidFill>
            </a:endParaRPr>
          </a:p>
          <a:p>
            <a:pPr marL="180975"/>
            <a:r>
              <a:rPr lang="en-GB" b="1" dirty="0">
                <a:solidFill>
                  <a:schemeClr val="tx1"/>
                </a:solidFill>
              </a:rPr>
              <a:t>Year 2</a:t>
            </a:r>
            <a:endParaRPr lang="en-GB" dirty="0">
              <a:solidFill>
                <a:schemeClr val="tx1"/>
              </a:solidFill>
            </a:endParaRPr>
          </a:p>
          <a:p>
            <a:pPr marL="180975"/>
            <a:r>
              <a:rPr lang="en-GB" sz="1600" b="1" dirty="0">
                <a:solidFill>
                  <a:schemeClr val="tx1"/>
                </a:solidFill>
              </a:rPr>
              <a:t> </a:t>
            </a:r>
            <a:endParaRPr lang="en-GB" sz="1600" dirty="0">
              <a:solidFill>
                <a:schemeClr val="tx1"/>
              </a:solidFill>
            </a:endParaRPr>
          </a:p>
          <a:p>
            <a:pPr marL="180975"/>
            <a:r>
              <a:rPr lang="en-GB" sz="1600" dirty="0">
                <a:solidFill>
                  <a:schemeClr val="tx1"/>
                </a:solidFill>
              </a:rPr>
              <a:t>Fact families. Write 4 number sentences that link each ‘trio’ of numbers:</a:t>
            </a:r>
          </a:p>
          <a:p>
            <a:pPr marL="361950"/>
            <a:r>
              <a:rPr lang="en-GB" sz="1600" dirty="0">
                <a:solidFill>
                  <a:schemeClr val="tx1"/>
                </a:solidFill>
              </a:rPr>
              <a:t>3, 8, 5	27, 2, 25</a:t>
            </a:r>
          </a:p>
          <a:p>
            <a:pPr marL="180975"/>
            <a:r>
              <a:rPr lang="en-GB" sz="1600" dirty="0">
                <a:solidFill>
                  <a:schemeClr val="tx1"/>
                </a:solidFill>
              </a:rPr>
              <a:t> </a:t>
            </a:r>
          </a:p>
          <a:p>
            <a:pPr marL="180975"/>
            <a:r>
              <a:rPr lang="en-GB" sz="1600" dirty="0">
                <a:solidFill>
                  <a:schemeClr val="tx1"/>
                </a:solidFill>
              </a:rPr>
              <a:t> </a:t>
            </a:r>
          </a:p>
          <a:p>
            <a:pPr marL="180975"/>
            <a:r>
              <a:rPr lang="en-GB" sz="1600" dirty="0">
                <a:solidFill>
                  <a:schemeClr val="tx1"/>
                </a:solidFill>
              </a:rPr>
              <a:t>Fill in the missing numbers:</a:t>
            </a:r>
          </a:p>
          <a:p>
            <a:pPr marL="361950"/>
            <a:r>
              <a:rPr lang="en-GB" sz="1600" dirty="0">
                <a:solidFill>
                  <a:schemeClr val="tx1"/>
                </a:solidFill>
              </a:rPr>
              <a:t>62 + ☐ = 69	48 = 43 + ☐</a:t>
            </a:r>
          </a:p>
          <a:p>
            <a:pPr marL="361950"/>
            <a:r>
              <a:rPr lang="en-GB" sz="1600" dirty="0">
                <a:solidFill>
                  <a:schemeClr val="tx1"/>
                </a:solidFill>
              </a:rPr>
              <a:t>37 + ☐ = 41	☐ – 5 = 74</a:t>
            </a:r>
          </a:p>
          <a:p>
            <a:pPr marL="180975"/>
            <a:r>
              <a:rPr lang="en-GB" sz="1600" dirty="0">
                <a:solidFill>
                  <a:schemeClr val="tx1"/>
                </a:solidFill>
              </a:rPr>
              <a:t> </a:t>
            </a:r>
          </a:p>
          <a:p>
            <a:pPr marL="180975"/>
            <a:r>
              <a:rPr lang="en-GB" sz="1600" dirty="0">
                <a:solidFill>
                  <a:schemeClr val="tx1"/>
                </a:solidFill>
              </a:rPr>
              <a:t> </a:t>
            </a:r>
          </a:p>
          <a:p>
            <a:pPr marL="180975"/>
            <a:r>
              <a:rPr lang="en-GB" sz="1600" dirty="0">
                <a:solidFill>
                  <a:schemeClr val="tx1"/>
                </a:solidFill>
              </a:rPr>
              <a:t>Solve each addition using a different method. Say how you did each one.</a:t>
            </a:r>
          </a:p>
          <a:p>
            <a:pPr marL="361950"/>
            <a:r>
              <a:rPr lang="en-GB" sz="1600" dirty="0">
                <a:solidFill>
                  <a:schemeClr val="tx1"/>
                </a:solidFill>
              </a:rPr>
              <a:t>30 + 9 =		</a:t>
            </a:r>
          </a:p>
          <a:p>
            <a:pPr marL="361950"/>
            <a:r>
              <a:rPr lang="en-GB" sz="1600" dirty="0">
                <a:solidFill>
                  <a:schemeClr val="tx1"/>
                </a:solidFill>
              </a:rPr>
              <a:t>17 + 5 =	</a:t>
            </a:r>
          </a:p>
          <a:p>
            <a:pPr marL="361950"/>
            <a:r>
              <a:rPr lang="en-GB" sz="1600" dirty="0">
                <a:solidFill>
                  <a:schemeClr val="tx1"/>
                </a:solidFill>
              </a:rPr>
              <a:t>4 + 7 + 6 =</a:t>
            </a:r>
          </a:p>
          <a:p>
            <a:pPr marL="180975"/>
            <a:r>
              <a:rPr lang="en-GB" sz="1600" dirty="0">
                <a:solidFill>
                  <a:schemeClr val="tx1"/>
                </a:solidFill>
              </a:rPr>
              <a:t> </a:t>
            </a:r>
          </a:p>
          <a:p>
            <a:pPr marL="180975"/>
            <a:r>
              <a:rPr lang="en-GB" sz="1600" dirty="0">
                <a:solidFill>
                  <a:schemeClr val="tx1"/>
                </a:solidFill>
              </a:rPr>
              <a:t>Solve each subtraction using a different method. Say how you did each one.</a:t>
            </a:r>
          </a:p>
          <a:p>
            <a:pPr marL="361950"/>
            <a:r>
              <a:rPr lang="en-GB" sz="1600" dirty="0">
                <a:solidFill>
                  <a:schemeClr val="tx1"/>
                </a:solidFill>
              </a:rPr>
              <a:t>25 – 5 =		</a:t>
            </a:r>
          </a:p>
          <a:p>
            <a:pPr marL="361950"/>
            <a:r>
              <a:rPr lang="en-GB" sz="1600" dirty="0">
                <a:solidFill>
                  <a:schemeClr val="tx1"/>
                </a:solidFill>
              </a:rPr>
              <a:t>14 – 6 =</a:t>
            </a:r>
          </a:p>
          <a:p>
            <a:pPr marL="361950"/>
            <a:r>
              <a:rPr lang="en-GB" sz="1600" dirty="0">
                <a:solidFill>
                  <a:schemeClr val="tx1"/>
                </a:solidFill>
              </a:rPr>
              <a:t>58 – 4 =</a:t>
            </a:r>
            <a:endParaRPr lang="en-GB" sz="2000" b="1" dirty="0">
              <a:solidFill>
                <a:schemeClr val="tx1"/>
              </a:solidFill>
            </a:endParaRPr>
          </a:p>
        </p:txBody>
      </p:sp>
      <p:sp>
        <p:nvSpPr>
          <p:cNvPr id="2" name="Footer Placeholder 1">
            <a:extLst>
              <a:ext uri="{FF2B5EF4-FFF2-40B4-BE49-F238E27FC236}">
                <a16:creationId xmlns:a16="http://schemas.microsoft.com/office/drawing/2014/main" id="{FD0714CD-286A-4438-8012-C18FA2C2F644}"/>
              </a:ext>
            </a:extLst>
          </p:cNvPr>
          <p:cNvSpPr>
            <a:spLocks noGrp="1"/>
          </p:cNvSpPr>
          <p:nvPr>
            <p:ph type="ftr" sz="quarter" idx="11"/>
          </p:nvPr>
        </p:nvSpPr>
        <p:spPr/>
        <p:txBody>
          <a:bodyPr/>
          <a:lstStyle/>
          <a:p>
            <a:pPr algn="r"/>
            <a:r>
              <a:rPr lang="en-GB"/>
              <a:t>Year 1/2</a:t>
            </a:r>
            <a:endParaRPr lang="en-GB" dirty="0"/>
          </a:p>
        </p:txBody>
      </p:sp>
    </p:spTree>
    <p:extLst>
      <p:ext uri="{BB962C8B-B14F-4D97-AF65-F5344CB8AC3E}">
        <p14:creationId xmlns:p14="http://schemas.microsoft.com/office/powerpoint/2010/main" val="442567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8</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a:t>Year 1/2</a:t>
            </a:r>
            <a:endParaRPr lang="en-GB" dirty="0"/>
          </a:p>
        </p:txBody>
      </p:sp>
      <p:sp>
        <p:nvSpPr>
          <p:cNvPr id="5" name="TextBox 4">
            <a:extLst>
              <a:ext uri="{FF2B5EF4-FFF2-40B4-BE49-F238E27FC236}">
                <a16:creationId xmlns:a16="http://schemas.microsoft.com/office/drawing/2014/main" id="{B69677ED-5C54-4353-B94F-C526DD00205C}"/>
              </a:ext>
            </a:extLst>
          </p:cNvPr>
          <p:cNvSpPr txBox="1"/>
          <p:nvPr/>
        </p:nvSpPr>
        <p:spPr>
          <a:xfrm>
            <a:off x="506473" y="1019757"/>
            <a:ext cx="8130503" cy="1331134"/>
          </a:xfrm>
          <a:prstGeom prst="rect">
            <a:avLst/>
          </a:prstGeom>
          <a:noFill/>
        </p:spPr>
        <p:txBody>
          <a:bodyPr wrap="square" rtlCol="0">
            <a:spAutoFit/>
          </a:bodyPr>
          <a:lstStyle/>
          <a:p>
            <a:pPr algn="ctr">
              <a:spcAft>
                <a:spcPts val="30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b="1" dirty="0">
                <a:solidFill>
                  <a:srgbClr val="253746"/>
                </a:solidFill>
              </a:rPr>
              <a:t>Day 1</a:t>
            </a:r>
          </a:p>
          <a:p>
            <a:pPr>
              <a:buClr>
                <a:srgbClr val="EA7600"/>
              </a:buClr>
              <a:buSzPct val="120000"/>
            </a:pPr>
            <a:r>
              <a:rPr lang="en-GB" b="1" dirty="0">
                <a:solidFill>
                  <a:srgbClr val="006400"/>
                </a:solidFill>
              </a:rPr>
              <a:t>Know number bonds to 8; Recognise that addition can be done in any order.</a:t>
            </a:r>
          </a:p>
          <a:p>
            <a:pPr>
              <a:spcAft>
                <a:spcPts val="1000"/>
              </a:spcAft>
              <a:buClr>
                <a:srgbClr val="EA7600"/>
              </a:buClr>
              <a:buSzPct val="120000"/>
            </a:pPr>
            <a:r>
              <a:rPr lang="en-GB" b="1" dirty="0">
                <a:solidFill>
                  <a:srgbClr val="0000C8"/>
                </a:solidFill>
              </a:rPr>
              <a:t>Use number facts to add and subtract.</a:t>
            </a:r>
          </a:p>
        </p:txBody>
      </p:sp>
      <p:sp>
        <p:nvSpPr>
          <p:cNvPr id="6" name="TextBox 5">
            <a:extLst>
              <a:ext uri="{FF2B5EF4-FFF2-40B4-BE49-F238E27FC236}">
                <a16:creationId xmlns:a16="http://schemas.microsoft.com/office/drawing/2014/main" id="{A64F3FED-3247-4F55-BF8A-D1D9E087C650}"/>
              </a:ext>
            </a:extLst>
          </p:cNvPr>
          <p:cNvSpPr txBox="1"/>
          <p:nvPr/>
        </p:nvSpPr>
        <p:spPr>
          <a:xfrm>
            <a:off x="116681" y="16610"/>
            <a:ext cx="8910088"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Mental addition and subtraction</a:t>
            </a:r>
          </a:p>
        </p:txBody>
      </p:sp>
    </p:spTree>
    <p:extLst>
      <p:ext uri="{BB962C8B-B14F-4D97-AF65-F5344CB8AC3E}">
        <p14:creationId xmlns:p14="http://schemas.microsoft.com/office/powerpoint/2010/main" val="21113945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80</a:t>
            </a:fld>
            <a:endParaRPr lang="en-GB" dirty="0">
              <a:solidFill>
                <a:srgbClr val="EA7600"/>
              </a:solidFill>
            </a:endParaRPr>
          </a:p>
        </p:txBody>
      </p:sp>
      <p:sp>
        <p:nvSpPr>
          <p:cNvPr id="19" name="Rectangle 18">
            <a:extLst>
              <a:ext uri="{FF2B5EF4-FFF2-40B4-BE49-F238E27FC236}">
                <a16:creationId xmlns:a16="http://schemas.microsoft.com/office/drawing/2014/main" id="{15C486FE-0542-4482-AD40-87B16F714A61}"/>
              </a:ext>
            </a:extLst>
          </p:cNvPr>
          <p:cNvSpPr/>
          <p:nvPr/>
        </p:nvSpPr>
        <p:spPr>
          <a:xfrm>
            <a:off x="1031358" y="140677"/>
            <a:ext cx="6974958" cy="5908181"/>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66675" algn="ctr">
              <a:spcAft>
                <a:spcPts val="600"/>
              </a:spcAft>
            </a:pPr>
            <a:r>
              <a:rPr lang="en-GB" sz="2000" b="1" dirty="0">
                <a:solidFill>
                  <a:schemeClr val="tx1"/>
                </a:solidFill>
              </a:rPr>
              <a:t>Problem solving and reasoning </a:t>
            </a:r>
            <a:r>
              <a:rPr lang="en-GB" sz="2000" b="1" dirty="0">
                <a:solidFill>
                  <a:srgbClr val="00B050"/>
                </a:solidFill>
              </a:rPr>
              <a:t>answers</a:t>
            </a:r>
            <a:endParaRPr lang="en-GB" sz="2000" b="1" dirty="0">
              <a:solidFill>
                <a:schemeClr val="tx1"/>
              </a:solidFill>
            </a:endParaRPr>
          </a:p>
          <a:p>
            <a:pPr marL="180975">
              <a:spcAft>
                <a:spcPts val="0"/>
              </a:spcAft>
            </a:pPr>
            <a:r>
              <a:rPr lang="en-GB" b="1" dirty="0">
                <a:solidFill>
                  <a:schemeClr val="tx1"/>
                </a:solidFill>
                <a:latin typeface="Calibri" panose="020F0502020204030204" pitchFamily="34" charset="0"/>
                <a:ea typeface="MS Mincho" panose="02020609040205080304" pitchFamily="49" charset="-128"/>
                <a:cs typeface="Times New Roman" panose="02020603050405020304" pitchFamily="18" charset="0"/>
              </a:rPr>
              <a:t>Year  1</a:t>
            </a:r>
            <a:endParaRPr lang="en-GB" dirty="0">
              <a:solidFill>
                <a:schemeClr val="tx1"/>
              </a:solidFill>
              <a:latin typeface="Cambria" panose="02040503050406030204" pitchFamily="18" charset="0"/>
              <a:ea typeface="MS Mincho" panose="02020609040205080304" pitchFamily="49" charset="-128"/>
              <a:cs typeface="Times New Roman" panose="02020603050405020304" pitchFamily="18" charset="0"/>
            </a:endParaRPr>
          </a:p>
          <a:p>
            <a:pPr marL="180975" algn="ctr">
              <a:spcAft>
                <a:spcPts val="0"/>
              </a:spcAft>
            </a:pPr>
            <a:r>
              <a:rPr lang="en-GB" sz="1600" dirty="0">
                <a:solidFill>
                  <a:schemeClr val="tx1"/>
                </a:solidFill>
                <a:latin typeface="Calibri" panose="020F0502020204030204" pitchFamily="34" charset="0"/>
                <a:ea typeface="MS Mincho" panose="02020609040205080304" pitchFamily="49" charset="-128"/>
                <a:cs typeface="Times New Roman" panose="02020603050405020304" pitchFamily="18" charset="0"/>
              </a:rPr>
              <a:t> </a:t>
            </a:r>
            <a:endParaRPr lang="en-GB" sz="1600" dirty="0">
              <a:solidFill>
                <a:schemeClr val="tx1"/>
              </a:solidFill>
              <a:latin typeface="Cambria" panose="02040503050406030204" pitchFamily="18" charset="0"/>
              <a:ea typeface="MS Mincho" panose="02020609040205080304" pitchFamily="49" charset="-128"/>
              <a:cs typeface="Times New Roman" panose="02020603050405020304" pitchFamily="18" charset="0"/>
            </a:endParaRPr>
          </a:p>
          <a:p>
            <a:pPr marL="180975">
              <a:spcAft>
                <a:spcPts val="0"/>
              </a:spcAft>
              <a:tabLst>
                <a:tab pos="1170305" algn="l"/>
                <a:tab pos="1620520" algn="l"/>
              </a:tabLst>
            </a:pPr>
            <a:r>
              <a:rPr lang="en-GB" sz="1500" dirty="0">
                <a:solidFill>
                  <a:schemeClr val="tx1"/>
                </a:solidFill>
                <a:latin typeface="Calibri" panose="020F0502020204030204" pitchFamily="34" charset="0"/>
                <a:ea typeface="MS Mincho" panose="02020609040205080304" pitchFamily="49" charset="-128"/>
                <a:cs typeface="Times New Roman" panose="02020603050405020304" pitchFamily="18" charset="0"/>
              </a:rPr>
              <a:t>Point at t</a:t>
            </a:r>
            <a:r>
              <a:rPr lang="en-GB" sz="1500"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he first number and count on.</a:t>
            </a:r>
            <a:endParaRPr lang="en-GB" sz="1500" dirty="0">
              <a:latin typeface="Cambria" panose="02040503050406030204" pitchFamily="18" charset="0"/>
              <a:ea typeface="MS Mincho" panose="02020609040205080304" pitchFamily="49" charset="-128"/>
              <a:cs typeface="Times New Roman" panose="02020603050405020304" pitchFamily="18" charset="0"/>
            </a:endParaRPr>
          </a:p>
          <a:p>
            <a:pPr marL="361950">
              <a:spcAft>
                <a:spcPts val="0"/>
              </a:spcAft>
            </a:pPr>
            <a:r>
              <a:rPr lang="en-GB" sz="1500"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5 + </a:t>
            </a:r>
            <a:r>
              <a:rPr lang="en-GB" sz="1500" b="1" dirty="0">
                <a:solidFill>
                  <a:srgbClr val="00B050"/>
                </a:solidFill>
                <a:latin typeface="Segoe UI Symbol" panose="020B0502040204020203" pitchFamily="34" charset="0"/>
                <a:ea typeface="MS Mincho" panose="02020609040205080304" pitchFamily="49" charset="-128"/>
                <a:cs typeface="Segoe UI Symbol" panose="020B0502040204020203" pitchFamily="34" charset="0"/>
              </a:rPr>
              <a:t>4</a:t>
            </a:r>
            <a:r>
              <a:rPr lang="en-GB" sz="1500"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 = 9	6 + </a:t>
            </a:r>
            <a:r>
              <a:rPr lang="en-GB" sz="1500" b="1" dirty="0">
                <a:solidFill>
                  <a:srgbClr val="00B050"/>
                </a:solidFill>
                <a:latin typeface="Segoe UI Symbol" panose="020B0502040204020203" pitchFamily="34" charset="0"/>
                <a:ea typeface="MS Mincho" panose="02020609040205080304" pitchFamily="49" charset="-128"/>
                <a:cs typeface="Segoe UI Symbol" panose="020B0502040204020203" pitchFamily="34" charset="0"/>
              </a:rPr>
              <a:t>2</a:t>
            </a:r>
            <a:r>
              <a:rPr lang="en-GB" sz="1500"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 = 8</a:t>
            </a:r>
            <a:endParaRPr lang="en-GB" sz="1500" dirty="0">
              <a:latin typeface="Cambria" panose="02040503050406030204" pitchFamily="18" charset="0"/>
              <a:ea typeface="MS Mincho" panose="02020609040205080304" pitchFamily="49" charset="-128"/>
              <a:cs typeface="Times New Roman" panose="02020603050405020304" pitchFamily="18" charset="0"/>
            </a:endParaRPr>
          </a:p>
          <a:p>
            <a:pPr marL="361950">
              <a:spcAft>
                <a:spcPts val="0"/>
              </a:spcAft>
            </a:pPr>
            <a:r>
              <a:rPr lang="en-GB" sz="1500" b="1" dirty="0">
                <a:solidFill>
                  <a:srgbClr val="00B050"/>
                </a:solidFill>
                <a:latin typeface="Segoe UI Symbol" panose="020B0502040204020203" pitchFamily="34" charset="0"/>
                <a:ea typeface="MS Mincho" panose="02020609040205080304" pitchFamily="49" charset="-128"/>
                <a:cs typeface="Segoe UI Symbol" panose="020B0502040204020203" pitchFamily="34" charset="0"/>
              </a:rPr>
              <a:t>3</a:t>
            </a:r>
            <a:r>
              <a:rPr lang="en-GB" sz="1500"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 + 6 = 9	3 + </a:t>
            </a:r>
            <a:r>
              <a:rPr lang="en-GB" sz="1500" b="1" dirty="0">
                <a:solidFill>
                  <a:srgbClr val="00B050"/>
                </a:solidFill>
                <a:latin typeface="Segoe UI Symbol" panose="020B0502040204020203" pitchFamily="34" charset="0"/>
                <a:ea typeface="MS Mincho" panose="02020609040205080304" pitchFamily="49" charset="-128"/>
                <a:cs typeface="Segoe UI Symbol" panose="020B0502040204020203" pitchFamily="34" charset="0"/>
              </a:rPr>
              <a:t>5</a:t>
            </a:r>
            <a:r>
              <a:rPr lang="en-GB" sz="1500"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 = 8</a:t>
            </a:r>
            <a:endParaRPr lang="en-GB" sz="1500" dirty="0">
              <a:latin typeface="Cambria" panose="02040503050406030204" pitchFamily="18" charset="0"/>
              <a:ea typeface="MS Mincho" panose="02020609040205080304" pitchFamily="49" charset="-128"/>
              <a:cs typeface="Times New Roman" panose="02020603050405020304" pitchFamily="18" charset="0"/>
            </a:endParaRPr>
          </a:p>
          <a:p>
            <a:pPr marL="361950">
              <a:lnSpc>
                <a:spcPct val="115000"/>
              </a:lnSpc>
              <a:spcAft>
                <a:spcPts val="0"/>
              </a:spcAft>
            </a:pPr>
            <a:r>
              <a:rPr lang="en-GB" sz="1500" b="1" dirty="0">
                <a:solidFill>
                  <a:srgbClr val="00B050"/>
                </a:solidFill>
                <a:latin typeface="Segoe UI Symbol" panose="020B0502040204020203" pitchFamily="34" charset="0"/>
                <a:ea typeface="MS Mincho" panose="02020609040205080304" pitchFamily="49" charset="-128"/>
                <a:cs typeface="Segoe UI Symbol" panose="020B0502040204020203" pitchFamily="34" charset="0"/>
              </a:rPr>
              <a:t>7</a:t>
            </a:r>
            <a:r>
              <a:rPr lang="en-GB" sz="1500"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 + 2 = 9	1 + </a:t>
            </a:r>
            <a:r>
              <a:rPr lang="en-GB" sz="1500" b="1" dirty="0">
                <a:solidFill>
                  <a:srgbClr val="00B050"/>
                </a:solidFill>
                <a:latin typeface="Segoe UI Symbol" panose="020B0502040204020203" pitchFamily="34" charset="0"/>
                <a:ea typeface="MS Mincho" panose="02020609040205080304" pitchFamily="49" charset="-128"/>
                <a:cs typeface="Segoe UI Symbol" panose="020B0502040204020203" pitchFamily="34" charset="0"/>
              </a:rPr>
              <a:t>7</a:t>
            </a:r>
            <a:r>
              <a:rPr lang="en-GB" sz="1500"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 = 8	</a:t>
            </a:r>
            <a:r>
              <a:rPr lang="en-GB" sz="1500" dirty="0">
                <a:solidFill>
                  <a:srgbClr val="00B050"/>
                </a:solidFill>
                <a:latin typeface="Calibri" panose="020F0502020204030204" pitchFamily="34" charset="0"/>
                <a:ea typeface="MS Mincho" panose="02020609040205080304" pitchFamily="49" charset="-128"/>
                <a:cs typeface="Times New Roman" panose="02020603050405020304" pitchFamily="18" charset="0"/>
              </a:rPr>
              <a:t> If children are consistently wrong, check that they are not including the start number in the count.</a:t>
            </a:r>
            <a:endParaRPr lang="en-GB" sz="1500" dirty="0">
              <a:latin typeface="Cambria" panose="02040503050406030204" pitchFamily="18" charset="0"/>
              <a:ea typeface="MS Mincho" panose="02020609040205080304" pitchFamily="49" charset="-128"/>
              <a:cs typeface="Times New Roman" panose="02020603050405020304" pitchFamily="18" charset="0"/>
            </a:endParaRPr>
          </a:p>
          <a:p>
            <a:pPr marL="180975">
              <a:spcAft>
                <a:spcPts val="0"/>
              </a:spcAft>
              <a:tabLst>
                <a:tab pos="1170305" algn="l"/>
                <a:tab pos="1620520" algn="l"/>
              </a:tabLst>
            </a:pPr>
            <a:endParaRPr lang="en-GB" sz="1500" dirty="0">
              <a:latin typeface="Cambria" panose="02040503050406030204" pitchFamily="18" charset="0"/>
              <a:ea typeface="MS Mincho" panose="02020609040205080304" pitchFamily="49" charset="-128"/>
              <a:cs typeface="Times New Roman" panose="02020603050405020304" pitchFamily="18" charset="0"/>
            </a:endParaRPr>
          </a:p>
          <a:p>
            <a:pPr marL="180975">
              <a:spcAft>
                <a:spcPts val="0"/>
              </a:spcAft>
              <a:tabLst>
                <a:tab pos="1170305" algn="l"/>
                <a:tab pos="1620520" algn="l"/>
              </a:tabLst>
            </a:pPr>
            <a:r>
              <a:rPr lang="en-GB" sz="1500"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9 frogs in the pond. 3 hop out. How many now?  </a:t>
            </a:r>
            <a:r>
              <a:rPr lang="en-GB" sz="1500" b="1" dirty="0">
                <a:solidFill>
                  <a:srgbClr val="00B050"/>
                </a:solidFill>
                <a:latin typeface="Calibri" panose="020F0502020204030204" pitchFamily="34" charset="0"/>
                <a:ea typeface="MS Mincho" panose="02020609040205080304" pitchFamily="49" charset="-128"/>
                <a:cs typeface="Times New Roman" panose="02020603050405020304" pitchFamily="18" charset="0"/>
              </a:rPr>
              <a:t>6</a:t>
            </a:r>
            <a:r>
              <a:rPr lang="en-GB" sz="1500" dirty="0">
                <a:solidFill>
                  <a:srgbClr val="00B050"/>
                </a:solidFill>
                <a:latin typeface="Calibri" panose="020F0502020204030204" pitchFamily="34" charset="0"/>
                <a:ea typeface="MS Mincho" panose="02020609040205080304" pitchFamily="49" charset="-128"/>
                <a:cs typeface="Times New Roman" panose="02020603050405020304" pitchFamily="18" charset="0"/>
              </a:rPr>
              <a:t> </a:t>
            </a:r>
            <a:r>
              <a:rPr lang="en-GB" sz="1500" dirty="0">
                <a:solidFill>
                  <a:srgbClr val="00B050"/>
                </a:solidFill>
                <a:latin typeface="Calibri" panose="020F0502020204030204" pitchFamily="34" charset="0"/>
                <a:ea typeface="MS Mincho" panose="02020609040205080304" pitchFamily="49" charset="-128"/>
              </a:rPr>
              <a:t>This, and the following question, can be modelled with counters or cubes.</a:t>
            </a:r>
            <a:endParaRPr lang="en-GB" sz="1500" dirty="0">
              <a:solidFill>
                <a:srgbClr val="00B050"/>
              </a:solidFill>
              <a:latin typeface="Cambria" panose="02040503050406030204" pitchFamily="18" charset="0"/>
              <a:ea typeface="MS Mincho" panose="02020609040205080304" pitchFamily="49" charset="-128"/>
              <a:cs typeface="Times New Roman" panose="02020603050405020304" pitchFamily="18" charset="0"/>
            </a:endParaRPr>
          </a:p>
          <a:p>
            <a:pPr marL="180975">
              <a:spcAft>
                <a:spcPts val="0"/>
              </a:spcAft>
              <a:tabLst>
                <a:tab pos="1170305" algn="l"/>
                <a:tab pos="1620520" algn="l"/>
              </a:tabLst>
            </a:pPr>
            <a:r>
              <a:rPr lang="en-GB" sz="1500"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 </a:t>
            </a:r>
            <a:endParaRPr lang="en-GB" sz="1500" dirty="0">
              <a:latin typeface="Cambria" panose="02040503050406030204" pitchFamily="18" charset="0"/>
              <a:ea typeface="MS Mincho" panose="02020609040205080304" pitchFamily="49" charset="-128"/>
              <a:cs typeface="Times New Roman" panose="02020603050405020304" pitchFamily="18" charset="0"/>
            </a:endParaRPr>
          </a:p>
          <a:p>
            <a:pPr marL="180975">
              <a:spcAft>
                <a:spcPts val="0"/>
              </a:spcAft>
              <a:tabLst>
                <a:tab pos="1170305" algn="l"/>
                <a:tab pos="1620520" algn="l"/>
              </a:tabLst>
            </a:pPr>
            <a:r>
              <a:rPr lang="en-GB" sz="1500"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8 beetles on a leaf. 5 fly away. How many now?  </a:t>
            </a:r>
            <a:r>
              <a:rPr lang="en-GB" sz="1500" b="1" dirty="0">
                <a:solidFill>
                  <a:srgbClr val="00B050"/>
                </a:solidFill>
                <a:latin typeface="Calibri" panose="020F0502020204030204" pitchFamily="34" charset="0"/>
                <a:ea typeface="MS Mincho" panose="02020609040205080304" pitchFamily="49" charset="-128"/>
                <a:cs typeface="Times New Roman" panose="02020603050405020304" pitchFamily="18" charset="0"/>
              </a:rPr>
              <a:t>3</a:t>
            </a:r>
            <a:endParaRPr lang="en-GB" sz="1500" b="1" dirty="0">
              <a:solidFill>
                <a:srgbClr val="00B050"/>
              </a:solidFill>
              <a:latin typeface="Cambria" panose="02040503050406030204" pitchFamily="18" charset="0"/>
              <a:ea typeface="MS Mincho" panose="02020609040205080304" pitchFamily="49" charset="-128"/>
              <a:cs typeface="Times New Roman" panose="02020603050405020304" pitchFamily="18" charset="0"/>
            </a:endParaRPr>
          </a:p>
          <a:p>
            <a:pPr marL="180975">
              <a:spcAft>
                <a:spcPts val="0"/>
              </a:spcAft>
              <a:tabLst>
                <a:tab pos="1170305" algn="l"/>
                <a:tab pos="1620520" algn="l"/>
              </a:tabLst>
            </a:pPr>
            <a:r>
              <a:rPr lang="en-GB" sz="1500"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 </a:t>
            </a:r>
            <a:endParaRPr lang="en-GB" sz="1500" dirty="0">
              <a:latin typeface="Cambria" panose="02040503050406030204" pitchFamily="18" charset="0"/>
              <a:ea typeface="MS Mincho" panose="02020609040205080304" pitchFamily="49" charset="-128"/>
              <a:cs typeface="Times New Roman" panose="02020603050405020304" pitchFamily="18" charset="0"/>
            </a:endParaRPr>
          </a:p>
          <a:p>
            <a:pPr marL="180975">
              <a:spcAft>
                <a:spcPts val="0"/>
              </a:spcAft>
            </a:pPr>
            <a:r>
              <a:rPr lang="en-GB" sz="1500" dirty="0">
                <a:latin typeface="Calibri" panose="020F0502020204030204" pitchFamily="34" charset="0"/>
                <a:ea typeface="MS Mincho" panose="02020609040205080304" pitchFamily="49" charset="-128"/>
                <a:cs typeface="Times New Roman" panose="02020603050405020304" pitchFamily="18" charset="0"/>
              </a:rPr>
              <a:t> </a:t>
            </a:r>
            <a:r>
              <a:rPr lang="en-GB" sz="1500"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Choose 3 numbers: </a:t>
            </a:r>
            <a:endParaRPr lang="en-GB" sz="1500" dirty="0">
              <a:latin typeface="Cambria" panose="02040503050406030204" pitchFamily="18" charset="0"/>
              <a:ea typeface="MS Mincho" panose="02020609040205080304" pitchFamily="49" charset="-128"/>
              <a:cs typeface="Times New Roman" panose="02020603050405020304" pitchFamily="18" charset="0"/>
            </a:endParaRPr>
          </a:p>
          <a:p>
            <a:pPr marL="180975">
              <a:spcAft>
                <a:spcPts val="0"/>
              </a:spcAft>
              <a:tabLst>
                <a:tab pos="1170305" algn="l"/>
                <a:tab pos="1620520" algn="l"/>
              </a:tabLst>
            </a:pPr>
            <a:r>
              <a:rPr lang="en-GB" sz="1500"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[7] [3] [5] [4] [7] [6]</a:t>
            </a:r>
            <a:endParaRPr lang="en-GB" sz="1500" dirty="0">
              <a:latin typeface="Cambria" panose="02040503050406030204" pitchFamily="18" charset="0"/>
              <a:ea typeface="MS Mincho" panose="02020609040205080304" pitchFamily="49" charset="-128"/>
              <a:cs typeface="Times New Roman" panose="02020603050405020304" pitchFamily="18" charset="0"/>
            </a:endParaRPr>
          </a:p>
          <a:p>
            <a:pPr marL="180975">
              <a:spcAft>
                <a:spcPts val="0"/>
              </a:spcAft>
              <a:tabLst>
                <a:tab pos="1170305" algn="l"/>
                <a:tab pos="1620520" algn="l"/>
              </a:tabLst>
            </a:pPr>
            <a:r>
              <a:rPr lang="en-GB" sz="1500"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Choose an efficient strategy to add them.  Write the answer.</a:t>
            </a:r>
            <a:endParaRPr lang="en-GB" sz="1500" dirty="0">
              <a:latin typeface="Cambria" panose="02040503050406030204" pitchFamily="18" charset="0"/>
              <a:ea typeface="MS Mincho" panose="02020609040205080304" pitchFamily="49" charset="-128"/>
              <a:cs typeface="Times New Roman" panose="02020603050405020304" pitchFamily="18" charset="0"/>
            </a:endParaRPr>
          </a:p>
          <a:p>
            <a:pPr marL="180975">
              <a:spcAft>
                <a:spcPts val="0"/>
              </a:spcAft>
              <a:tabLst>
                <a:tab pos="1170305" algn="l"/>
                <a:tab pos="1620520" algn="l"/>
              </a:tabLst>
            </a:pPr>
            <a:r>
              <a:rPr lang="en-GB" sz="1500"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Tell me why you added them in that order. </a:t>
            </a:r>
            <a:endParaRPr lang="en-GB" sz="1500" dirty="0">
              <a:latin typeface="Cambria" panose="02040503050406030204" pitchFamily="18" charset="0"/>
              <a:ea typeface="MS Mincho" panose="02020609040205080304" pitchFamily="49" charset="-128"/>
              <a:cs typeface="Times New Roman" panose="02020603050405020304" pitchFamily="18" charset="0"/>
            </a:endParaRPr>
          </a:p>
          <a:p>
            <a:pPr marL="180975">
              <a:spcAft>
                <a:spcPts val="0"/>
              </a:spcAft>
              <a:tabLst>
                <a:tab pos="1170305" algn="l"/>
                <a:tab pos="1620520" algn="l"/>
              </a:tabLst>
            </a:pPr>
            <a:r>
              <a:rPr lang="en-GB" sz="1500"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 </a:t>
            </a:r>
            <a:r>
              <a:rPr lang="en-GB" sz="1400" dirty="0">
                <a:solidFill>
                  <a:srgbClr val="00B050"/>
                </a:solidFill>
                <a:latin typeface="Calibri" panose="020F0502020204030204" pitchFamily="34" charset="0"/>
                <a:ea typeface="MS Mincho" panose="02020609040205080304" pitchFamily="49" charset="-128"/>
                <a:cs typeface="Times New Roman" panose="02020603050405020304" pitchFamily="18" charset="0"/>
              </a:rPr>
              <a:t> Strategies to look for include….</a:t>
            </a:r>
            <a:endParaRPr lang="en-GB" sz="1100" dirty="0">
              <a:latin typeface="Cambria" panose="02040503050406030204" pitchFamily="18" charset="0"/>
              <a:ea typeface="MS Mincho" panose="02020609040205080304" pitchFamily="49" charset="-128"/>
              <a:cs typeface="Times New Roman" panose="02020603050405020304" pitchFamily="18" charset="0"/>
            </a:endParaRPr>
          </a:p>
          <a:p>
            <a:pPr marL="180975">
              <a:spcAft>
                <a:spcPts val="0"/>
              </a:spcAft>
              <a:tabLst>
                <a:tab pos="1170305" algn="l"/>
                <a:tab pos="1620520" algn="l"/>
              </a:tabLst>
            </a:pPr>
            <a:r>
              <a:rPr lang="en-GB" sz="1400" dirty="0">
                <a:solidFill>
                  <a:srgbClr val="00B050"/>
                </a:solidFill>
                <a:latin typeface="Calibri" panose="020F0502020204030204" pitchFamily="34" charset="0"/>
                <a:ea typeface="MS Mincho" panose="02020609040205080304" pitchFamily="49" charset="-128"/>
                <a:cs typeface="Times New Roman" panose="02020603050405020304" pitchFamily="18" charset="0"/>
              </a:rPr>
              <a:t> </a:t>
            </a:r>
            <a:r>
              <a:rPr lang="en-GB" sz="1400" dirty="0">
                <a:solidFill>
                  <a:srgbClr val="00B050"/>
                </a:solidFill>
                <a:latin typeface="Calibri" panose="020F0502020204030204" pitchFamily="34" charset="0"/>
                <a:ea typeface="MS Mincho" panose="02020609040205080304" pitchFamily="49" charset="-128"/>
                <a:cs typeface="Calibri" panose="020F0502020204030204" pitchFamily="34" charset="0"/>
                <a:sym typeface="Wingdings" panose="05000000000000000000" pitchFamily="2" charset="2"/>
              </a:rPr>
              <a:t></a:t>
            </a:r>
            <a:r>
              <a:rPr lang="en-GB" sz="1400" dirty="0">
                <a:solidFill>
                  <a:srgbClr val="00B050"/>
                </a:solidFill>
                <a:latin typeface="Calibri" panose="020F0502020204030204" pitchFamily="34" charset="0"/>
                <a:ea typeface="MS Mincho" panose="02020609040205080304" pitchFamily="49" charset="-128"/>
                <a:cs typeface="Times New Roman" panose="02020603050405020304" pitchFamily="18" charset="0"/>
              </a:rPr>
              <a:t> Number bonds to 10 (7 + 3 / 6 + 4)</a:t>
            </a:r>
            <a:endParaRPr lang="en-GB" sz="1100" dirty="0">
              <a:latin typeface="Cambria" panose="02040503050406030204" pitchFamily="18" charset="0"/>
              <a:ea typeface="MS Mincho" panose="02020609040205080304" pitchFamily="49" charset="-128"/>
              <a:cs typeface="Times New Roman" panose="02020603050405020304" pitchFamily="18" charset="0"/>
            </a:endParaRPr>
          </a:p>
          <a:p>
            <a:pPr marL="180975">
              <a:spcAft>
                <a:spcPts val="0"/>
              </a:spcAft>
            </a:pPr>
            <a:r>
              <a:rPr lang="en-GB" sz="1400" dirty="0">
                <a:solidFill>
                  <a:srgbClr val="00B050"/>
                </a:solidFill>
                <a:latin typeface="Calibri" panose="020F0502020204030204" pitchFamily="34" charset="0"/>
                <a:ea typeface="MS Mincho" panose="02020609040205080304" pitchFamily="49" charset="-128"/>
                <a:cs typeface="Times New Roman" panose="02020603050405020304" pitchFamily="18" charset="0"/>
              </a:rPr>
              <a:t> </a:t>
            </a:r>
            <a:r>
              <a:rPr lang="en-GB" sz="1400" dirty="0">
                <a:solidFill>
                  <a:srgbClr val="00B050"/>
                </a:solidFill>
                <a:latin typeface="Calibri" panose="020F0502020204030204" pitchFamily="34" charset="0"/>
                <a:ea typeface="MS Mincho" panose="02020609040205080304" pitchFamily="49" charset="-128"/>
                <a:cs typeface="Calibri" panose="020F0502020204030204" pitchFamily="34" charset="0"/>
                <a:sym typeface="Wingdings" panose="05000000000000000000" pitchFamily="2" charset="2"/>
              </a:rPr>
              <a:t></a:t>
            </a:r>
            <a:r>
              <a:rPr lang="en-GB" sz="1400" dirty="0">
                <a:solidFill>
                  <a:srgbClr val="00B050"/>
                </a:solidFill>
                <a:latin typeface="Calibri" panose="020F0502020204030204" pitchFamily="34" charset="0"/>
                <a:ea typeface="MS Mincho" panose="02020609040205080304" pitchFamily="49" charset="-128"/>
                <a:cs typeface="Times New Roman" panose="02020603050405020304" pitchFamily="18" charset="0"/>
              </a:rPr>
              <a:t> Using place value to add on from 10, e.g. 10 + 5 = 15.</a:t>
            </a:r>
            <a:endParaRPr lang="en-GB" sz="1100" dirty="0">
              <a:latin typeface="Cambria" panose="02040503050406030204" pitchFamily="18" charset="0"/>
              <a:ea typeface="MS Mincho" panose="02020609040205080304" pitchFamily="49" charset="-128"/>
              <a:cs typeface="Times New Roman" panose="02020603050405020304" pitchFamily="18" charset="0"/>
            </a:endParaRPr>
          </a:p>
          <a:p>
            <a:pPr marL="180975">
              <a:spcAft>
                <a:spcPts val="0"/>
              </a:spcAft>
            </a:pPr>
            <a:r>
              <a:rPr lang="en-GB" sz="1400" dirty="0">
                <a:solidFill>
                  <a:srgbClr val="00B050"/>
                </a:solidFill>
                <a:latin typeface="Calibri" panose="020F0502020204030204" pitchFamily="34" charset="0"/>
                <a:ea typeface="MS Mincho" panose="02020609040205080304" pitchFamily="49" charset="-128"/>
                <a:cs typeface="Times New Roman" panose="02020603050405020304" pitchFamily="18" charset="0"/>
              </a:rPr>
              <a:t> </a:t>
            </a:r>
            <a:r>
              <a:rPr lang="en-GB" sz="1400" dirty="0">
                <a:solidFill>
                  <a:srgbClr val="00B050"/>
                </a:solidFill>
                <a:latin typeface="Calibri" panose="020F0502020204030204" pitchFamily="34" charset="0"/>
                <a:ea typeface="MS Mincho" panose="02020609040205080304" pitchFamily="49" charset="-128"/>
                <a:cs typeface="Calibri" panose="020F0502020204030204" pitchFamily="34" charset="0"/>
                <a:sym typeface="Wingdings" panose="05000000000000000000" pitchFamily="2" charset="2"/>
              </a:rPr>
              <a:t></a:t>
            </a:r>
            <a:r>
              <a:rPr lang="en-GB" sz="1400" dirty="0">
                <a:solidFill>
                  <a:srgbClr val="00B050"/>
                </a:solidFill>
                <a:latin typeface="Calibri" panose="020F0502020204030204" pitchFamily="34" charset="0"/>
                <a:ea typeface="MS Mincho" panose="02020609040205080304" pitchFamily="49" charset="-128"/>
                <a:cs typeface="Times New Roman" panose="02020603050405020304" pitchFamily="18" charset="0"/>
              </a:rPr>
              <a:t> Using a double (7 + 7) or near double (5 + 6)</a:t>
            </a:r>
            <a:endParaRPr lang="en-GB" sz="1100" dirty="0">
              <a:latin typeface="Cambria" panose="02040503050406030204" pitchFamily="18" charset="0"/>
              <a:ea typeface="MS Mincho" panose="02020609040205080304" pitchFamily="49" charset="-128"/>
              <a:cs typeface="Times New Roman" panose="02020603050405020304" pitchFamily="18" charset="0"/>
            </a:endParaRPr>
          </a:p>
          <a:p>
            <a:pPr marL="180975"/>
            <a:r>
              <a:rPr lang="en-GB" sz="1400" dirty="0">
                <a:solidFill>
                  <a:srgbClr val="00B050"/>
                </a:solidFill>
                <a:latin typeface="Calibri" panose="020F0502020204030204" pitchFamily="34" charset="0"/>
                <a:ea typeface="MS Mincho" panose="02020609040205080304" pitchFamily="49" charset="-128"/>
              </a:rPr>
              <a:t> </a:t>
            </a:r>
            <a:r>
              <a:rPr lang="en-GB" sz="1400" dirty="0">
                <a:solidFill>
                  <a:srgbClr val="00B050"/>
                </a:solidFill>
                <a:latin typeface="Calibri" panose="020F0502020204030204" pitchFamily="34" charset="0"/>
                <a:ea typeface="MS Mincho" panose="02020609040205080304" pitchFamily="49" charset="-128"/>
                <a:cs typeface="Calibri" panose="020F0502020204030204" pitchFamily="34" charset="0"/>
                <a:sym typeface="Wingdings" panose="05000000000000000000" pitchFamily="2" charset="2"/>
              </a:rPr>
              <a:t></a:t>
            </a:r>
            <a:r>
              <a:rPr lang="en-GB" sz="1400" dirty="0">
                <a:solidFill>
                  <a:srgbClr val="00B050"/>
                </a:solidFill>
                <a:latin typeface="Calibri" panose="020F0502020204030204" pitchFamily="34" charset="0"/>
                <a:ea typeface="MS Mincho" panose="02020609040205080304" pitchFamily="49" charset="-128"/>
              </a:rPr>
              <a:t> Counting on from a larger number, e.g. 5 + 3 rather than 3 + 5.</a:t>
            </a:r>
            <a:endParaRPr lang="en-GB" sz="1500" dirty="0">
              <a:latin typeface="Cambria" panose="02040503050406030204" pitchFamily="18" charset="0"/>
              <a:ea typeface="MS Mincho" panose="02020609040205080304" pitchFamily="49" charset="-128"/>
              <a:cs typeface="Times New Roman" panose="02020603050405020304" pitchFamily="18" charset="0"/>
            </a:endParaRPr>
          </a:p>
          <a:p>
            <a:pPr marL="66675">
              <a:spcAft>
                <a:spcPts val="600"/>
              </a:spcAft>
            </a:pPr>
            <a:endParaRPr lang="en-GB" sz="2000" dirty="0">
              <a:solidFill>
                <a:schemeClr val="tx1"/>
              </a:solidFill>
            </a:endParaRPr>
          </a:p>
          <a:p>
            <a:pPr marL="66675" algn="ctr">
              <a:spcAft>
                <a:spcPts val="600"/>
              </a:spcAft>
            </a:pPr>
            <a:r>
              <a:rPr lang="en-GB" sz="2000" b="1" dirty="0">
                <a:solidFill>
                  <a:schemeClr val="tx1"/>
                </a:solidFill>
              </a:rPr>
              <a:t> </a:t>
            </a:r>
          </a:p>
        </p:txBody>
      </p:sp>
      <p:sp>
        <p:nvSpPr>
          <p:cNvPr id="2" name="Footer Placeholder 1">
            <a:extLst>
              <a:ext uri="{FF2B5EF4-FFF2-40B4-BE49-F238E27FC236}">
                <a16:creationId xmlns:a16="http://schemas.microsoft.com/office/drawing/2014/main" id="{FD0714CD-286A-4438-8012-C18FA2C2F644}"/>
              </a:ext>
            </a:extLst>
          </p:cNvPr>
          <p:cNvSpPr>
            <a:spLocks noGrp="1"/>
          </p:cNvSpPr>
          <p:nvPr>
            <p:ph type="ftr" sz="quarter" idx="11"/>
          </p:nvPr>
        </p:nvSpPr>
        <p:spPr/>
        <p:txBody>
          <a:bodyPr/>
          <a:lstStyle/>
          <a:p>
            <a:pPr algn="r"/>
            <a:r>
              <a:rPr lang="en-GB"/>
              <a:t>Year 1/2</a:t>
            </a:r>
            <a:endParaRPr lang="en-GB" dirty="0"/>
          </a:p>
        </p:txBody>
      </p:sp>
    </p:spTree>
    <p:extLst>
      <p:ext uri="{BB962C8B-B14F-4D97-AF65-F5344CB8AC3E}">
        <p14:creationId xmlns:p14="http://schemas.microsoft.com/office/powerpoint/2010/main" val="7037462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81</a:t>
            </a:fld>
            <a:endParaRPr lang="en-GB" dirty="0">
              <a:solidFill>
                <a:srgbClr val="EA7600"/>
              </a:solidFill>
            </a:endParaRPr>
          </a:p>
        </p:txBody>
      </p:sp>
      <p:sp>
        <p:nvSpPr>
          <p:cNvPr id="19" name="Rectangle 18">
            <a:extLst>
              <a:ext uri="{FF2B5EF4-FFF2-40B4-BE49-F238E27FC236}">
                <a16:creationId xmlns:a16="http://schemas.microsoft.com/office/drawing/2014/main" id="{15C486FE-0542-4482-AD40-87B16F714A61}"/>
              </a:ext>
            </a:extLst>
          </p:cNvPr>
          <p:cNvSpPr/>
          <p:nvPr/>
        </p:nvSpPr>
        <p:spPr>
          <a:xfrm>
            <a:off x="839972" y="140677"/>
            <a:ext cx="7166344" cy="5908181"/>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66675" algn="ctr">
              <a:spcAft>
                <a:spcPts val="600"/>
              </a:spcAft>
            </a:pPr>
            <a:r>
              <a:rPr lang="en-GB" sz="2000" b="1" dirty="0">
                <a:solidFill>
                  <a:schemeClr val="tx1"/>
                </a:solidFill>
              </a:rPr>
              <a:t>Problem solving and reasoning </a:t>
            </a:r>
            <a:r>
              <a:rPr lang="en-GB" sz="2000" b="1" dirty="0">
                <a:solidFill>
                  <a:srgbClr val="00B050"/>
                </a:solidFill>
              </a:rPr>
              <a:t>answers</a:t>
            </a:r>
            <a:endParaRPr lang="en-GB" sz="2000" b="1" dirty="0">
              <a:solidFill>
                <a:schemeClr val="tx1"/>
              </a:solidFill>
            </a:endParaRPr>
          </a:p>
          <a:p>
            <a:pPr marL="180975"/>
            <a:r>
              <a:rPr lang="en-GB" b="1" dirty="0">
                <a:solidFill>
                  <a:schemeClr val="tx1"/>
                </a:solidFill>
              </a:rPr>
              <a:t>Year 2</a:t>
            </a:r>
            <a:endParaRPr lang="en-GB" dirty="0">
              <a:solidFill>
                <a:schemeClr val="tx1"/>
              </a:solidFill>
            </a:endParaRPr>
          </a:p>
          <a:p>
            <a:pPr marL="180975"/>
            <a:r>
              <a:rPr lang="en-GB" sz="1500" b="1" dirty="0">
                <a:solidFill>
                  <a:schemeClr val="tx1"/>
                </a:solidFill>
              </a:rPr>
              <a:t> </a:t>
            </a:r>
            <a:endParaRPr lang="en-GB" sz="1500" dirty="0">
              <a:solidFill>
                <a:schemeClr val="tx1"/>
              </a:solidFill>
            </a:endParaRPr>
          </a:p>
          <a:p>
            <a:pPr marL="180975"/>
            <a:r>
              <a:rPr lang="en-GB" sz="1500" dirty="0">
                <a:solidFill>
                  <a:schemeClr val="tx1"/>
                </a:solidFill>
              </a:rPr>
              <a:t>Fact families. Write 4 number sentences that link each ‘trio’ of numbers:</a:t>
            </a:r>
          </a:p>
          <a:p>
            <a:pPr marL="361950"/>
            <a:r>
              <a:rPr lang="en-GB" sz="1500" dirty="0">
                <a:solidFill>
                  <a:schemeClr val="tx1"/>
                </a:solidFill>
              </a:rPr>
              <a:t>3, 8, 5		</a:t>
            </a:r>
            <a:r>
              <a:rPr lang="en-GB" sz="1400" dirty="0">
                <a:solidFill>
                  <a:srgbClr val="00B050"/>
                </a:solidFill>
                <a:latin typeface="Calibri" panose="020F0502020204030204" pitchFamily="34" charset="0"/>
                <a:ea typeface="MS Mincho" panose="02020609040205080304" pitchFamily="49" charset="-128"/>
                <a:cs typeface="Times New Roman" panose="02020603050405020304" pitchFamily="18" charset="0"/>
              </a:rPr>
              <a:t> 3 + 5 = 8, 5 + 3 = 8, 8 - 5 = 3, 8 - 3 = 5</a:t>
            </a:r>
            <a:endParaRPr lang="en-GB" sz="1500" dirty="0">
              <a:solidFill>
                <a:schemeClr val="tx1"/>
              </a:solidFill>
            </a:endParaRPr>
          </a:p>
          <a:p>
            <a:pPr marL="361950"/>
            <a:r>
              <a:rPr lang="en-GB" sz="1500" dirty="0">
                <a:solidFill>
                  <a:schemeClr val="tx1"/>
                </a:solidFill>
              </a:rPr>
              <a:t>27, 2, 25	</a:t>
            </a:r>
            <a:r>
              <a:rPr lang="en-GB" sz="1400" dirty="0">
                <a:solidFill>
                  <a:srgbClr val="00B050"/>
                </a:solidFill>
                <a:latin typeface="Calibri" panose="020F0502020204030204" pitchFamily="34" charset="0"/>
                <a:ea typeface="MS Mincho" panose="02020609040205080304" pitchFamily="49" charset="-128"/>
                <a:cs typeface="Times New Roman" panose="02020603050405020304" pitchFamily="18" charset="0"/>
              </a:rPr>
              <a:t> 25 + 2 = 27, 2 + 25 = 27, 27 - 2 = 25, 27 - 5 = 2</a:t>
            </a:r>
            <a:endParaRPr lang="en-GB" sz="1500" dirty="0">
              <a:solidFill>
                <a:schemeClr val="tx1"/>
              </a:solidFill>
            </a:endParaRPr>
          </a:p>
          <a:p>
            <a:pPr marL="180975"/>
            <a:r>
              <a:rPr lang="en-GB" sz="1500" dirty="0">
                <a:solidFill>
                  <a:schemeClr val="tx1"/>
                </a:solidFill>
              </a:rPr>
              <a:t> </a:t>
            </a:r>
          </a:p>
          <a:p>
            <a:pPr marL="180975"/>
            <a:r>
              <a:rPr lang="en-GB" sz="1500" dirty="0">
                <a:solidFill>
                  <a:schemeClr val="tx1"/>
                </a:solidFill>
              </a:rPr>
              <a:t> Fill in the missing numbers:</a:t>
            </a:r>
          </a:p>
          <a:p>
            <a:pPr marL="361950"/>
            <a:r>
              <a:rPr lang="en-GB" sz="1500" dirty="0">
                <a:solidFill>
                  <a:schemeClr val="tx1"/>
                </a:solidFill>
              </a:rPr>
              <a:t>62 + </a:t>
            </a:r>
            <a:r>
              <a:rPr lang="en-GB" sz="1500" b="1" dirty="0">
                <a:solidFill>
                  <a:srgbClr val="00B050"/>
                </a:solidFill>
              </a:rPr>
              <a:t>7</a:t>
            </a:r>
            <a:r>
              <a:rPr lang="en-GB" sz="1500" dirty="0">
                <a:solidFill>
                  <a:schemeClr val="tx1"/>
                </a:solidFill>
              </a:rPr>
              <a:t> = 69	48 = 43 + </a:t>
            </a:r>
            <a:r>
              <a:rPr lang="en-GB" sz="1500" b="1" dirty="0">
                <a:solidFill>
                  <a:srgbClr val="00B050"/>
                </a:solidFill>
              </a:rPr>
              <a:t>5</a:t>
            </a:r>
          </a:p>
          <a:p>
            <a:pPr marL="361950">
              <a:spcAft>
                <a:spcPts val="0"/>
              </a:spcAft>
            </a:pPr>
            <a:r>
              <a:rPr lang="en-GB" sz="1500" dirty="0">
                <a:solidFill>
                  <a:schemeClr val="tx1"/>
                </a:solidFill>
              </a:rPr>
              <a:t>37 + </a:t>
            </a:r>
            <a:r>
              <a:rPr lang="en-GB" sz="1500" b="1" dirty="0">
                <a:solidFill>
                  <a:srgbClr val="00B050"/>
                </a:solidFill>
              </a:rPr>
              <a:t>4</a:t>
            </a:r>
            <a:r>
              <a:rPr lang="en-GB" sz="1500" dirty="0">
                <a:solidFill>
                  <a:schemeClr val="tx1"/>
                </a:solidFill>
              </a:rPr>
              <a:t> = 41	</a:t>
            </a:r>
            <a:r>
              <a:rPr lang="en-GB" sz="1500" b="1" dirty="0">
                <a:solidFill>
                  <a:srgbClr val="00B050"/>
                </a:solidFill>
              </a:rPr>
              <a:t>79</a:t>
            </a:r>
            <a:r>
              <a:rPr lang="en-GB" sz="1500" dirty="0">
                <a:solidFill>
                  <a:schemeClr val="tx1"/>
                </a:solidFill>
              </a:rPr>
              <a:t> – 5 = 74	   </a:t>
            </a:r>
            <a:r>
              <a:rPr lang="en-GB" sz="1500" dirty="0">
                <a:solidFill>
                  <a:srgbClr val="00B050"/>
                </a:solidFill>
                <a:latin typeface="Calibri" panose="020F0502020204030204" pitchFamily="34" charset="0"/>
                <a:ea typeface="MS Mincho" panose="02020609040205080304" pitchFamily="49" charset="-128"/>
                <a:cs typeface="Times New Roman" panose="02020603050405020304" pitchFamily="18" charset="0"/>
              </a:rPr>
              <a:t>Where children’s answers in these and the questions below are 1 more or 1 less than the actual answer this is most likely due to counting on in 1s, rather than using number facts.</a:t>
            </a:r>
            <a:endParaRPr lang="en-GB" sz="1200" dirty="0">
              <a:latin typeface="Cambria" panose="02040503050406030204" pitchFamily="18" charset="0"/>
              <a:ea typeface="MS Mincho" panose="02020609040205080304" pitchFamily="49" charset="-128"/>
              <a:cs typeface="Times New Roman" panose="02020603050405020304" pitchFamily="18" charset="0"/>
            </a:endParaRPr>
          </a:p>
          <a:p>
            <a:pPr marL="361950"/>
            <a:endParaRPr lang="en-GB" sz="1500" dirty="0">
              <a:solidFill>
                <a:schemeClr val="tx1"/>
              </a:solidFill>
            </a:endParaRPr>
          </a:p>
          <a:p>
            <a:pPr marL="180975"/>
            <a:r>
              <a:rPr lang="en-GB" sz="1500" dirty="0">
                <a:solidFill>
                  <a:schemeClr val="tx1"/>
                </a:solidFill>
              </a:rPr>
              <a:t> </a:t>
            </a:r>
          </a:p>
          <a:p>
            <a:pPr marL="180975"/>
            <a:r>
              <a:rPr lang="en-GB" sz="1500" dirty="0">
                <a:solidFill>
                  <a:schemeClr val="tx1"/>
                </a:solidFill>
              </a:rPr>
              <a:t> Solve each addition using a different method. Say how you did each one.</a:t>
            </a:r>
          </a:p>
          <a:p>
            <a:pPr marL="361950"/>
            <a:r>
              <a:rPr lang="en-GB" sz="1500" dirty="0">
                <a:solidFill>
                  <a:schemeClr val="tx1"/>
                </a:solidFill>
              </a:rPr>
              <a:t>30 + 9 =  </a:t>
            </a:r>
            <a:r>
              <a:rPr lang="en-GB" sz="1500" b="1" dirty="0">
                <a:solidFill>
                  <a:srgbClr val="00B050"/>
                </a:solidFill>
              </a:rPr>
              <a:t>39</a:t>
            </a:r>
            <a:r>
              <a:rPr lang="en-GB" sz="1500" dirty="0">
                <a:solidFill>
                  <a:schemeClr val="tx1"/>
                </a:solidFill>
              </a:rPr>
              <a:t>		</a:t>
            </a:r>
            <a:r>
              <a:rPr lang="en-GB" sz="1400" dirty="0">
                <a:solidFill>
                  <a:srgbClr val="00B050"/>
                </a:solidFill>
                <a:latin typeface="Calibri" panose="020F0502020204030204" pitchFamily="34" charset="0"/>
                <a:ea typeface="MS Mincho" panose="02020609040205080304" pitchFamily="49" charset="-128"/>
              </a:rPr>
              <a:t> Place value addition.</a:t>
            </a:r>
            <a:r>
              <a:rPr lang="en-GB" sz="1400" dirty="0">
                <a:latin typeface="Calibri" panose="020F0502020204030204" pitchFamily="34" charset="0"/>
                <a:ea typeface="MS Mincho" panose="02020609040205080304" pitchFamily="49" charset="-128"/>
              </a:rPr>
              <a:t>	</a:t>
            </a:r>
            <a:endParaRPr lang="en-GB" sz="1500" dirty="0">
              <a:solidFill>
                <a:schemeClr val="tx1"/>
              </a:solidFill>
            </a:endParaRPr>
          </a:p>
          <a:p>
            <a:pPr marL="361950"/>
            <a:r>
              <a:rPr lang="en-GB" sz="1500" dirty="0">
                <a:solidFill>
                  <a:schemeClr val="tx1"/>
                </a:solidFill>
              </a:rPr>
              <a:t>17 + 5 =  </a:t>
            </a:r>
            <a:r>
              <a:rPr lang="en-GB" sz="1500" b="1" dirty="0">
                <a:solidFill>
                  <a:srgbClr val="00B050"/>
                </a:solidFill>
              </a:rPr>
              <a:t>22</a:t>
            </a:r>
            <a:r>
              <a:rPr lang="en-GB" sz="1500" dirty="0">
                <a:solidFill>
                  <a:schemeClr val="tx1"/>
                </a:solidFill>
              </a:rPr>
              <a:t>		</a:t>
            </a:r>
            <a:r>
              <a:rPr lang="en-GB" sz="1400" dirty="0">
                <a:solidFill>
                  <a:srgbClr val="00B050"/>
                </a:solidFill>
                <a:latin typeface="Calibri" panose="020F0502020204030204" pitchFamily="34" charset="0"/>
                <a:ea typeface="MS Mincho" panose="02020609040205080304" pitchFamily="49" charset="-128"/>
              </a:rPr>
              <a:t> Splitting 5 into 3 and 2, use 20 as a bridge.</a:t>
            </a:r>
            <a:endParaRPr lang="en-GB" sz="1500" dirty="0">
              <a:solidFill>
                <a:schemeClr val="tx1"/>
              </a:solidFill>
            </a:endParaRPr>
          </a:p>
          <a:p>
            <a:pPr marL="361950"/>
            <a:r>
              <a:rPr lang="en-GB" sz="1500" dirty="0">
                <a:solidFill>
                  <a:schemeClr val="tx1"/>
                </a:solidFill>
              </a:rPr>
              <a:t>4 + 7 + 6 = </a:t>
            </a:r>
            <a:r>
              <a:rPr lang="en-GB" sz="1500" b="1" dirty="0">
                <a:solidFill>
                  <a:srgbClr val="00B050"/>
                </a:solidFill>
              </a:rPr>
              <a:t>17</a:t>
            </a:r>
            <a:r>
              <a:rPr lang="en-GB" sz="1500" dirty="0">
                <a:solidFill>
                  <a:schemeClr val="tx1"/>
                </a:solidFill>
              </a:rPr>
              <a:t>	</a:t>
            </a:r>
            <a:r>
              <a:rPr lang="en-GB" sz="1400" dirty="0">
                <a:solidFill>
                  <a:srgbClr val="00B050"/>
                </a:solidFill>
                <a:latin typeface="Calibri" panose="020F0502020204030204" pitchFamily="34" charset="0"/>
                <a:ea typeface="MS Mincho" panose="02020609040205080304" pitchFamily="49" charset="-128"/>
              </a:rPr>
              <a:t> Recognise number bond to 10; add 7 using PV.</a:t>
            </a:r>
            <a:endParaRPr lang="en-GB" sz="1500" dirty="0">
              <a:solidFill>
                <a:schemeClr val="tx1"/>
              </a:solidFill>
            </a:endParaRPr>
          </a:p>
          <a:p>
            <a:pPr marL="180975"/>
            <a:br>
              <a:rPr lang="en-GB" sz="1500" dirty="0">
                <a:solidFill>
                  <a:schemeClr val="tx1"/>
                </a:solidFill>
              </a:rPr>
            </a:br>
            <a:r>
              <a:rPr lang="en-GB" sz="1500" dirty="0">
                <a:solidFill>
                  <a:schemeClr val="tx1"/>
                </a:solidFill>
              </a:rPr>
              <a:t>Solve each subtraction using a different method. Say how you did each one.</a:t>
            </a:r>
          </a:p>
          <a:p>
            <a:pPr marL="361950"/>
            <a:r>
              <a:rPr lang="en-GB" sz="1500" dirty="0">
                <a:solidFill>
                  <a:schemeClr val="tx1"/>
                </a:solidFill>
              </a:rPr>
              <a:t>25 – 5 = </a:t>
            </a:r>
            <a:r>
              <a:rPr lang="en-GB" sz="1400" b="1" dirty="0">
                <a:solidFill>
                  <a:srgbClr val="00B050"/>
                </a:solidFill>
                <a:latin typeface="Calibri" panose="020F0502020204030204" pitchFamily="34" charset="0"/>
                <a:ea typeface="MS Mincho" panose="02020609040205080304" pitchFamily="49" charset="-128"/>
              </a:rPr>
              <a:t>20</a:t>
            </a:r>
            <a:r>
              <a:rPr lang="en-GB" sz="1400" dirty="0">
                <a:solidFill>
                  <a:srgbClr val="00B050"/>
                </a:solidFill>
                <a:latin typeface="Calibri" panose="020F0502020204030204" pitchFamily="34" charset="0"/>
                <a:ea typeface="MS Mincho" panose="02020609040205080304" pitchFamily="49" charset="-128"/>
              </a:rPr>
              <a:t>		Place value subtraction. </a:t>
            </a:r>
            <a:r>
              <a:rPr lang="en-GB" sz="1500" dirty="0">
                <a:solidFill>
                  <a:schemeClr val="tx1"/>
                </a:solidFill>
              </a:rPr>
              <a:t>		</a:t>
            </a:r>
          </a:p>
          <a:p>
            <a:pPr marL="361950"/>
            <a:r>
              <a:rPr lang="en-GB" sz="1500" dirty="0">
                <a:solidFill>
                  <a:schemeClr val="tx1"/>
                </a:solidFill>
              </a:rPr>
              <a:t>14 – 6 = </a:t>
            </a:r>
            <a:r>
              <a:rPr lang="en-GB" sz="1400" b="1" dirty="0">
                <a:solidFill>
                  <a:srgbClr val="00B050"/>
                </a:solidFill>
                <a:latin typeface="Calibri" panose="020F0502020204030204" pitchFamily="34" charset="0"/>
                <a:ea typeface="MS Mincho" panose="02020609040205080304" pitchFamily="49" charset="-128"/>
              </a:rPr>
              <a:t>8</a:t>
            </a:r>
            <a:r>
              <a:rPr lang="en-GB" sz="1400" dirty="0">
                <a:solidFill>
                  <a:srgbClr val="00B050"/>
                </a:solidFill>
                <a:latin typeface="Calibri" panose="020F0502020204030204" pitchFamily="34" charset="0"/>
                <a:ea typeface="MS Mincho" panose="02020609040205080304" pitchFamily="49" charset="-128"/>
              </a:rPr>
              <a:t>		Split 6 into 4 and 2; use 10 as a bridge to subtract 4, then 2.</a:t>
            </a:r>
            <a:endParaRPr lang="en-GB" sz="1500" dirty="0">
              <a:solidFill>
                <a:schemeClr val="tx1"/>
              </a:solidFill>
            </a:endParaRPr>
          </a:p>
          <a:p>
            <a:pPr marL="361950">
              <a:spcAft>
                <a:spcPts val="0"/>
              </a:spcAft>
            </a:pPr>
            <a:r>
              <a:rPr lang="en-GB" sz="1500" dirty="0">
                <a:solidFill>
                  <a:schemeClr val="tx1"/>
                </a:solidFill>
              </a:rPr>
              <a:t>58 – 4 = </a:t>
            </a:r>
            <a:r>
              <a:rPr lang="en-GB" sz="1400" dirty="0">
                <a:solidFill>
                  <a:srgbClr val="00B050"/>
                </a:solidFill>
                <a:latin typeface="Calibri" panose="020F0502020204030204" pitchFamily="34" charset="0"/>
                <a:ea typeface="MS Mincho" panose="02020609040205080304" pitchFamily="49" charset="-128"/>
                <a:cs typeface="Times New Roman" panose="02020603050405020304" pitchFamily="18" charset="0"/>
              </a:rPr>
              <a:t>54</a:t>
            </a:r>
            <a:r>
              <a:rPr lang="en-GB" sz="1400" dirty="0">
                <a:latin typeface="Calibri" panose="020F0502020204030204" pitchFamily="34" charset="0"/>
                <a:ea typeface="MS Mincho" panose="02020609040205080304" pitchFamily="49" charset="-128"/>
                <a:cs typeface="Times New Roman" panose="02020603050405020304" pitchFamily="18" charset="0"/>
              </a:rPr>
              <a:t>		</a:t>
            </a:r>
            <a:r>
              <a:rPr lang="en-GB" sz="1400" dirty="0">
                <a:solidFill>
                  <a:srgbClr val="00B050"/>
                </a:solidFill>
                <a:latin typeface="Calibri" panose="020F0502020204030204" pitchFamily="34" charset="0"/>
                <a:ea typeface="MS Mincho" panose="02020609040205080304" pitchFamily="49" charset="-128"/>
                <a:cs typeface="Times New Roman" panose="02020603050405020304" pitchFamily="18" charset="0"/>
              </a:rPr>
              <a:t>Use the number fact 8 - 4 = 4.</a:t>
            </a:r>
            <a:endParaRPr lang="en-GB" sz="1100"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2" name="Footer Placeholder 1">
            <a:extLst>
              <a:ext uri="{FF2B5EF4-FFF2-40B4-BE49-F238E27FC236}">
                <a16:creationId xmlns:a16="http://schemas.microsoft.com/office/drawing/2014/main" id="{FD0714CD-286A-4438-8012-C18FA2C2F644}"/>
              </a:ext>
            </a:extLst>
          </p:cNvPr>
          <p:cNvSpPr>
            <a:spLocks noGrp="1"/>
          </p:cNvSpPr>
          <p:nvPr>
            <p:ph type="ftr" sz="quarter" idx="11"/>
          </p:nvPr>
        </p:nvSpPr>
        <p:spPr/>
        <p:txBody>
          <a:bodyPr/>
          <a:lstStyle/>
          <a:p>
            <a:pPr algn="r"/>
            <a:r>
              <a:rPr lang="en-GB"/>
              <a:t>Year 1/2</a:t>
            </a:r>
            <a:endParaRPr lang="en-GB" dirty="0"/>
          </a:p>
        </p:txBody>
      </p:sp>
    </p:spTree>
    <p:extLst>
      <p:ext uri="{BB962C8B-B14F-4D97-AF65-F5344CB8AC3E}">
        <p14:creationId xmlns:p14="http://schemas.microsoft.com/office/powerpoint/2010/main" val="2507028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9</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1/2</a:t>
            </a:r>
            <a:endParaRPr lang="en-GB" dirty="0"/>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707886"/>
          </a:xfrm>
          <a:prstGeom prst="rect">
            <a:avLst/>
          </a:prstGeom>
          <a:noFill/>
        </p:spPr>
        <p:txBody>
          <a:bodyPr wrap="square" rtlCol="0">
            <a:spAutoFit/>
          </a:bodyPr>
          <a:lstStyle/>
          <a:p>
            <a:pPr>
              <a:buClr>
                <a:srgbClr val="EA7600"/>
              </a:buClr>
              <a:buSzPct val="120000"/>
            </a:pPr>
            <a:r>
              <a:rPr lang="en-GB" sz="2000" b="1" dirty="0">
                <a:solidFill>
                  <a:srgbClr val="253746"/>
                </a:solidFill>
              </a:rPr>
              <a:t>Day 1: </a:t>
            </a:r>
            <a:r>
              <a:rPr lang="en-GB" sz="2000" b="1" dirty="0">
                <a:solidFill>
                  <a:srgbClr val="006400"/>
                </a:solidFill>
              </a:rPr>
              <a:t>Know number bonds to 8; Recognise that addition can be done in any order. </a:t>
            </a:r>
            <a:r>
              <a:rPr lang="en-GB" sz="2000" b="1" dirty="0">
                <a:solidFill>
                  <a:srgbClr val="0000C8"/>
                </a:solidFill>
              </a:rPr>
              <a:t>Use number facts to add and subtract.</a:t>
            </a:r>
          </a:p>
        </p:txBody>
      </p:sp>
      <p:sp>
        <p:nvSpPr>
          <p:cNvPr id="5" name="Speech Bubble: Rectangle with Corners Rounded 14">
            <a:extLst>
              <a:ext uri="{FF2B5EF4-FFF2-40B4-BE49-F238E27FC236}">
                <a16:creationId xmlns:a16="http://schemas.microsoft.com/office/drawing/2014/main" id="{33A118E9-4FBA-4F4E-97F1-10B297E4A984}"/>
              </a:ext>
            </a:extLst>
          </p:cNvPr>
          <p:cNvSpPr/>
          <p:nvPr/>
        </p:nvSpPr>
        <p:spPr>
          <a:xfrm>
            <a:off x="662706" y="871676"/>
            <a:ext cx="3668345" cy="2258383"/>
          </a:xfrm>
          <a:prstGeom prst="cloudCallout">
            <a:avLst>
              <a:gd name="adj1" fmla="val -59741"/>
              <a:gd name="adj2" fmla="val 66793"/>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Knowing </a:t>
            </a:r>
            <a:r>
              <a:rPr lang="en-GB" sz="2000" b="1" dirty="0">
                <a:solidFill>
                  <a:srgbClr val="C00000"/>
                </a:solidFill>
                <a:latin typeface="Myriad Pro Light" panose="020B0603030403020204" pitchFamily="34" charset="0"/>
              </a:rPr>
              <a:t>number bonds</a:t>
            </a:r>
            <a:r>
              <a:rPr lang="en-GB" sz="2000" b="1" dirty="0">
                <a:solidFill>
                  <a:srgbClr val="253746"/>
                </a:solidFill>
                <a:latin typeface="Myriad Pro Light" panose="020B0603030403020204" pitchFamily="34" charset="0"/>
              </a:rPr>
              <a:t> will help us when we </a:t>
            </a:r>
            <a:r>
              <a:rPr lang="en-GB" sz="2000" b="1" u="sng" dirty="0">
                <a:solidFill>
                  <a:srgbClr val="253746"/>
                </a:solidFill>
                <a:latin typeface="Myriad Pro Light" panose="020B0603030403020204" pitchFamily="34" charset="0"/>
              </a:rPr>
              <a:t>add</a:t>
            </a:r>
            <a:r>
              <a:rPr lang="en-GB" sz="2000" b="1" dirty="0">
                <a:solidFill>
                  <a:srgbClr val="253746"/>
                </a:solidFill>
                <a:latin typeface="Myriad Pro Light" panose="020B0603030403020204" pitchFamily="34" charset="0"/>
              </a:rPr>
              <a:t>.</a:t>
            </a:r>
          </a:p>
        </p:txBody>
      </p:sp>
      <p:sp>
        <p:nvSpPr>
          <p:cNvPr id="6" name="Rectangle 5"/>
          <p:cNvSpPr/>
          <p:nvPr/>
        </p:nvSpPr>
        <p:spPr>
          <a:xfrm>
            <a:off x="4698678" y="1268389"/>
            <a:ext cx="4131259" cy="1015663"/>
          </a:xfrm>
          <a:prstGeom prst="rect">
            <a:avLst/>
          </a:prstGeom>
        </p:spPr>
        <p:txBody>
          <a:bodyPr wrap="none">
            <a:spAutoFit/>
          </a:bodyPr>
          <a:lstStyle/>
          <a:p>
            <a:r>
              <a:rPr lang="en-GB" sz="6000" b="1" dirty="0">
                <a:latin typeface="Myriad Pro Light"/>
              </a:rPr>
              <a:t>3 + ☐ = 8</a:t>
            </a:r>
          </a:p>
        </p:txBody>
      </p:sp>
      <p:grpSp>
        <p:nvGrpSpPr>
          <p:cNvPr id="7" name="Group 6">
            <a:extLst>
              <a:ext uri="{FF2B5EF4-FFF2-40B4-BE49-F238E27FC236}">
                <a16:creationId xmlns:a16="http://schemas.microsoft.com/office/drawing/2014/main" id="{364AD7A8-990B-4304-8815-E1D38F787728}"/>
              </a:ext>
            </a:extLst>
          </p:cNvPr>
          <p:cNvGrpSpPr/>
          <p:nvPr/>
        </p:nvGrpSpPr>
        <p:grpSpPr>
          <a:xfrm>
            <a:off x="3156857" y="2514600"/>
            <a:ext cx="5673080" cy="3045373"/>
            <a:chOff x="-178842" y="1956782"/>
            <a:chExt cx="4833401" cy="2166894"/>
          </a:xfrm>
        </p:grpSpPr>
        <p:sp>
          <p:nvSpPr>
            <p:cNvPr id="8" name="Cloud 7">
              <a:extLst>
                <a:ext uri="{FF2B5EF4-FFF2-40B4-BE49-F238E27FC236}">
                  <a16:creationId xmlns:a16="http://schemas.microsoft.com/office/drawing/2014/main" id="{8674C3AD-9653-4D94-B4F7-313FBDEC0BDC}"/>
                </a:ext>
              </a:extLst>
            </p:cNvPr>
            <p:cNvSpPr/>
            <p:nvPr/>
          </p:nvSpPr>
          <p:spPr>
            <a:xfrm>
              <a:off x="-178842" y="2179672"/>
              <a:ext cx="3928232" cy="1944004"/>
            </a:xfrm>
            <a:prstGeom prst="cloud">
              <a:avLst/>
            </a:prstGeom>
            <a:solidFill>
              <a:schemeClr val="bg1">
                <a:lumMod val="95000"/>
              </a:schemeClr>
            </a:solidFill>
            <a:ln w="2857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2">
                      <a:lumMod val="25000"/>
                    </a:schemeClr>
                  </a:solidFill>
                  <a:latin typeface="Myriad Pro Light" panose="020B0603030403020204" pitchFamily="34" charset="0"/>
                </a:rPr>
                <a:t>Talk to your partner...</a:t>
              </a:r>
            </a:p>
            <a:p>
              <a:pPr algn="ctr"/>
              <a:r>
                <a:rPr lang="en-GB" sz="2000" b="1" dirty="0">
                  <a:solidFill>
                    <a:schemeClr val="bg2">
                      <a:lumMod val="25000"/>
                    </a:schemeClr>
                  </a:solidFill>
                  <a:latin typeface="Myriad Pro Light" panose="020B0603030403020204" pitchFamily="34" charset="0"/>
                </a:rPr>
                <a:t>What is the missing number?</a:t>
              </a:r>
            </a:p>
            <a:p>
              <a:pPr algn="ctr"/>
              <a:r>
                <a:rPr lang="en-GB" sz="2000" b="1" dirty="0">
                  <a:solidFill>
                    <a:schemeClr val="bg2">
                      <a:lumMod val="25000"/>
                    </a:schemeClr>
                  </a:solidFill>
                  <a:latin typeface="Myriad Pro Light" panose="020B0603030403020204" pitchFamily="34" charset="0"/>
                </a:rPr>
                <a:t> How will you find out?</a:t>
              </a:r>
            </a:p>
          </p:txBody>
        </p:sp>
        <p:pic>
          <p:nvPicPr>
            <p:cNvPr id="9" name="Picture 8">
              <a:extLst>
                <a:ext uri="{FF2B5EF4-FFF2-40B4-BE49-F238E27FC236}">
                  <a16:creationId xmlns:a16="http://schemas.microsoft.com/office/drawing/2014/main" id="{F948412F-BFF1-4F62-B3DC-5CACCB9BBD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3365" y="1956782"/>
              <a:ext cx="1721194" cy="1206893"/>
            </a:xfrm>
            <a:prstGeom prst="rect">
              <a:avLst/>
            </a:prstGeom>
            <a:effectLst>
              <a:outerShdw blurRad="50800" dist="38100" dir="2700000" algn="tl" rotWithShape="0">
                <a:prstClr val="black">
                  <a:alpha val="40000"/>
                </a:prstClr>
              </a:outerShdw>
            </a:effectLst>
          </p:spPr>
        </p:pic>
      </p:grpSp>
      <p:sp>
        <p:nvSpPr>
          <p:cNvPr id="11" name="Speech Bubble: Rectangle with Corners Rounded 14">
            <a:extLst>
              <a:ext uri="{FF2B5EF4-FFF2-40B4-BE49-F238E27FC236}">
                <a16:creationId xmlns:a16="http://schemas.microsoft.com/office/drawing/2014/main" id="{33A118E9-4FBA-4F4E-97F1-10B297E4A984}"/>
              </a:ext>
            </a:extLst>
          </p:cNvPr>
          <p:cNvSpPr/>
          <p:nvPr/>
        </p:nvSpPr>
        <p:spPr>
          <a:xfrm>
            <a:off x="662705" y="866032"/>
            <a:ext cx="3668345" cy="2258383"/>
          </a:xfrm>
          <a:prstGeom prst="cloudCallout">
            <a:avLst>
              <a:gd name="adj1" fmla="val -59741"/>
              <a:gd name="adj2" fmla="val 6679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Look at this number sentence...</a:t>
            </a:r>
          </a:p>
        </p:txBody>
      </p:sp>
    </p:spTree>
    <p:extLst>
      <p:ext uri="{BB962C8B-B14F-4D97-AF65-F5344CB8AC3E}">
        <p14:creationId xmlns:p14="http://schemas.microsoft.com/office/powerpoint/2010/main" val="204784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A7600"/>
      </a:hlink>
      <a:folHlink>
        <a:srgbClr val="EA76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4BC8C5E14DF4429EFC49A20DDF4223" ma:contentTypeVersion="12" ma:contentTypeDescription="Create a new document." ma:contentTypeScope="" ma:versionID="63b84ce4d99d40017a57b12e8fe5bb0d">
  <xsd:schema xmlns:xsd="http://www.w3.org/2001/XMLSchema" xmlns:xs="http://www.w3.org/2001/XMLSchema" xmlns:p="http://schemas.microsoft.com/office/2006/metadata/properties" xmlns:ns2="f5daa0ad-9060-4071-aaa9-9048be3c42a8" xmlns:ns3="4b756efa-9b49-4f98-968f-46e9b83c250d" targetNamespace="http://schemas.microsoft.com/office/2006/metadata/properties" ma:root="true" ma:fieldsID="c0d5e53cf16e99ec181597e0af6f6993" ns2:_="" ns3:_="">
    <xsd:import namespace="f5daa0ad-9060-4071-aaa9-9048be3c42a8"/>
    <xsd:import namespace="4b756efa-9b49-4f98-968f-46e9b83c250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daa0ad-9060-4071-aaa9-9048be3c42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756efa-9b49-4f98-968f-46e9b83c250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28B5A33-0741-4C3C-A240-45656732F1B5}"/>
</file>

<file path=customXml/itemProps2.xml><?xml version="1.0" encoding="utf-8"?>
<ds:datastoreItem xmlns:ds="http://schemas.openxmlformats.org/officeDocument/2006/customXml" ds:itemID="{E51AAE2B-08B2-477F-9346-6B2C97495054}"/>
</file>

<file path=customXml/itemProps3.xml><?xml version="1.0" encoding="utf-8"?>
<ds:datastoreItem xmlns:ds="http://schemas.openxmlformats.org/officeDocument/2006/customXml" ds:itemID="{F75A15C8-695C-4631-B434-A3D336C44FF4}"/>
</file>

<file path=docProps/app.xml><?xml version="1.0" encoding="utf-8"?>
<Properties xmlns="http://schemas.openxmlformats.org/officeDocument/2006/extended-properties" xmlns:vt="http://schemas.openxmlformats.org/officeDocument/2006/docPropsVTypes">
  <Template>Office Theme</Template>
  <TotalTime>3831</TotalTime>
  <Words>6964</Words>
  <Application>Microsoft Macintosh PowerPoint</Application>
  <PresentationFormat>On-screen Show (4:3)</PresentationFormat>
  <Paragraphs>969</Paragraphs>
  <Slides>81</Slides>
  <Notes>81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81</vt:i4>
      </vt:variant>
    </vt:vector>
  </HeadingPairs>
  <TitlesOfParts>
    <vt:vector size="89" baseType="lpstr">
      <vt:lpstr>Microsoft YaHei UI</vt:lpstr>
      <vt:lpstr>Arial</vt:lpstr>
      <vt:lpstr>Calibri</vt:lpstr>
      <vt:lpstr>Calibri Light</vt:lpstr>
      <vt:lpstr>Cambria</vt:lpstr>
      <vt:lpstr>Myriad Pro Light</vt:lpstr>
      <vt:lpstr>Segoe UI 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PC</dc:creator>
  <cp:lastModifiedBy>Daniel Fletcher</cp:lastModifiedBy>
  <cp:revision>272</cp:revision>
  <dcterms:created xsi:type="dcterms:W3CDTF">2018-09-13T11:08:58Z</dcterms:created>
  <dcterms:modified xsi:type="dcterms:W3CDTF">2020-01-15T19:21:03Z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0x010100924BC8C5E14DF4429EFC49A20DDF4223</vt:lpwstr>
  </property>
</Properties>
</file>